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59" r:id="rId3"/>
    <p:sldId id="260" r:id="rId4"/>
    <p:sldId id="261" r:id="rId5"/>
    <p:sldId id="262" r:id="rId6"/>
    <p:sldId id="263" r:id="rId7"/>
    <p:sldId id="264" r:id="rId8"/>
    <p:sldId id="265" r:id="rId9"/>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8" autoAdjust="0"/>
    <p:restoredTop sz="86323" autoAdjust="0"/>
  </p:normalViewPr>
  <p:slideViewPr>
    <p:cSldViewPr>
      <p:cViewPr varScale="1">
        <p:scale>
          <a:sx n="65" d="100"/>
          <a:sy n="65" d="100"/>
        </p:scale>
        <p:origin x="90" y="2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A6A82492-FC06-4363-AE43-AC559A16B0D9}" type="datetimeFigureOut">
              <a:rPr lang="en-GB" smtClean="0"/>
              <a:t>04/07/2018</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1F97FBC0-F76C-4DD0-AD80-35641C49C161}" type="slidenum">
              <a:rPr lang="en-GB" smtClean="0"/>
              <a:t>‹#›</a:t>
            </a:fld>
            <a:endParaRPr lang="en-GB"/>
          </a:p>
        </p:txBody>
      </p:sp>
    </p:spTree>
    <p:extLst>
      <p:ext uri="{BB962C8B-B14F-4D97-AF65-F5344CB8AC3E}">
        <p14:creationId xmlns:p14="http://schemas.microsoft.com/office/powerpoint/2010/main" val="233754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2</a:t>
            </a:fld>
            <a:endParaRPr lang="en-GB"/>
          </a:p>
        </p:txBody>
      </p:sp>
    </p:spTree>
    <p:extLst>
      <p:ext uri="{BB962C8B-B14F-4D97-AF65-F5344CB8AC3E}">
        <p14:creationId xmlns:p14="http://schemas.microsoft.com/office/powerpoint/2010/main" val="660625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3</a:t>
            </a:fld>
            <a:endParaRPr lang="en-GB"/>
          </a:p>
        </p:txBody>
      </p:sp>
    </p:spTree>
    <p:extLst>
      <p:ext uri="{BB962C8B-B14F-4D97-AF65-F5344CB8AC3E}">
        <p14:creationId xmlns:p14="http://schemas.microsoft.com/office/powerpoint/2010/main" val="3041886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4</a:t>
            </a:fld>
            <a:endParaRPr lang="en-GB"/>
          </a:p>
        </p:txBody>
      </p:sp>
    </p:spTree>
    <p:extLst>
      <p:ext uri="{BB962C8B-B14F-4D97-AF65-F5344CB8AC3E}">
        <p14:creationId xmlns:p14="http://schemas.microsoft.com/office/powerpoint/2010/main" val="3007569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5</a:t>
            </a:fld>
            <a:endParaRPr lang="en-GB"/>
          </a:p>
        </p:txBody>
      </p:sp>
    </p:spTree>
    <p:extLst>
      <p:ext uri="{BB962C8B-B14F-4D97-AF65-F5344CB8AC3E}">
        <p14:creationId xmlns:p14="http://schemas.microsoft.com/office/powerpoint/2010/main" val="2939141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D5E0A7-27E7-4EAF-A672-CC8CDC7392BD}" type="slidenum">
              <a:rPr lang="en-GB" smtClean="0"/>
              <a:t>7</a:t>
            </a:fld>
            <a:endParaRPr lang="en-GB"/>
          </a:p>
        </p:txBody>
      </p:sp>
    </p:spTree>
    <p:extLst>
      <p:ext uri="{BB962C8B-B14F-4D97-AF65-F5344CB8AC3E}">
        <p14:creationId xmlns:p14="http://schemas.microsoft.com/office/powerpoint/2010/main" val="2842151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1993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0372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0421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14426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20615-E322-40CD-9A2C-6B4A4B09B07F}" type="datetimeFigureOut">
              <a:rPr lang="en-GB" smtClean="0"/>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74174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720615-E322-40CD-9A2C-6B4A4B09B07F}" type="datetimeFigureOut">
              <a:rPr lang="en-GB" smtClean="0"/>
              <a:t>04/07/2018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24671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720615-E322-40CD-9A2C-6B4A4B09B07F}" type="datetimeFigureOut">
              <a:rPr lang="en-GB" smtClean="0"/>
              <a:t>04/07/2018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5886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720615-E322-40CD-9A2C-6B4A4B09B07F}" type="datetimeFigureOut">
              <a:rPr lang="en-GB" smtClean="0"/>
              <a:t>04/07/2018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68557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20615-E322-40CD-9A2C-6B4A4B09B07F}" type="datetimeFigureOut">
              <a:rPr lang="en-GB" smtClean="0"/>
              <a:t>04/07/2018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18781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04/07/2018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5983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04/07/2018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78828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0615-E322-40CD-9A2C-6B4A4B09B07F}" type="datetimeFigureOut">
              <a:rPr lang="en-GB" smtClean="0"/>
              <a:t>04/07/2018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FC780-8A23-49D4-BAAA-B9E18888C21C}" type="slidenum">
              <a:rPr lang="en-GB" smtClean="0"/>
              <a:t>‹#›</a:t>
            </a:fld>
            <a:endParaRPr lang="en-GB"/>
          </a:p>
        </p:txBody>
      </p:sp>
    </p:spTree>
    <p:extLst>
      <p:ext uri="{BB962C8B-B14F-4D97-AF65-F5344CB8AC3E}">
        <p14:creationId xmlns:p14="http://schemas.microsoft.com/office/powerpoint/2010/main" val="73894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n-GB" sz="2400" dirty="0" smtClean="0"/>
              <a:t>Y9 Core </a:t>
            </a:r>
            <a:r>
              <a:rPr lang="en-GB" sz="2400" dirty="0" smtClean="0"/>
              <a:t>KO (Knowledge Organisers) – Learning this information will be so </a:t>
            </a:r>
            <a:r>
              <a:rPr lang="en-GB" sz="2400" dirty="0" smtClean="0"/>
              <a:t>valuable!</a:t>
            </a:r>
            <a:endParaRPr lang="en-GB" sz="24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GB" dirty="0" smtClean="0"/>
          </a:p>
          <a:p>
            <a:pPr marL="514350" indent="-514350">
              <a:buFont typeface="+mj-lt"/>
              <a:buAutoNum type="arabicPeriod"/>
            </a:pPr>
            <a:r>
              <a:rPr lang="en-GB" dirty="0" smtClean="0"/>
              <a:t>Fiction </a:t>
            </a:r>
            <a:r>
              <a:rPr lang="en-GB" dirty="0" smtClean="0"/>
              <a:t>Reading (Language Paper 1)</a:t>
            </a:r>
          </a:p>
          <a:p>
            <a:pPr marL="514350" indent="-514350">
              <a:buFont typeface="+mj-lt"/>
              <a:buAutoNum type="arabicPeriod"/>
            </a:pPr>
            <a:r>
              <a:rPr lang="en-GB" dirty="0" smtClean="0"/>
              <a:t>Narrative </a:t>
            </a:r>
            <a:r>
              <a:rPr lang="en-GB" dirty="0" smtClean="0"/>
              <a:t>Writing (Language Paper 1</a:t>
            </a:r>
            <a:r>
              <a:rPr lang="en-GB" dirty="0" smtClean="0"/>
              <a:t>)</a:t>
            </a:r>
          </a:p>
          <a:p>
            <a:pPr marL="514350" indent="-514350">
              <a:buFont typeface="+mj-lt"/>
              <a:buAutoNum type="arabicPeriod"/>
            </a:pPr>
            <a:r>
              <a:rPr lang="en-GB" dirty="0"/>
              <a:t>Anthology </a:t>
            </a:r>
            <a:r>
              <a:rPr lang="en-GB" dirty="0" smtClean="0"/>
              <a:t>– War Poetry (Literature </a:t>
            </a:r>
            <a:r>
              <a:rPr lang="en-GB" dirty="0"/>
              <a:t>Paper 1)</a:t>
            </a:r>
            <a:endParaRPr lang="en-GB" dirty="0" smtClean="0"/>
          </a:p>
          <a:p>
            <a:pPr marL="514350" indent="-514350">
              <a:buFont typeface="+mj-lt"/>
              <a:buAutoNum type="arabicPeriod"/>
            </a:pPr>
            <a:r>
              <a:rPr lang="en-GB" dirty="0" smtClean="0"/>
              <a:t>Non-Fiction Writing </a:t>
            </a:r>
            <a:r>
              <a:rPr lang="en-GB" dirty="0" smtClean="0"/>
              <a:t>(Language Paper 2) </a:t>
            </a:r>
            <a:endParaRPr lang="en-GB" dirty="0" smtClean="0"/>
          </a:p>
          <a:p>
            <a:pPr marL="514350" indent="-514350">
              <a:buFont typeface="+mj-lt"/>
              <a:buAutoNum type="arabicPeriod"/>
            </a:pPr>
            <a:r>
              <a:rPr lang="en-GB" dirty="0"/>
              <a:t>Romeo and Juliet (Literature Paper 1) </a:t>
            </a:r>
          </a:p>
          <a:p>
            <a:pPr marL="514350" indent="-514350">
              <a:buFont typeface="+mj-lt"/>
              <a:buAutoNum type="arabicPeriod"/>
            </a:pPr>
            <a:endParaRPr lang="en-GB" dirty="0"/>
          </a:p>
        </p:txBody>
      </p:sp>
    </p:spTree>
    <p:extLst>
      <p:ext uri="{BB962C8B-B14F-4D97-AF65-F5344CB8AC3E}">
        <p14:creationId xmlns:p14="http://schemas.microsoft.com/office/powerpoint/2010/main" val="3244502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40" y="0"/>
            <a:ext cx="374441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ROALD DAHL READING CORE KNOWLEDGE</a:t>
            </a:r>
            <a:endParaRPr lang="en-GB" b="1" dirty="0"/>
          </a:p>
        </p:txBody>
      </p:sp>
      <p:graphicFrame>
        <p:nvGraphicFramePr>
          <p:cNvPr id="6" name="Table 5"/>
          <p:cNvGraphicFramePr>
            <a:graphicFrameLocks noGrp="1"/>
          </p:cNvGraphicFramePr>
          <p:nvPr>
            <p:extLst>
              <p:ext uri="{D42A27DB-BD31-4B8C-83A1-F6EECF244321}">
                <p14:modId xmlns:p14="http://schemas.microsoft.com/office/powerpoint/2010/main" val="2727338032"/>
              </p:ext>
            </p:extLst>
          </p:nvPr>
        </p:nvGraphicFramePr>
        <p:xfrm>
          <a:off x="75848" y="764704"/>
          <a:ext cx="3600400" cy="5983237"/>
        </p:xfrm>
        <a:graphic>
          <a:graphicData uri="http://schemas.openxmlformats.org/drawingml/2006/table">
            <a:tbl>
              <a:tblPr firstRow="1" bandRow="1">
                <a:tableStyleId>{93296810-A885-4BE3-A3E7-6D5BEEA58F35}</a:tableStyleId>
              </a:tblPr>
              <a:tblGrid>
                <a:gridCol w="1083271">
                  <a:extLst>
                    <a:ext uri="{9D8B030D-6E8A-4147-A177-3AD203B41FA5}">
                      <a16:colId xmlns:a16="http://schemas.microsoft.com/office/drawing/2014/main" val="20000"/>
                    </a:ext>
                  </a:extLst>
                </a:gridCol>
                <a:gridCol w="2517129">
                  <a:extLst>
                    <a:ext uri="{9D8B030D-6E8A-4147-A177-3AD203B41FA5}">
                      <a16:colId xmlns:a16="http://schemas.microsoft.com/office/drawing/2014/main" val="20001"/>
                    </a:ext>
                  </a:extLst>
                </a:gridCol>
              </a:tblGrid>
              <a:tr h="187071">
                <a:tc>
                  <a:txBody>
                    <a:bodyPr/>
                    <a:lstStyle/>
                    <a:p>
                      <a:pPr algn="l"/>
                      <a:r>
                        <a:rPr lang="en-GB" sz="1100" dirty="0" smtClean="0">
                          <a:solidFill>
                            <a:schemeClr val="tx1"/>
                          </a:solidFill>
                        </a:rPr>
                        <a:t>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0000"/>
                  </a:ext>
                </a:extLst>
              </a:tr>
              <a:tr h="268537">
                <a:tc>
                  <a:txBody>
                    <a:bodyPr/>
                    <a:lstStyle/>
                    <a:p>
                      <a:pPr algn="l"/>
                      <a:r>
                        <a:rPr lang="en-GB" sz="900" dirty="0" smtClean="0"/>
                        <a:t>Explicit</a:t>
                      </a:r>
                      <a:endParaRPr lang="en-GB" sz="900" dirty="0"/>
                    </a:p>
                  </a:txBody>
                  <a:tcPr/>
                </a:tc>
                <a:tc>
                  <a:txBody>
                    <a:bodyPr/>
                    <a:lstStyle/>
                    <a:p>
                      <a:pPr algn="l"/>
                      <a:r>
                        <a:rPr lang="en-GB" sz="900" kern="1200" dirty="0" smtClean="0">
                          <a:solidFill>
                            <a:schemeClr val="dk1"/>
                          </a:solidFill>
                          <a:effectLst/>
                          <a:latin typeface="+mn-lt"/>
                          <a:ea typeface="+mn-ea"/>
                          <a:cs typeface="+mn-cs"/>
                        </a:rPr>
                        <a:t>obvious or easy to select as the meaning</a:t>
                      </a:r>
                      <a:endParaRPr lang="en-GB" sz="900" dirty="0"/>
                    </a:p>
                  </a:txBody>
                  <a:tcPr/>
                </a:tc>
                <a:extLst>
                  <a:ext uri="{0D108BD9-81ED-4DB2-BD59-A6C34878D82A}">
                    <a16:rowId xmlns:a16="http://schemas.microsoft.com/office/drawing/2014/main" val="10001"/>
                  </a:ext>
                </a:extLst>
              </a:tr>
              <a:tr h="184444">
                <a:tc>
                  <a:txBody>
                    <a:bodyPr/>
                    <a:lstStyle/>
                    <a:p>
                      <a:pPr algn="l"/>
                      <a:r>
                        <a:rPr lang="en-GB" sz="900" dirty="0" smtClean="0"/>
                        <a:t>Implicit </a:t>
                      </a:r>
                      <a:endParaRPr lang="en-GB" sz="900" dirty="0"/>
                    </a:p>
                  </a:txBody>
                  <a:tcPr/>
                </a:tc>
                <a:tc>
                  <a:txBody>
                    <a:bodyPr/>
                    <a:lstStyle/>
                    <a:p>
                      <a:pPr>
                        <a:lnSpc>
                          <a:spcPct val="115000"/>
                        </a:lnSpc>
                        <a:spcAft>
                          <a:spcPts val="1000"/>
                        </a:spcAft>
                      </a:pPr>
                      <a:r>
                        <a:rPr lang="en-GB" sz="900" kern="1200" dirty="0" smtClean="0">
                          <a:solidFill>
                            <a:schemeClr val="dk1"/>
                          </a:solidFill>
                          <a:effectLst/>
                          <a:latin typeface="+mn-lt"/>
                          <a:ea typeface="+mn-ea"/>
                          <a:cs typeface="+mn-cs"/>
                        </a:rPr>
                        <a:t>inferred - it is suggested, but not actually said, the reader reads between the lines</a:t>
                      </a:r>
                      <a:endParaRPr lang="en-GB" sz="9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32578">
                <a:tc>
                  <a:txBody>
                    <a:bodyPr/>
                    <a:lstStyle/>
                    <a:p>
                      <a:pPr algn="l"/>
                      <a:r>
                        <a:rPr lang="en-GB" sz="900" dirty="0" smtClean="0"/>
                        <a:t>Effect </a:t>
                      </a:r>
                      <a:endParaRPr lang="en-GB" sz="900" dirty="0"/>
                    </a:p>
                  </a:txBody>
                  <a:tcPr/>
                </a:tc>
                <a:tc>
                  <a:txBody>
                    <a:bodyPr/>
                    <a:lstStyle/>
                    <a:p>
                      <a:pPr algn="l"/>
                      <a:r>
                        <a:rPr lang="en-GB" sz="900" kern="1200" dirty="0" smtClean="0">
                          <a:solidFill>
                            <a:schemeClr val="dk1"/>
                          </a:solidFill>
                          <a:effectLst/>
                          <a:latin typeface="+mn-lt"/>
                          <a:ea typeface="+mn-ea"/>
                          <a:cs typeface="+mn-cs"/>
                        </a:rPr>
                        <a:t>cause (something) to happen; bring about: </a:t>
                      </a:r>
                      <a:endParaRPr lang="en-GB" sz="900" dirty="0"/>
                    </a:p>
                  </a:txBody>
                  <a:tcPr/>
                </a:tc>
                <a:extLst>
                  <a:ext uri="{0D108BD9-81ED-4DB2-BD59-A6C34878D82A}">
                    <a16:rowId xmlns:a16="http://schemas.microsoft.com/office/drawing/2014/main" val="10003"/>
                  </a:ext>
                </a:extLst>
              </a:tr>
              <a:tr h="186894">
                <a:tc>
                  <a:txBody>
                    <a:bodyPr/>
                    <a:lstStyle/>
                    <a:p>
                      <a:pPr algn="l"/>
                      <a:r>
                        <a:rPr lang="en-GB" sz="900" dirty="0" smtClean="0"/>
                        <a:t>Tension </a:t>
                      </a:r>
                      <a:endParaRPr lang="en-GB" sz="900" dirty="0"/>
                    </a:p>
                  </a:txBody>
                  <a:tcPr/>
                </a:tc>
                <a:tc>
                  <a:txBody>
                    <a:bodyPr/>
                    <a:lstStyle/>
                    <a:p>
                      <a:pPr algn="l"/>
                      <a:r>
                        <a:rPr lang="en-GB" sz="900" kern="1200" dirty="0" smtClean="0">
                          <a:solidFill>
                            <a:schemeClr val="dk1"/>
                          </a:solidFill>
                          <a:effectLst/>
                          <a:latin typeface="+mn-lt"/>
                          <a:ea typeface="+mn-ea"/>
                          <a:cs typeface="+mn-cs"/>
                        </a:rPr>
                        <a:t>state of mental or emotional strain or suspense in the story</a:t>
                      </a:r>
                      <a:endParaRPr lang="en-GB" sz="900" dirty="0"/>
                    </a:p>
                  </a:txBody>
                  <a:tcPr/>
                </a:tc>
                <a:extLst>
                  <a:ext uri="{0D108BD9-81ED-4DB2-BD59-A6C34878D82A}">
                    <a16:rowId xmlns:a16="http://schemas.microsoft.com/office/drawing/2014/main" val="10004"/>
                  </a:ext>
                </a:extLst>
              </a:tr>
              <a:tr h="246258">
                <a:tc>
                  <a:txBody>
                    <a:bodyPr/>
                    <a:lstStyle/>
                    <a:p>
                      <a:pPr algn="l"/>
                      <a:r>
                        <a:rPr lang="en-GB" sz="900" dirty="0" smtClean="0"/>
                        <a:t>Impression </a:t>
                      </a:r>
                      <a:endParaRPr lang="en-GB" sz="900" dirty="0"/>
                    </a:p>
                  </a:txBody>
                  <a:tcPr/>
                </a:tc>
                <a:tc>
                  <a:txBody>
                    <a:bodyPr/>
                    <a:lstStyle/>
                    <a:p>
                      <a:pPr algn="l"/>
                      <a:r>
                        <a:rPr lang="en-GB" sz="900" kern="1200" dirty="0" smtClean="0">
                          <a:solidFill>
                            <a:schemeClr val="dk1"/>
                          </a:solidFill>
                          <a:effectLst/>
                          <a:latin typeface="+mn-lt"/>
                          <a:ea typeface="+mn-ea"/>
                          <a:cs typeface="+mn-cs"/>
                        </a:rPr>
                        <a:t>an idea, feeling, or opinion about something or someone</a:t>
                      </a:r>
                      <a:endParaRPr lang="en-GB" sz="900" dirty="0"/>
                    </a:p>
                  </a:txBody>
                  <a:tcPr/>
                </a:tc>
                <a:extLst>
                  <a:ext uri="{0D108BD9-81ED-4DB2-BD59-A6C34878D82A}">
                    <a16:rowId xmlns:a16="http://schemas.microsoft.com/office/drawing/2014/main" val="10005"/>
                  </a:ext>
                </a:extLst>
              </a:tr>
              <a:tr h="232578">
                <a:tc>
                  <a:txBody>
                    <a:bodyPr/>
                    <a:lstStyle/>
                    <a:p>
                      <a:pPr algn="l"/>
                      <a:r>
                        <a:rPr lang="en-GB" sz="900" dirty="0" smtClean="0"/>
                        <a:t>Evaluate</a:t>
                      </a:r>
                      <a:endParaRPr lang="en-GB" sz="900" dirty="0"/>
                    </a:p>
                  </a:txBody>
                  <a:tcPr/>
                </a:tc>
                <a:tc>
                  <a:txBody>
                    <a:bodyPr/>
                    <a:lstStyle/>
                    <a:p>
                      <a:pPr algn="l"/>
                      <a:r>
                        <a:rPr lang="en-GB" sz="900" kern="1200" dirty="0" smtClean="0">
                          <a:solidFill>
                            <a:schemeClr val="dk1"/>
                          </a:solidFill>
                          <a:effectLst/>
                          <a:latin typeface="+mn-lt"/>
                          <a:ea typeface="+mn-ea"/>
                          <a:cs typeface="+mn-cs"/>
                        </a:rPr>
                        <a:t>form an idea of the amount, number, or value of; assess</a:t>
                      </a:r>
                      <a:endParaRPr lang="en-GB" sz="900" dirty="0"/>
                    </a:p>
                  </a:txBody>
                  <a:tcPr/>
                </a:tc>
                <a:extLst>
                  <a:ext uri="{0D108BD9-81ED-4DB2-BD59-A6C34878D82A}">
                    <a16:rowId xmlns:a16="http://schemas.microsoft.com/office/drawing/2014/main" val="10006"/>
                  </a:ext>
                </a:extLst>
              </a:tr>
              <a:tr h="232578">
                <a:tc>
                  <a:txBody>
                    <a:bodyPr/>
                    <a:lstStyle/>
                    <a:p>
                      <a:pPr algn="l"/>
                      <a:r>
                        <a:rPr lang="en-GB" sz="900" dirty="0" smtClean="0"/>
                        <a:t>Evidence </a:t>
                      </a:r>
                      <a:endParaRPr lang="en-GB" sz="900" dirty="0"/>
                    </a:p>
                  </a:txBody>
                  <a:tcPr/>
                </a:tc>
                <a:tc>
                  <a:txBody>
                    <a:bodyPr/>
                    <a:lstStyle/>
                    <a:p>
                      <a:pPr algn="l"/>
                      <a:r>
                        <a:rPr lang="en-GB" sz="900" dirty="0" smtClean="0"/>
                        <a:t>To use a quotation</a:t>
                      </a:r>
                      <a:r>
                        <a:rPr lang="en-GB" sz="900" baseline="0" dirty="0" smtClean="0"/>
                        <a:t> from a text (short and snappy is best) </a:t>
                      </a:r>
                      <a:endParaRPr lang="en-GB" sz="900" dirty="0"/>
                    </a:p>
                  </a:txBody>
                  <a:tcPr/>
                </a:tc>
                <a:extLst>
                  <a:ext uri="{0D108BD9-81ED-4DB2-BD59-A6C34878D82A}">
                    <a16:rowId xmlns:a16="http://schemas.microsoft.com/office/drawing/2014/main" val="10007"/>
                  </a:ext>
                </a:extLst>
              </a:tr>
              <a:tr h="254992">
                <a:tc>
                  <a:txBody>
                    <a:bodyPr/>
                    <a:lstStyle/>
                    <a:p>
                      <a:pPr algn="l"/>
                      <a:r>
                        <a:rPr lang="en-GB" sz="900" b="1" dirty="0" smtClean="0"/>
                        <a:t>Vocabulary </a:t>
                      </a:r>
                      <a:endParaRPr lang="en-GB" sz="900" b="1" dirty="0"/>
                    </a:p>
                  </a:txBody>
                  <a:tcPr>
                    <a:solidFill>
                      <a:schemeClr val="accent6"/>
                    </a:solidFill>
                  </a:tcPr>
                </a:tc>
                <a:tc>
                  <a:txBody>
                    <a:bodyPr/>
                    <a:lstStyle/>
                    <a:p>
                      <a:pPr algn="l"/>
                      <a:r>
                        <a:rPr lang="en-GB" sz="900" b="1" dirty="0" smtClean="0"/>
                        <a:t>Definition </a:t>
                      </a:r>
                      <a:endParaRPr lang="en-GB" sz="900" b="1" dirty="0"/>
                    </a:p>
                  </a:txBody>
                  <a:tcPr>
                    <a:solidFill>
                      <a:schemeClr val="accent6"/>
                    </a:solidFill>
                  </a:tcPr>
                </a:tc>
                <a:extLst>
                  <a:ext uri="{0D108BD9-81ED-4DB2-BD59-A6C34878D82A}">
                    <a16:rowId xmlns:a16="http://schemas.microsoft.com/office/drawing/2014/main" val="10008"/>
                  </a:ext>
                </a:extLst>
              </a:tr>
              <a:tr h="199470">
                <a:tc>
                  <a:txBody>
                    <a:bodyPr/>
                    <a:lstStyle/>
                    <a:p>
                      <a:pPr algn="l"/>
                      <a:r>
                        <a:rPr lang="en-GB" sz="900" dirty="0" smtClean="0"/>
                        <a:t>Macabre</a:t>
                      </a:r>
                      <a:endParaRPr lang="en-GB" sz="900" dirty="0"/>
                    </a:p>
                  </a:txBody>
                  <a:tcPr/>
                </a:tc>
                <a:tc>
                  <a:txBody>
                    <a:bodyPr/>
                    <a:lstStyle/>
                    <a:p>
                      <a:pPr marR="0" indent="0" algn="l" rtl="0">
                        <a:lnSpc>
                          <a:spcPct val="119000"/>
                        </a:lnSpc>
                        <a:spcBef>
                          <a:spcPts val="0"/>
                        </a:spcBef>
                        <a:spcAft>
                          <a:spcPts val="0"/>
                        </a:spcAft>
                      </a:pPr>
                      <a:r>
                        <a:rPr lang="en-GB" sz="900" kern="1400" dirty="0" smtClean="0">
                          <a:solidFill>
                            <a:srgbClr val="000000"/>
                          </a:solidFill>
                          <a:effectLst/>
                          <a:latin typeface="Calibri"/>
                        </a:rPr>
                        <a:t>Disturbing </a:t>
                      </a:r>
                      <a:r>
                        <a:rPr lang="en-GB" sz="900" kern="1400" dirty="0">
                          <a:solidFill>
                            <a:srgbClr val="000000"/>
                          </a:solidFill>
                          <a:effectLst/>
                          <a:latin typeface="Calibri"/>
                        </a:rPr>
                        <a:t>because it is concerned with death.</a:t>
                      </a:r>
                    </a:p>
                  </a:txBody>
                  <a:tcPr marL="36576" marR="36576" marT="36576" marB="36576"/>
                </a:tc>
                <a:extLst>
                  <a:ext uri="{0D108BD9-81ED-4DB2-BD59-A6C34878D82A}">
                    <a16:rowId xmlns:a16="http://schemas.microsoft.com/office/drawing/2014/main" val="10009"/>
                  </a:ext>
                </a:extLst>
              </a:tr>
              <a:tr h="230832">
                <a:tc>
                  <a:txBody>
                    <a:bodyPr/>
                    <a:lstStyle/>
                    <a:p>
                      <a:pPr algn="l"/>
                      <a:r>
                        <a:rPr lang="en-GB" sz="900" dirty="0" smtClean="0"/>
                        <a:t>Sinister </a:t>
                      </a:r>
                      <a:endParaRPr lang="en-GB" sz="900" dirty="0"/>
                    </a:p>
                  </a:txBody>
                  <a:tcPr/>
                </a:tc>
                <a:tc>
                  <a:txBody>
                    <a:bodyPr/>
                    <a:lstStyle/>
                    <a:p>
                      <a:r>
                        <a:rPr lang="en-GB" sz="900" kern="1200" dirty="0" smtClean="0">
                          <a:solidFill>
                            <a:schemeClr val="dk1"/>
                          </a:solidFill>
                          <a:effectLst/>
                          <a:latin typeface="+mn-lt"/>
                          <a:ea typeface="+mn-ea"/>
                          <a:cs typeface="+mn-cs"/>
                        </a:rPr>
                        <a:t>Evil and dangerous </a:t>
                      </a:r>
                    </a:p>
                  </a:txBody>
                  <a:tcPr/>
                </a:tc>
                <a:extLst>
                  <a:ext uri="{0D108BD9-81ED-4DB2-BD59-A6C34878D82A}">
                    <a16:rowId xmlns:a16="http://schemas.microsoft.com/office/drawing/2014/main" val="10010"/>
                  </a:ext>
                </a:extLst>
              </a:tr>
              <a:tr h="375984">
                <a:tc>
                  <a:txBody>
                    <a:bodyPr/>
                    <a:lstStyle/>
                    <a:p>
                      <a:pPr algn="l"/>
                      <a:r>
                        <a:rPr lang="en-GB" sz="900" b="1" kern="1200" dirty="0" smtClean="0">
                          <a:solidFill>
                            <a:schemeClr val="dk1"/>
                          </a:solidFill>
                          <a:effectLst/>
                          <a:latin typeface="+mn-lt"/>
                          <a:ea typeface="+mn-ea"/>
                          <a:cs typeface="+mn-cs"/>
                        </a:rPr>
                        <a:t>Psychopathic</a:t>
                      </a:r>
                      <a:endParaRPr lang="en-GB" sz="900" dirty="0"/>
                    </a:p>
                  </a:txBody>
                  <a:tcPr/>
                </a:tc>
                <a:tc>
                  <a:txBody>
                    <a:bodyPr/>
                    <a:lstStyle/>
                    <a:p>
                      <a:r>
                        <a:rPr lang="en-GB" sz="900" kern="1200" dirty="0" smtClean="0">
                          <a:solidFill>
                            <a:schemeClr val="dk1"/>
                          </a:solidFill>
                          <a:effectLst/>
                          <a:latin typeface="+mn-lt"/>
                          <a:ea typeface="+mn-ea"/>
                          <a:cs typeface="+mn-cs"/>
                        </a:rPr>
                        <a:t>– Having a serious mental illness that leads to violent behaviour</a:t>
                      </a:r>
                    </a:p>
                  </a:txBody>
                  <a:tcPr/>
                </a:tc>
                <a:extLst>
                  <a:ext uri="{0D108BD9-81ED-4DB2-BD59-A6C34878D82A}">
                    <a16:rowId xmlns:a16="http://schemas.microsoft.com/office/drawing/2014/main" val="10011"/>
                  </a:ext>
                </a:extLst>
              </a:tr>
              <a:tr h="216024">
                <a:tc>
                  <a:txBody>
                    <a:bodyPr/>
                    <a:lstStyle/>
                    <a:p>
                      <a:pPr algn="l"/>
                      <a:r>
                        <a:rPr lang="en-GB" sz="900" dirty="0" smtClean="0"/>
                        <a:t>Stereotype</a:t>
                      </a:r>
                      <a:endParaRPr lang="en-GB" sz="900" dirty="0"/>
                    </a:p>
                  </a:txBody>
                  <a:tcPr/>
                </a:tc>
                <a:tc>
                  <a:txBody>
                    <a:bodyPr/>
                    <a:lstStyle/>
                    <a:p>
                      <a:r>
                        <a:rPr lang="en-GB" sz="900" kern="1200" dirty="0" smtClean="0">
                          <a:solidFill>
                            <a:schemeClr val="dk1"/>
                          </a:solidFill>
                          <a:effectLst/>
                          <a:latin typeface="+mn-lt"/>
                          <a:ea typeface="+mn-ea"/>
                          <a:cs typeface="+mn-cs"/>
                        </a:rPr>
                        <a:t>An oversimplified idea of the typical characteristics of someone/something</a:t>
                      </a:r>
                    </a:p>
                  </a:txBody>
                  <a:tcPr/>
                </a:tc>
                <a:extLst>
                  <a:ext uri="{0D108BD9-81ED-4DB2-BD59-A6C34878D82A}">
                    <a16:rowId xmlns:a16="http://schemas.microsoft.com/office/drawing/2014/main" val="10012"/>
                  </a:ext>
                </a:extLst>
              </a:tr>
              <a:tr h="266368">
                <a:tc>
                  <a:txBody>
                    <a:bodyPr/>
                    <a:lstStyle/>
                    <a:p>
                      <a:pPr algn="l"/>
                      <a:r>
                        <a:rPr lang="en-GB" sz="900" dirty="0" smtClean="0"/>
                        <a:t>Subverting </a:t>
                      </a:r>
                      <a:endParaRPr lang="en-GB" sz="900" dirty="0"/>
                    </a:p>
                  </a:txBody>
                  <a:tcPr/>
                </a:tc>
                <a:tc>
                  <a:txBody>
                    <a:bodyPr/>
                    <a:lstStyle/>
                    <a:p>
                      <a:r>
                        <a:rPr lang="en-GB" sz="900" kern="1200" dirty="0" smtClean="0">
                          <a:solidFill>
                            <a:schemeClr val="dk1"/>
                          </a:solidFill>
                          <a:effectLst/>
                          <a:latin typeface="+mn-lt"/>
                          <a:ea typeface="+mn-ea"/>
                          <a:cs typeface="+mn-cs"/>
                        </a:rPr>
                        <a:t>damage or weaken an established system </a:t>
                      </a:r>
                    </a:p>
                  </a:txBody>
                  <a:tcPr/>
                </a:tc>
                <a:extLst>
                  <a:ext uri="{0D108BD9-81ED-4DB2-BD59-A6C34878D82A}">
                    <a16:rowId xmlns:a16="http://schemas.microsoft.com/office/drawing/2014/main" val="10013"/>
                  </a:ext>
                </a:extLst>
              </a:tr>
              <a:tr h="269736">
                <a:tc>
                  <a:txBody>
                    <a:bodyPr/>
                    <a:lstStyle/>
                    <a:p>
                      <a:pPr algn="l"/>
                      <a:r>
                        <a:rPr lang="en-GB" sz="900" dirty="0" smtClean="0"/>
                        <a:t>Naive</a:t>
                      </a:r>
                      <a:r>
                        <a:rPr lang="en-GB" sz="900" baseline="0" dirty="0" smtClean="0"/>
                        <a:t> </a:t>
                      </a:r>
                      <a:endParaRPr lang="en-GB" sz="900" dirty="0"/>
                    </a:p>
                  </a:txBody>
                  <a:tcPr/>
                </a:tc>
                <a:tc>
                  <a:txBody>
                    <a:bodyPr/>
                    <a:lstStyle/>
                    <a:p>
                      <a:r>
                        <a:rPr lang="en-GB" sz="900" kern="1200" dirty="0" smtClean="0">
                          <a:solidFill>
                            <a:schemeClr val="dk1"/>
                          </a:solidFill>
                          <a:effectLst/>
                          <a:latin typeface="+mn-lt"/>
                          <a:ea typeface="+mn-ea"/>
                          <a:cs typeface="+mn-cs"/>
                        </a:rPr>
                        <a:t>Lacking experience, wisdom or </a:t>
                      </a:r>
                    </a:p>
                    <a:p>
                      <a:r>
                        <a:rPr lang="en-GB" sz="900" kern="1200" dirty="0" smtClean="0">
                          <a:solidFill>
                            <a:schemeClr val="dk1"/>
                          </a:solidFill>
                          <a:effectLst/>
                          <a:latin typeface="+mn-lt"/>
                          <a:ea typeface="+mn-ea"/>
                          <a:cs typeface="+mn-cs"/>
                        </a:rPr>
                        <a:t>judgement</a:t>
                      </a:r>
                    </a:p>
                  </a:txBody>
                  <a:tcPr/>
                </a:tc>
                <a:extLst>
                  <a:ext uri="{0D108BD9-81ED-4DB2-BD59-A6C34878D82A}">
                    <a16:rowId xmlns:a16="http://schemas.microsoft.com/office/drawing/2014/main" val="10014"/>
                  </a:ext>
                </a:extLst>
              </a:tr>
              <a:tr h="232578">
                <a:tc>
                  <a:txBody>
                    <a:bodyPr/>
                    <a:lstStyle/>
                    <a:p>
                      <a:pPr algn="l"/>
                      <a:r>
                        <a:rPr lang="en-GB" sz="900" dirty="0" smtClean="0"/>
                        <a:t>Vulnerable</a:t>
                      </a:r>
                      <a:r>
                        <a:rPr lang="en-GB" sz="900" baseline="0" dirty="0" smtClean="0"/>
                        <a:t> </a:t>
                      </a:r>
                      <a:endParaRPr lang="en-GB" sz="900" dirty="0"/>
                    </a:p>
                  </a:txBody>
                  <a:tcPr/>
                </a:tc>
                <a:tc>
                  <a:txBody>
                    <a:bodyPr/>
                    <a:lstStyle/>
                    <a:p>
                      <a:r>
                        <a:rPr lang="en-GB" sz="900" kern="1200" dirty="0" smtClean="0">
                          <a:solidFill>
                            <a:schemeClr val="dk1"/>
                          </a:solidFill>
                          <a:effectLst/>
                          <a:latin typeface="+mn-lt"/>
                          <a:ea typeface="+mn-ea"/>
                          <a:cs typeface="+mn-cs"/>
                        </a:rPr>
                        <a:t>Exposed to harm in some way </a:t>
                      </a:r>
                    </a:p>
                  </a:txBody>
                  <a:tcPr/>
                </a:tc>
                <a:extLst>
                  <a:ext uri="{0D108BD9-81ED-4DB2-BD59-A6C34878D82A}">
                    <a16:rowId xmlns:a16="http://schemas.microsoft.com/office/drawing/2014/main" val="10015"/>
                  </a:ext>
                </a:extLst>
              </a:tr>
              <a:tr h="258039">
                <a:tc>
                  <a:txBody>
                    <a:bodyPr/>
                    <a:lstStyle/>
                    <a:p>
                      <a:pPr algn="l"/>
                      <a:r>
                        <a:rPr lang="en-GB" sz="900" dirty="0" smtClean="0"/>
                        <a:t>Menace </a:t>
                      </a:r>
                      <a:endParaRPr lang="en-GB" sz="900" dirty="0"/>
                    </a:p>
                  </a:txBody>
                  <a:tcPr/>
                </a:tc>
                <a:tc>
                  <a:txBody>
                    <a:bodyPr/>
                    <a:lstStyle/>
                    <a:p>
                      <a:r>
                        <a:rPr lang="en-GB" sz="900" kern="1200" dirty="0" smtClean="0">
                          <a:solidFill>
                            <a:schemeClr val="dk1"/>
                          </a:solidFill>
                          <a:effectLst/>
                          <a:latin typeface="+mn-lt"/>
                          <a:ea typeface="+mn-ea"/>
                          <a:cs typeface="+mn-cs"/>
                        </a:rPr>
                        <a:t>Associated with a sense of threat or danger</a:t>
                      </a:r>
                    </a:p>
                  </a:txBody>
                  <a:tcPr/>
                </a:tc>
                <a:extLst>
                  <a:ext uri="{0D108BD9-81ED-4DB2-BD59-A6C34878D82A}">
                    <a16:rowId xmlns:a16="http://schemas.microsoft.com/office/drawing/2014/main" val="10016"/>
                  </a:ext>
                </a:extLst>
              </a:tr>
              <a:tr h="363705">
                <a:tc>
                  <a:txBody>
                    <a:bodyPr/>
                    <a:lstStyle/>
                    <a:p>
                      <a:pPr algn="l"/>
                      <a:r>
                        <a:rPr lang="en-GB" sz="900" dirty="0" smtClean="0"/>
                        <a:t>Compulsion </a:t>
                      </a:r>
                      <a:endParaRPr lang="en-GB" sz="900" dirty="0"/>
                    </a:p>
                  </a:txBody>
                  <a:tcPr/>
                </a:tc>
                <a:tc>
                  <a:txBody>
                    <a:bodyPr/>
                    <a:lstStyle/>
                    <a:p>
                      <a:r>
                        <a:rPr lang="en-GB" sz="900" kern="1200" dirty="0" smtClean="0">
                          <a:solidFill>
                            <a:schemeClr val="dk1"/>
                          </a:solidFill>
                          <a:effectLst/>
                          <a:latin typeface="+mn-lt"/>
                          <a:ea typeface="+mn-ea"/>
                          <a:cs typeface="+mn-cs"/>
                        </a:rPr>
                        <a:t>an irresistible urge to do something / forced to do something</a:t>
                      </a:r>
                    </a:p>
                  </a:txBody>
                  <a:tcPr/>
                </a:tc>
                <a:extLst>
                  <a:ext uri="{0D108BD9-81ED-4DB2-BD59-A6C34878D82A}">
                    <a16:rowId xmlns:a16="http://schemas.microsoft.com/office/drawing/2014/main" val="10017"/>
                  </a:ext>
                </a:extLst>
              </a:tr>
              <a:tr h="213969">
                <a:tc>
                  <a:txBody>
                    <a:bodyPr/>
                    <a:lstStyle/>
                    <a:p>
                      <a:pPr algn="l"/>
                      <a:r>
                        <a:rPr lang="en-GB" sz="900" dirty="0" smtClean="0"/>
                        <a:t>Tranquil </a:t>
                      </a:r>
                      <a:endParaRPr lang="en-GB" sz="900" dirty="0"/>
                    </a:p>
                  </a:txBody>
                  <a:tcPr/>
                </a:tc>
                <a:tc>
                  <a:txBody>
                    <a:bodyPr/>
                    <a:lstStyle/>
                    <a:p>
                      <a:r>
                        <a:rPr lang="en-GB" sz="900" kern="1200" dirty="0" smtClean="0">
                          <a:solidFill>
                            <a:schemeClr val="dk1"/>
                          </a:solidFill>
                          <a:effectLst/>
                          <a:latin typeface="+mn-lt"/>
                          <a:ea typeface="+mn-ea"/>
                          <a:cs typeface="+mn-cs"/>
                        </a:rPr>
                        <a:t>Calm, free from disturbance</a:t>
                      </a:r>
                    </a:p>
                  </a:txBody>
                  <a:tcPr marL="68580" marR="68580" marT="0" marB="0"/>
                </a:tc>
                <a:extLst>
                  <a:ext uri="{0D108BD9-81ED-4DB2-BD59-A6C34878D82A}">
                    <a16:rowId xmlns:a16="http://schemas.microsoft.com/office/drawing/2014/main" val="10018"/>
                  </a:ext>
                </a:extLst>
              </a:tr>
              <a:tr h="263514">
                <a:tc>
                  <a:txBody>
                    <a:bodyPr/>
                    <a:lstStyle/>
                    <a:p>
                      <a:r>
                        <a:rPr lang="en-GB" sz="900" b="1" kern="1200" dirty="0" smtClean="0">
                          <a:solidFill>
                            <a:schemeClr val="dk1"/>
                          </a:solidFill>
                          <a:effectLst/>
                          <a:latin typeface="+mn-lt"/>
                          <a:ea typeface="+mn-ea"/>
                          <a:cs typeface="+mn-cs"/>
                        </a:rPr>
                        <a:t>Animalistic</a:t>
                      </a:r>
                      <a:endParaRPr lang="en-GB" sz="9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Displaying similar behaviour to that of an animal</a:t>
                      </a:r>
                    </a:p>
                  </a:txBody>
                  <a:tcPr/>
                </a:tc>
                <a:extLst>
                  <a:ext uri="{0D108BD9-81ED-4DB2-BD59-A6C34878D82A}">
                    <a16:rowId xmlns:a16="http://schemas.microsoft.com/office/drawing/2014/main" val="1001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81825978"/>
              </p:ext>
            </p:extLst>
          </p:nvPr>
        </p:nvGraphicFramePr>
        <p:xfrm>
          <a:off x="3855760" y="116632"/>
          <a:ext cx="5108728" cy="3520440"/>
        </p:xfrm>
        <a:graphic>
          <a:graphicData uri="http://schemas.openxmlformats.org/drawingml/2006/table">
            <a:tbl>
              <a:tblPr firstRow="1" bandRow="1">
                <a:tableStyleId>{93296810-A885-4BE3-A3E7-6D5BEEA58F35}</a:tableStyleId>
              </a:tblPr>
              <a:tblGrid>
                <a:gridCol w="5108728">
                  <a:extLst>
                    <a:ext uri="{9D8B030D-6E8A-4147-A177-3AD203B41FA5}">
                      <a16:colId xmlns:a16="http://schemas.microsoft.com/office/drawing/2014/main" val="20000"/>
                    </a:ext>
                  </a:extLst>
                </a:gridCol>
              </a:tblGrid>
              <a:tr h="221672">
                <a:tc>
                  <a:txBody>
                    <a:bodyPr/>
                    <a:lstStyle/>
                    <a:p>
                      <a:pPr algn="ctr"/>
                      <a:r>
                        <a:rPr lang="en-GB" sz="9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2764386">
                <a:tc>
                  <a:txBody>
                    <a:bodyPr/>
                    <a:lstStyle/>
                    <a:p>
                      <a:pPr algn="l"/>
                      <a:r>
                        <a:rPr lang="en-GB" sz="1000" b="1" dirty="0" smtClean="0"/>
                        <a:t>Comprehension</a:t>
                      </a:r>
                      <a:r>
                        <a:rPr lang="en-GB" sz="1000" b="1" baseline="0" dirty="0" smtClean="0"/>
                        <a:t>: </a:t>
                      </a:r>
                    </a:p>
                    <a:p>
                      <a:pPr algn="l"/>
                      <a:r>
                        <a:rPr lang="en-GB" sz="1000" b="0" baseline="0" dirty="0" smtClean="0"/>
                        <a:t>Ability to select short, phrases or words that give exact responses to the question.</a:t>
                      </a:r>
                    </a:p>
                    <a:p>
                      <a:pPr algn="l"/>
                      <a:r>
                        <a:rPr lang="en-GB" sz="1000" b="0" baseline="0" dirty="0" smtClean="0"/>
                        <a:t>Bullet point style answers, which are concise and to the point. </a:t>
                      </a:r>
                      <a:endParaRPr lang="en-GB" sz="1000" b="0" dirty="0" smtClean="0"/>
                    </a:p>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a:t>
                      </a:r>
                    </a:p>
                    <a:p>
                      <a:pPr marL="0" indent="0" algn="l">
                        <a:buFont typeface="Arial" panose="020B0604020202020204" pitchFamily="34" charset="0"/>
                        <a:buNone/>
                      </a:pPr>
                      <a:r>
                        <a:rPr lang="en-GB" sz="1000" b="1" dirty="0" smtClean="0">
                          <a:solidFill>
                            <a:srgbClr val="00B050"/>
                          </a:solidFill>
                        </a:rPr>
                        <a:t>Evaluation Points</a:t>
                      </a:r>
                    </a:p>
                    <a:p>
                      <a:pPr marL="0" indent="0" algn="l">
                        <a:buFont typeface="Arial" panose="020B0604020202020204" pitchFamily="34" charset="0"/>
                        <a:buNone/>
                      </a:pPr>
                      <a:r>
                        <a:rPr lang="en-GB" sz="1000" b="1" dirty="0" smtClean="0">
                          <a:solidFill>
                            <a:schemeClr val="tx1"/>
                          </a:solidFill>
                        </a:rPr>
                        <a:t>Evaluation</a:t>
                      </a:r>
                      <a:r>
                        <a:rPr lang="en-GB" sz="1000" b="1" baseline="0" dirty="0" smtClean="0">
                          <a:solidFill>
                            <a:schemeClr val="tx1"/>
                          </a:solidFill>
                        </a:rPr>
                        <a:t> Points: </a:t>
                      </a:r>
                    </a:p>
                    <a:p>
                      <a:pPr lvl="0"/>
                      <a:r>
                        <a:rPr lang="en-GB" sz="1000" dirty="0" smtClean="0"/>
                        <a:t>Link to the question </a:t>
                      </a:r>
                    </a:p>
                    <a:p>
                      <a:pPr lvl="0"/>
                      <a:r>
                        <a:rPr lang="en-GB" sz="1000" dirty="0" smtClean="0"/>
                        <a:t>Give a quote which links to your idea</a:t>
                      </a:r>
                    </a:p>
                    <a:p>
                      <a:pPr lvl="0"/>
                      <a:r>
                        <a:rPr lang="en-GB" sz="1000" dirty="0" smtClean="0"/>
                        <a:t>Explain briefly what the quote means</a:t>
                      </a:r>
                    </a:p>
                    <a:p>
                      <a:pPr lvl="0"/>
                      <a:r>
                        <a:rPr lang="en-GB" sz="1000" dirty="0" smtClean="0"/>
                        <a:t>Explain your own opinion in relation to the question </a:t>
                      </a:r>
                    </a:p>
                    <a:p>
                      <a:pPr lvl="0"/>
                      <a:r>
                        <a:rPr lang="en-GB" sz="1000" dirty="0" smtClean="0"/>
                        <a:t>Explain what other reader suggest or predict what other readers might contradict your opinion or point with. </a:t>
                      </a:r>
                      <a:endParaRPr lang="en-GB" sz="1000" b="1" dirty="0" smtClean="0">
                        <a:solidFill>
                          <a:schemeClr val="tx1"/>
                        </a:solidFill>
                      </a:endParaRP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913741016"/>
              </p:ext>
            </p:extLst>
          </p:nvPr>
        </p:nvGraphicFramePr>
        <p:xfrm>
          <a:off x="3748256" y="3789040"/>
          <a:ext cx="5395744" cy="2944357"/>
        </p:xfrm>
        <a:graphic>
          <a:graphicData uri="http://schemas.openxmlformats.org/drawingml/2006/table">
            <a:tbl>
              <a:tblPr firstRow="1" bandRow="1">
                <a:tableStyleId>{93296810-A885-4BE3-A3E7-6D5BEEA58F35}</a:tableStyleId>
              </a:tblPr>
              <a:tblGrid>
                <a:gridCol w="309339">
                  <a:extLst>
                    <a:ext uri="{9D8B030D-6E8A-4147-A177-3AD203B41FA5}">
                      <a16:colId xmlns:a16="http://schemas.microsoft.com/office/drawing/2014/main" val="20000"/>
                    </a:ext>
                  </a:extLst>
                </a:gridCol>
                <a:gridCol w="5086405">
                  <a:extLst>
                    <a:ext uri="{9D8B030D-6E8A-4147-A177-3AD203B41FA5}">
                      <a16:colId xmlns:a16="http://schemas.microsoft.com/office/drawing/2014/main" val="20001"/>
                    </a:ext>
                  </a:extLst>
                </a:gridCol>
              </a:tblGrid>
              <a:tr h="219519">
                <a:tc gridSpan="2">
                  <a:txBody>
                    <a:bodyPr/>
                    <a:lstStyle/>
                    <a:p>
                      <a:pPr algn="ctr"/>
                      <a:r>
                        <a:rPr lang="en-GB" sz="900" dirty="0" smtClean="0">
                          <a:solidFill>
                            <a:schemeClr val="tx1"/>
                          </a:solidFill>
                        </a:rPr>
                        <a:t>Exam Question Requirements</a:t>
                      </a:r>
                      <a:endParaRPr lang="en-GB" sz="900" dirty="0">
                        <a:solidFill>
                          <a:schemeClr val="tx1"/>
                        </a:solidFill>
                      </a:endParaRPr>
                    </a:p>
                  </a:txBody>
                  <a:tcPr/>
                </a:tc>
                <a:tc hMerge="1">
                  <a:txBody>
                    <a:bodyPr/>
                    <a:lstStyle/>
                    <a:p>
                      <a:pPr algn="ctr"/>
                      <a:endParaRPr lang="en-GB" sz="400" dirty="0">
                        <a:solidFill>
                          <a:schemeClr val="tx1"/>
                        </a:solidFill>
                      </a:endParaRPr>
                    </a:p>
                  </a:txBody>
                  <a:tcPr/>
                </a:tc>
                <a:extLst>
                  <a:ext uri="{0D108BD9-81ED-4DB2-BD59-A6C34878D82A}">
                    <a16:rowId xmlns:a16="http://schemas.microsoft.com/office/drawing/2014/main" val="10000"/>
                  </a:ext>
                </a:extLst>
              </a:tr>
              <a:tr h="325741">
                <a:tc>
                  <a:txBody>
                    <a:bodyPr/>
                    <a:lstStyle/>
                    <a:p>
                      <a:pPr algn="ctr">
                        <a:spcAft>
                          <a:spcPts val="0"/>
                        </a:spcAft>
                      </a:pPr>
                      <a:r>
                        <a:rPr lang="en-GB" sz="900" dirty="0" smtClean="0">
                          <a:effectLst/>
                          <a:latin typeface="Arial"/>
                          <a:ea typeface="Calibri"/>
                          <a:cs typeface="Times New Roman"/>
                        </a:rPr>
                        <a:t>A1 </a:t>
                      </a:r>
                      <a:endParaRPr lang="en-GB" sz="9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000" b="1" dirty="0">
                          <a:effectLst/>
                          <a:latin typeface="Arial"/>
                          <a:ea typeface="Calibri"/>
                          <a:cs typeface="Times New Roman"/>
                        </a:rPr>
                        <a:t>One question with five points </a:t>
                      </a:r>
                      <a:endParaRPr lang="en-GB" sz="1100" dirty="0">
                        <a:effectLst/>
                        <a:latin typeface="Calibri"/>
                        <a:ea typeface="Calibri"/>
                        <a:cs typeface="Times New Roman"/>
                      </a:endParaRPr>
                    </a:p>
                    <a:p>
                      <a:pPr marL="342900" lvl="0" indent="-342900">
                        <a:lnSpc>
                          <a:spcPct val="115000"/>
                        </a:lnSpc>
                        <a:spcAft>
                          <a:spcPts val="0"/>
                        </a:spcAft>
                        <a:buFont typeface="Symbol"/>
                        <a:buChar char=""/>
                      </a:pPr>
                      <a:r>
                        <a:rPr lang="en-GB" sz="1000" dirty="0">
                          <a:effectLst/>
                          <a:latin typeface="Arial"/>
                          <a:ea typeface="Calibri"/>
                          <a:cs typeface="Times New Roman"/>
                        </a:rPr>
                        <a:t>Selecting evidence or own </a:t>
                      </a:r>
                      <a:r>
                        <a:rPr lang="en-GB" sz="1000" dirty="0" smtClean="0">
                          <a:effectLst/>
                          <a:latin typeface="Arial"/>
                          <a:ea typeface="Calibri"/>
                          <a:cs typeface="Times New Roman"/>
                        </a:rPr>
                        <a:t>words,</a:t>
                      </a:r>
                      <a:r>
                        <a:rPr lang="en-GB" sz="1000" baseline="0" dirty="0" smtClean="0">
                          <a:effectLst/>
                          <a:latin typeface="Arial"/>
                          <a:ea typeface="Calibri"/>
                          <a:cs typeface="Times New Roman"/>
                        </a:rPr>
                        <a:t> </a:t>
                      </a:r>
                      <a:r>
                        <a:rPr lang="en-GB" sz="1000" dirty="0" smtClean="0">
                          <a:effectLst/>
                          <a:latin typeface="Arial"/>
                          <a:ea typeface="Calibri"/>
                          <a:cs typeface="Times New Roman"/>
                        </a:rPr>
                        <a:t>Bullet </a:t>
                      </a:r>
                      <a:r>
                        <a:rPr lang="en-GB" sz="1000" dirty="0">
                          <a:effectLst/>
                          <a:latin typeface="Arial"/>
                          <a:ea typeface="Calibri"/>
                          <a:cs typeface="Times New Roman"/>
                        </a:rPr>
                        <a:t>point </a:t>
                      </a:r>
                      <a:r>
                        <a:rPr lang="en-GB" sz="1000" dirty="0" smtClean="0">
                          <a:effectLst/>
                          <a:latin typeface="Arial"/>
                          <a:ea typeface="Calibri"/>
                          <a:cs typeface="Times New Roman"/>
                        </a:rPr>
                        <a:t>list,</a:t>
                      </a:r>
                      <a:r>
                        <a:rPr lang="en-GB" sz="1000" baseline="0" dirty="0" smtClean="0">
                          <a:effectLst/>
                          <a:latin typeface="Arial"/>
                          <a:ea typeface="Calibri"/>
                          <a:cs typeface="Times New Roman"/>
                        </a:rPr>
                        <a:t> </a:t>
                      </a:r>
                      <a:r>
                        <a:rPr lang="en-GB" sz="1000" dirty="0" smtClean="0">
                          <a:effectLst/>
                          <a:latin typeface="Arial"/>
                          <a:ea typeface="Calibri"/>
                          <a:cs typeface="Times New Roman"/>
                        </a:rPr>
                        <a:t>No analysis</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94039">
                <a:tc>
                  <a:txBody>
                    <a:bodyPr/>
                    <a:lstStyle/>
                    <a:p>
                      <a:pPr algn="ctr">
                        <a:spcAft>
                          <a:spcPts val="0"/>
                        </a:spcAft>
                      </a:pPr>
                      <a:r>
                        <a:rPr lang="en-GB" sz="900" dirty="0" smtClean="0">
                          <a:effectLst/>
                          <a:latin typeface="Arial"/>
                          <a:ea typeface="Calibri"/>
                          <a:cs typeface="Times New Roman"/>
                        </a:rPr>
                        <a:t>A2</a:t>
                      </a:r>
                      <a:endParaRPr lang="en-GB" sz="9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000" b="1" dirty="0">
                          <a:effectLst/>
                          <a:latin typeface="Arial"/>
                          <a:ea typeface="Calibri"/>
                          <a:cs typeface="Times New Roman"/>
                        </a:rPr>
                        <a:t>One Language Analysis question </a:t>
                      </a:r>
                      <a:endParaRPr lang="en-GB" sz="1100" dirty="0">
                        <a:effectLst/>
                        <a:latin typeface="Calibri"/>
                        <a:ea typeface="Calibri"/>
                        <a:cs typeface="Times New Roman"/>
                      </a:endParaRPr>
                    </a:p>
                    <a:p>
                      <a:pPr marL="342900" lvl="0" indent="-342900">
                        <a:lnSpc>
                          <a:spcPct val="115000"/>
                        </a:lnSpc>
                        <a:spcAft>
                          <a:spcPts val="0"/>
                        </a:spcAft>
                        <a:buFont typeface="Symbol"/>
                        <a:buChar char=""/>
                      </a:pPr>
                      <a:r>
                        <a:rPr lang="en-GB" sz="1000" dirty="0">
                          <a:effectLst/>
                          <a:latin typeface="Arial"/>
                          <a:ea typeface="Calibri"/>
                          <a:cs typeface="Times New Roman"/>
                        </a:rPr>
                        <a:t>Link to </a:t>
                      </a:r>
                      <a:r>
                        <a:rPr lang="en-GB" sz="1000" dirty="0" smtClean="0">
                          <a:effectLst/>
                          <a:latin typeface="Arial"/>
                          <a:ea typeface="Calibri"/>
                          <a:cs typeface="Times New Roman"/>
                        </a:rPr>
                        <a:t>question,</a:t>
                      </a:r>
                      <a:r>
                        <a:rPr lang="en-GB" sz="1000" baseline="0" dirty="0" smtClean="0">
                          <a:effectLst/>
                          <a:latin typeface="Arial"/>
                          <a:ea typeface="Calibri"/>
                          <a:cs typeface="Times New Roman"/>
                        </a:rPr>
                        <a:t> </a:t>
                      </a:r>
                      <a:r>
                        <a:rPr lang="en-GB" sz="1000" dirty="0" smtClean="0">
                          <a:effectLst/>
                          <a:latin typeface="Arial"/>
                          <a:ea typeface="Calibri"/>
                          <a:cs typeface="Times New Roman"/>
                        </a:rPr>
                        <a:t>Link </a:t>
                      </a:r>
                      <a:r>
                        <a:rPr lang="en-GB" sz="1000" dirty="0">
                          <a:effectLst/>
                          <a:latin typeface="Arial"/>
                          <a:ea typeface="Calibri"/>
                          <a:cs typeface="Times New Roman"/>
                        </a:rPr>
                        <a:t>to technique – </a:t>
                      </a:r>
                      <a:r>
                        <a:rPr lang="en-GB" sz="1000" dirty="0" smtClean="0">
                          <a:effectLst/>
                          <a:latin typeface="Arial"/>
                          <a:ea typeface="Calibri"/>
                          <a:cs typeface="Times New Roman"/>
                        </a:rPr>
                        <a:t>language,</a:t>
                      </a:r>
                      <a:r>
                        <a:rPr lang="en-GB" sz="1000" baseline="0" dirty="0" smtClean="0">
                          <a:effectLst/>
                          <a:latin typeface="Arial"/>
                          <a:ea typeface="Calibri"/>
                          <a:cs typeface="Times New Roman"/>
                        </a:rPr>
                        <a:t> </a:t>
                      </a:r>
                      <a:r>
                        <a:rPr lang="en-GB" sz="1000" dirty="0" smtClean="0">
                          <a:effectLst/>
                          <a:latin typeface="Arial"/>
                          <a:ea typeface="Calibri"/>
                          <a:cs typeface="Times New Roman"/>
                        </a:rPr>
                        <a:t>Quotation – 4 – 5,</a:t>
                      </a:r>
                      <a:r>
                        <a:rPr lang="en-GB" sz="1000" baseline="0" dirty="0" smtClean="0">
                          <a:effectLst/>
                          <a:latin typeface="Arial"/>
                          <a:ea typeface="Calibri"/>
                          <a:cs typeface="Times New Roman"/>
                        </a:rPr>
                        <a:t> </a:t>
                      </a:r>
                      <a:r>
                        <a:rPr lang="en-GB" sz="1000" dirty="0" smtClean="0">
                          <a:effectLst/>
                          <a:latin typeface="Arial"/>
                          <a:ea typeface="Calibri"/>
                          <a:cs typeface="Times New Roman"/>
                        </a:rPr>
                        <a:t>Explore </a:t>
                      </a:r>
                      <a:r>
                        <a:rPr lang="en-GB" sz="1000" dirty="0">
                          <a:effectLst/>
                          <a:latin typeface="Arial"/>
                          <a:ea typeface="Calibri"/>
                          <a:cs typeface="Times New Roman"/>
                        </a:rPr>
                        <a:t>hidden &amp; obvious meaning &amp; </a:t>
                      </a:r>
                      <a:r>
                        <a:rPr lang="en-GB" sz="1000" dirty="0" smtClean="0">
                          <a:effectLst/>
                          <a:latin typeface="Arial"/>
                          <a:ea typeface="Calibri"/>
                          <a:cs typeface="Times New Roman"/>
                        </a:rPr>
                        <a:t>Effect,</a:t>
                      </a:r>
                      <a:r>
                        <a:rPr lang="en-GB" sz="1000" baseline="0" dirty="0" smtClean="0">
                          <a:effectLst/>
                          <a:latin typeface="Arial"/>
                          <a:ea typeface="Calibri"/>
                          <a:cs typeface="Times New Roman"/>
                        </a:rPr>
                        <a:t> </a:t>
                      </a:r>
                      <a:r>
                        <a:rPr lang="en-GB" sz="1000" dirty="0" smtClean="0">
                          <a:effectLst/>
                          <a:latin typeface="Arial"/>
                          <a:ea typeface="Calibri"/>
                          <a:cs typeface="Times New Roman"/>
                        </a:rPr>
                        <a:t>Link to writer’s intentions</a:t>
                      </a:r>
                      <a:endParaRPr lang="en-GB" sz="10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94039">
                <a:tc>
                  <a:txBody>
                    <a:bodyPr/>
                    <a:lstStyle/>
                    <a:p>
                      <a:r>
                        <a:rPr lang="en-GB" sz="900" dirty="0" smtClean="0"/>
                        <a:t>A3</a:t>
                      </a:r>
                      <a:endParaRPr lang="en-GB" sz="900" dirty="0"/>
                    </a:p>
                  </a:txBody>
                  <a:tcPr marL="68580" marR="68580" marT="0" marB="0"/>
                </a:tc>
                <a:tc>
                  <a:txBody>
                    <a:bodyPr/>
                    <a:lstStyle/>
                    <a:p>
                      <a:pPr>
                        <a:lnSpc>
                          <a:spcPct val="115000"/>
                        </a:lnSpc>
                        <a:spcAft>
                          <a:spcPts val="0"/>
                        </a:spcAft>
                      </a:pPr>
                      <a:r>
                        <a:rPr lang="en-GB" sz="1000" b="1" dirty="0">
                          <a:effectLst/>
                          <a:latin typeface="Arial"/>
                          <a:ea typeface="Calibri"/>
                          <a:cs typeface="Times New Roman"/>
                        </a:rPr>
                        <a:t>One Language Analysis question </a:t>
                      </a:r>
                      <a:endParaRPr lang="en-GB" sz="1100" dirty="0">
                        <a:effectLst/>
                        <a:latin typeface="Calibri"/>
                        <a:ea typeface="Calibri"/>
                        <a:cs typeface="Times New Roman"/>
                      </a:endParaRPr>
                    </a:p>
                    <a:p>
                      <a:pPr marL="342900" lvl="0" indent="-342900">
                        <a:lnSpc>
                          <a:spcPct val="115000"/>
                        </a:lnSpc>
                        <a:spcAft>
                          <a:spcPts val="0"/>
                        </a:spcAft>
                        <a:buFont typeface="Symbol"/>
                        <a:buChar char=""/>
                      </a:pPr>
                      <a:r>
                        <a:rPr lang="en-GB" sz="1000" dirty="0">
                          <a:effectLst/>
                          <a:latin typeface="Arial"/>
                          <a:ea typeface="Calibri"/>
                          <a:cs typeface="Times New Roman"/>
                        </a:rPr>
                        <a:t>Link to </a:t>
                      </a:r>
                      <a:r>
                        <a:rPr lang="en-GB" sz="1000" dirty="0" smtClean="0">
                          <a:effectLst/>
                          <a:latin typeface="Arial"/>
                          <a:ea typeface="Calibri"/>
                          <a:cs typeface="Times New Roman"/>
                        </a:rPr>
                        <a:t>question,</a:t>
                      </a:r>
                      <a:r>
                        <a:rPr lang="en-GB" sz="1000" baseline="0" dirty="0" smtClean="0">
                          <a:effectLst/>
                          <a:latin typeface="Arial"/>
                          <a:ea typeface="Calibri"/>
                          <a:cs typeface="Times New Roman"/>
                        </a:rPr>
                        <a:t> </a:t>
                      </a:r>
                      <a:r>
                        <a:rPr lang="en-GB" sz="1000" dirty="0" smtClean="0">
                          <a:effectLst/>
                          <a:latin typeface="Arial"/>
                          <a:ea typeface="Calibri"/>
                          <a:cs typeface="Times New Roman"/>
                        </a:rPr>
                        <a:t>Link </a:t>
                      </a:r>
                      <a:r>
                        <a:rPr lang="en-GB" sz="1000" dirty="0">
                          <a:effectLst/>
                          <a:latin typeface="Arial"/>
                          <a:ea typeface="Calibri"/>
                          <a:cs typeface="Times New Roman"/>
                        </a:rPr>
                        <a:t>to technique – language </a:t>
                      </a:r>
                      <a:r>
                        <a:rPr lang="en-GB" sz="1000" dirty="0" smtClean="0">
                          <a:effectLst/>
                          <a:latin typeface="Arial"/>
                          <a:ea typeface="Calibri"/>
                          <a:cs typeface="Times New Roman"/>
                        </a:rPr>
                        <a:t>,</a:t>
                      </a:r>
                      <a:r>
                        <a:rPr lang="en-GB" sz="1000" baseline="0" dirty="0" smtClean="0">
                          <a:effectLst/>
                          <a:latin typeface="Arial"/>
                          <a:ea typeface="Calibri"/>
                          <a:cs typeface="Times New Roman"/>
                        </a:rPr>
                        <a:t> </a:t>
                      </a:r>
                      <a:r>
                        <a:rPr lang="en-GB" sz="1000" dirty="0" smtClean="0">
                          <a:effectLst/>
                          <a:latin typeface="Arial"/>
                          <a:ea typeface="Calibri"/>
                          <a:cs typeface="Times New Roman"/>
                        </a:rPr>
                        <a:t>Quotation </a:t>
                      </a:r>
                      <a:r>
                        <a:rPr lang="en-GB" sz="1000" dirty="0">
                          <a:effectLst/>
                          <a:latin typeface="Arial"/>
                          <a:ea typeface="Calibri"/>
                          <a:cs typeface="Times New Roman"/>
                        </a:rPr>
                        <a:t>– 7 – </a:t>
                      </a:r>
                      <a:r>
                        <a:rPr lang="en-GB" sz="1000" dirty="0" smtClean="0">
                          <a:effectLst/>
                          <a:latin typeface="Arial"/>
                          <a:ea typeface="Calibri"/>
                          <a:cs typeface="Times New Roman"/>
                        </a:rPr>
                        <a:t>8,</a:t>
                      </a:r>
                      <a:r>
                        <a:rPr lang="en-GB" sz="1000" baseline="0" dirty="0" smtClean="0">
                          <a:effectLst/>
                          <a:latin typeface="Arial"/>
                          <a:ea typeface="Calibri"/>
                          <a:cs typeface="Times New Roman"/>
                        </a:rPr>
                        <a:t> </a:t>
                      </a:r>
                      <a:r>
                        <a:rPr lang="en-GB" sz="1000" dirty="0" smtClean="0">
                          <a:effectLst/>
                          <a:latin typeface="Arial"/>
                          <a:ea typeface="Calibri"/>
                          <a:cs typeface="Times New Roman"/>
                        </a:rPr>
                        <a:t>Explore </a:t>
                      </a:r>
                      <a:r>
                        <a:rPr lang="en-GB" sz="1000" dirty="0">
                          <a:effectLst/>
                          <a:latin typeface="Arial"/>
                          <a:ea typeface="Calibri"/>
                          <a:cs typeface="Times New Roman"/>
                        </a:rPr>
                        <a:t>hidden &amp; obvious meaning &amp; </a:t>
                      </a:r>
                      <a:r>
                        <a:rPr lang="en-GB" sz="1000" dirty="0" smtClean="0">
                          <a:effectLst/>
                          <a:latin typeface="Arial"/>
                          <a:ea typeface="Calibri"/>
                          <a:cs typeface="Times New Roman"/>
                        </a:rPr>
                        <a:t>Effect,</a:t>
                      </a:r>
                      <a:r>
                        <a:rPr lang="en-GB" sz="1000" baseline="0" dirty="0" smtClean="0">
                          <a:effectLst/>
                          <a:latin typeface="Arial"/>
                          <a:ea typeface="Calibri"/>
                          <a:cs typeface="Times New Roman"/>
                        </a:rPr>
                        <a:t> </a:t>
                      </a:r>
                      <a:r>
                        <a:rPr lang="en-GB" sz="1000" dirty="0" smtClean="0">
                          <a:effectLst/>
                          <a:latin typeface="Arial"/>
                          <a:ea typeface="Calibri"/>
                          <a:cs typeface="Times New Roman"/>
                        </a:rPr>
                        <a:t>Link </a:t>
                      </a:r>
                      <a:r>
                        <a:rPr lang="en-GB" sz="1000" dirty="0">
                          <a:effectLst/>
                          <a:latin typeface="Arial"/>
                          <a:ea typeface="Calibri"/>
                          <a:cs typeface="Times New Roman"/>
                        </a:rPr>
                        <a:t>to writer’s </a:t>
                      </a:r>
                      <a:r>
                        <a:rPr lang="en-GB" sz="1000" dirty="0" smtClean="0">
                          <a:effectLst/>
                          <a:latin typeface="Arial"/>
                          <a:ea typeface="Calibri"/>
                          <a:cs typeface="Times New Roman"/>
                        </a:rPr>
                        <a:t>intentions</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662337">
                <a:tc>
                  <a:txBody>
                    <a:bodyPr/>
                    <a:lstStyle/>
                    <a:p>
                      <a:r>
                        <a:rPr lang="en-GB" sz="900" dirty="0" smtClean="0"/>
                        <a:t>A4 </a:t>
                      </a:r>
                      <a:endParaRPr lang="en-GB" sz="900" dirty="0"/>
                    </a:p>
                  </a:txBody>
                  <a:tcPr marL="68580" marR="68580" marT="0" marB="0"/>
                </a:tc>
                <a:tc>
                  <a:txBody>
                    <a:bodyPr/>
                    <a:lstStyle/>
                    <a:p>
                      <a:pPr>
                        <a:lnSpc>
                          <a:spcPct val="115000"/>
                        </a:lnSpc>
                        <a:spcAft>
                          <a:spcPts val="0"/>
                        </a:spcAft>
                      </a:pPr>
                      <a:r>
                        <a:rPr lang="en-GB" sz="1000" b="1" dirty="0">
                          <a:effectLst/>
                          <a:latin typeface="Arial"/>
                          <a:ea typeface="Calibri"/>
                          <a:cs typeface="Times New Roman"/>
                        </a:rPr>
                        <a:t>One Language/Structure Analysis question</a:t>
                      </a:r>
                      <a:endParaRPr lang="en-GB" sz="1100" dirty="0">
                        <a:effectLst/>
                        <a:latin typeface="Calibri"/>
                        <a:ea typeface="Calibri"/>
                        <a:cs typeface="Times New Roman"/>
                      </a:endParaRPr>
                    </a:p>
                    <a:p>
                      <a:pPr marL="342900" lvl="0" indent="-342900">
                        <a:lnSpc>
                          <a:spcPct val="115000"/>
                        </a:lnSpc>
                        <a:spcAft>
                          <a:spcPts val="0"/>
                        </a:spcAft>
                        <a:buFont typeface="Symbol"/>
                        <a:buChar char=""/>
                      </a:pPr>
                      <a:r>
                        <a:rPr lang="en-GB" sz="1000" dirty="0">
                          <a:effectLst/>
                          <a:latin typeface="Arial"/>
                          <a:ea typeface="Calibri"/>
                          <a:cs typeface="Times New Roman"/>
                        </a:rPr>
                        <a:t>Link to </a:t>
                      </a:r>
                      <a:r>
                        <a:rPr lang="en-GB" sz="1000" dirty="0" smtClean="0">
                          <a:effectLst/>
                          <a:latin typeface="Arial"/>
                          <a:ea typeface="Calibri"/>
                          <a:cs typeface="Times New Roman"/>
                        </a:rPr>
                        <a:t>question,</a:t>
                      </a:r>
                      <a:r>
                        <a:rPr lang="en-GB" sz="1000" baseline="0" dirty="0" smtClean="0">
                          <a:effectLst/>
                          <a:latin typeface="Arial"/>
                          <a:ea typeface="Calibri"/>
                          <a:cs typeface="Times New Roman"/>
                        </a:rPr>
                        <a:t> </a:t>
                      </a:r>
                      <a:r>
                        <a:rPr lang="en-GB" sz="1000" dirty="0" smtClean="0">
                          <a:effectLst/>
                          <a:latin typeface="Arial"/>
                          <a:ea typeface="Calibri"/>
                          <a:cs typeface="Times New Roman"/>
                        </a:rPr>
                        <a:t>Link </a:t>
                      </a:r>
                      <a:r>
                        <a:rPr lang="en-GB" sz="1000" dirty="0">
                          <a:effectLst/>
                          <a:latin typeface="Arial"/>
                          <a:ea typeface="Calibri"/>
                          <a:cs typeface="Times New Roman"/>
                        </a:rPr>
                        <a:t>to technique – language and </a:t>
                      </a:r>
                      <a:r>
                        <a:rPr lang="en-GB" sz="1000" dirty="0" smtClean="0">
                          <a:effectLst/>
                          <a:latin typeface="Arial"/>
                          <a:ea typeface="Calibri"/>
                          <a:cs typeface="Times New Roman"/>
                        </a:rPr>
                        <a:t>structure/tension/drama,</a:t>
                      </a:r>
                      <a:r>
                        <a:rPr lang="en-GB" sz="1000" baseline="0" dirty="0" smtClean="0">
                          <a:effectLst/>
                          <a:latin typeface="Arial"/>
                          <a:ea typeface="Calibri"/>
                          <a:cs typeface="Times New Roman"/>
                        </a:rPr>
                        <a:t> </a:t>
                      </a:r>
                      <a:r>
                        <a:rPr lang="en-GB" sz="1000" dirty="0" smtClean="0">
                          <a:effectLst/>
                          <a:latin typeface="Arial"/>
                          <a:ea typeface="Calibri"/>
                          <a:cs typeface="Times New Roman"/>
                        </a:rPr>
                        <a:t>Quotations </a:t>
                      </a:r>
                      <a:r>
                        <a:rPr lang="en-GB" sz="1000" dirty="0">
                          <a:effectLst/>
                          <a:latin typeface="Arial"/>
                          <a:ea typeface="Calibri"/>
                          <a:cs typeface="Times New Roman"/>
                        </a:rPr>
                        <a:t>– 7 – </a:t>
                      </a:r>
                      <a:r>
                        <a:rPr lang="en-GB" sz="1000" dirty="0" smtClean="0">
                          <a:effectLst/>
                          <a:latin typeface="Arial"/>
                          <a:ea typeface="Calibri"/>
                          <a:cs typeface="Times New Roman"/>
                        </a:rPr>
                        <a:t>8,</a:t>
                      </a:r>
                      <a:r>
                        <a:rPr lang="en-GB" sz="1000" baseline="0" dirty="0" smtClean="0">
                          <a:effectLst/>
                          <a:latin typeface="Arial"/>
                          <a:ea typeface="Calibri"/>
                          <a:cs typeface="Times New Roman"/>
                        </a:rPr>
                        <a:t> </a:t>
                      </a:r>
                      <a:r>
                        <a:rPr lang="en-GB" sz="1000" dirty="0" smtClean="0">
                          <a:effectLst/>
                          <a:latin typeface="Arial"/>
                          <a:ea typeface="Calibri"/>
                          <a:cs typeface="Times New Roman"/>
                        </a:rPr>
                        <a:t>Explore </a:t>
                      </a:r>
                      <a:r>
                        <a:rPr lang="en-GB" sz="1000" dirty="0">
                          <a:effectLst/>
                          <a:latin typeface="Arial"/>
                          <a:ea typeface="Calibri"/>
                          <a:cs typeface="Times New Roman"/>
                        </a:rPr>
                        <a:t>hidden &amp; obvious meaning &amp; </a:t>
                      </a:r>
                      <a:r>
                        <a:rPr lang="en-GB" sz="1000" dirty="0" smtClean="0">
                          <a:effectLst/>
                          <a:latin typeface="Arial"/>
                          <a:ea typeface="Calibri"/>
                          <a:cs typeface="Times New Roman"/>
                        </a:rPr>
                        <a:t>Effect,</a:t>
                      </a:r>
                      <a:r>
                        <a:rPr lang="en-GB" sz="1000" baseline="0" dirty="0" smtClean="0">
                          <a:effectLst/>
                          <a:latin typeface="Arial"/>
                          <a:ea typeface="Calibri"/>
                          <a:cs typeface="Times New Roman"/>
                        </a:rPr>
                        <a:t> </a:t>
                      </a:r>
                      <a:r>
                        <a:rPr lang="en-GB" sz="1000" dirty="0" smtClean="0">
                          <a:effectLst/>
                          <a:latin typeface="Arial"/>
                          <a:ea typeface="Calibri"/>
                          <a:cs typeface="Times New Roman"/>
                        </a:rPr>
                        <a:t>Link </a:t>
                      </a:r>
                      <a:r>
                        <a:rPr lang="en-GB" sz="1000" dirty="0">
                          <a:effectLst/>
                          <a:latin typeface="Arial"/>
                          <a:ea typeface="Calibri"/>
                          <a:cs typeface="Times New Roman"/>
                        </a:rPr>
                        <a:t>to writers’ </a:t>
                      </a:r>
                      <a:r>
                        <a:rPr lang="en-GB" sz="1000" dirty="0" smtClean="0">
                          <a:effectLst/>
                          <a:latin typeface="Arial"/>
                          <a:ea typeface="Calibri"/>
                          <a:cs typeface="Times New Roman"/>
                        </a:rPr>
                        <a:t>intentions</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612637">
                <a:tc>
                  <a:txBody>
                    <a:bodyPr/>
                    <a:lstStyle/>
                    <a:p>
                      <a:r>
                        <a:rPr lang="en-GB" sz="900" dirty="0" smtClean="0"/>
                        <a:t>A5 </a:t>
                      </a:r>
                      <a:endParaRPr lang="en-GB" sz="900" dirty="0"/>
                    </a:p>
                  </a:txBody>
                  <a:tcPr marL="68580" marR="68580" marT="0" marB="0"/>
                </a:tc>
                <a:tc>
                  <a:txBody>
                    <a:bodyPr/>
                    <a:lstStyle/>
                    <a:p>
                      <a:pPr>
                        <a:lnSpc>
                          <a:spcPct val="115000"/>
                        </a:lnSpc>
                        <a:spcAft>
                          <a:spcPts val="0"/>
                        </a:spcAft>
                      </a:pPr>
                      <a:r>
                        <a:rPr lang="en-GB" sz="1000" b="1" dirty="0">
                          <a:effectLst/>
                          <a:latin typeface="Arial"/>
                          <a:ea typeface="Calibri"/>
                          <a:cs typeface="Times New Roman"/>
                        </a:rPr>
                        <a:t>One persuasive evaluation question</a:t>
                      </a:r>
                      <a:r>
                        <a:rPr lang="en-GB" sz="1000" dirty="0">
                          <a:effectLst/>
                          <a:latin typeface="Arial"/>
                          <a:ea typeface="Calibri"/>
                          <a:cs typeface="Times New Roman"/>
                        </a:rPr>
                        <a:t>  </a:t>
                      </a:r>
                      <a:endParaRPr lang="en-GB" sz="1100" dirty="0">
                        <a:effectLst/>
                        <a:latin typeface="Calibri"/>
                        <a:ea typeface="Calibri"/>
                        <a:cs typeface="Times New Roman"/>
                      </a:endParaRPr>
                    </a:p>
                    <a:p>
                      <a:pPr marL="342900" lvl="0" indent="-342900">
                        <a:lnSpc>
                          <a:spcPct val="115000"/>
                        </a:lnSpc>
                        <a:spcAft>
                          <a:spcPts val="0"/>
                        </a:spcAft>
                        <a:buFont typeface="Symbol"/>
                        <a:buChar char=""/>
                      </a:pPr>
                      <a:r>
                        <a:rPr lang="en-GB" sz="1000" dirty="0">
                          <a:effectLst/>
                          <a:latin typeface="Arial"/>
                          <a:ea typeface="Calibri"/>
                          <a:cs typeface="Times New Roman"/>
                        </a:rPr>
                        <a:t>Link to </a:t>
                      </a:r>
                      <a:r>
                        <a:rPr lang="en-GB" sz="1000" dirty="0" smtClean="0">
                          <a:effectLst/>
                          <a:latin typeface="Arial"/>
                          <a:ea typeface="Calibri"/>
                          <a:cs typeface="Times New Roman"/>
                        </a:rPr>
                        <a:t>question,</a:t>
                      </a:r>
                      <a:r>
                        <a:rPr lang="en-GB" sz="1000" baseline="0" dirty="0" smtClean="0">
                          <a:effectLst/>
                          <a:latin typeface="Arial"/>
                          <a:ea typeface="Calibri"/>
                          <a:cs typeface="Times New Roman"/>
                        </a:rPr>
                        <a:t> </a:t>
                      </a:r>
                      <a:r>
                        <a:rPr lang="en-GB" sz="1000" dirty="0" smtClean="0">
                          <a:effectLst/>
                          <a:latin typeface="Arial"/>
                          <a:ea typeface="Calibri"/>
                          <a:cs typeface="Times New Roman"/>
                        </a:rPr>
                        <a:t>Give </a:t>
                      </a:r>
                      <a:r>
                        <a:rPr lang="en-GB" sz="1000" dirty="0">
                          <a:effectLst/>
                          <a:latin typeface="Arial"/>
                          <a:ea typeface="Calibri"/>
                          <a:cs typeface="Times New Roman"/>
                        </a:rPr>
                        <a:t>own </a:t>
                      </a:r>
                      <a:r>
                        <a:rPr lang="en-GB" sz="1000" dirty="0" smtClean="0">
                          <a:effectLst/>
                          <a:latin typeface="Arial"/>
                          <a:ea typeface="Calibri"/>
                          <a:cs typeface="Times New Roman"/>
                        </a:rPr>
                        <a:t>opinion,</a:t>
                      </a:r>
                      <a:r>
                        <a:rPr lang="en-GB" sz="1000" baseline="0" dirty="0" smtClean="0">
                          <a:effectLst/>
                          <a:latin typeface="Arial"/>
                          <a:ea typeface="Calibri"/>
                          <a:cs typeface="Times New Roman"/>
                        </a:rPr>
                        <a:t> </a:t>
                      </a:r>
                      <a:r>
                        <a:rPr lang="en-GB" sz="1000" dirty="0" smtClean="0">
                          <a:effectLst/>
                          <a:latin typeface="Arial"/>
                          <a:ea typeface="Calibri"/>
                          <a:cs typeface="Times New Roman"/>
                        </a:rPr>
                        <a:t>Quotations </a:t>
                      </a:r>
                      <a:r>
                        <a:rPr lang="en-GB" sz="1000" dirty="0">
                          <a:effectLst/>
                          <a:latin typeface="Arial"/>
                          <a:ea typeface="Calibri"/>
                          <a:cs typeface="Times New Roman"/>
                        </a:rPr>
                        <a:t>– 7 – </a:t>
                      </a:r>
                      <a:r>
                        <a:rPr lang="en-GB" sz="1000" dirty="0" smtClean="0">
                          <a:effectLst/>
                          <a:latin typeface="Arial"/>
                          <a:ea typeface="Calibri"/>
                          <a:cs typeface="Times New Roman"/>
                        </a:rPr>
                        <a:t>8, Evaluate </a:t>
                      </a:r>
                      <a:r>
                        <a:rPr lang="en-GB" sz="1000" dirty="0">
                          <a:effectLst/>
                          <a:latin typeface="Arial"/>
                          <a:ea typeface="Calibri"/>
                          <a:cs typeface="Times New Roman"/>
                        </a:rPr>
                        <a:t>the writers’ viewpoint and own response to </a:t>
                      </a:r>
                      <a:r>
                        <a:rPr lang="en-GB" sz="1000" dirty="0" smtClean="0">
                          <a:effectLst/>
                          <a:latin typeface="Arial"/>
                          <a:ea typeface="Calibri"/>
                          <a:cs typeface="Times New Roman"/>
                        </a:rPr>
                        <a:t>this</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66469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40" y="0"/>
            <a:ext cx="374441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smtClean="0"/>
              <a:t>NARRATIVE </a:t>
            </a:r>
            <a:r>
              <a:rPr lang="en-GB" b="1" dirty="0" smtClean="0"/>
              <a:t>WRITING CORE KO</a:t>
            </a:r>
            <a:endParaRPr lang="en-GB" b="1" dirty="0"/>
          </a:p>
        </p:txBody>
      </p:sp>
      <p:graphicFrame>
        <p:nvGraphicFramePr>
          <p:cNvPr id="6" name="Table 5"/>
          <p:cNvGraphicFramePr>
            <a:graphicFrameLocks noGrp="1"/>
          </p:cNvGraphicFramePr>
          <p:nvPr>
            <p:extLst/>
          </p:nvPr>
        </p:nvGraphicFramePr>
        <p:xfrm>
          <a:off x="2123728" y="1628800"/>
          <a:ext cx="3888432" cy="5145366"/>
        </p:xfrm>
        <a:graphic>
          <a:graphicData uri="http://schemas.openxmlformats.org/drawingml/2006/table">
            <a:tbl>
              <a:tblPr firstRow="1" bandRow="1">
                <a:tableStyleId>{93296810-A885-4BE3-A3E7-6D5BEEA58F35}</a:tableStyleId>
              </a:tblPr>
              <a:tblGrid>
                <a:gridCol w="1152128">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tblGrid>
              <a:tr h="432048">
                <a:tc>
                  <a:txBody>
                    <a:bodyPr/>
                    <a:lstStyle/>
                    <a:p>
                      <a:pPr algn="l"/>
                      <a:r>
                        <a:rPr lang="en-GB" sz="1100" dirty="0" smtClean="0">
                          <a:solidFill>
                            <a:schemeClr val="tx1"/>
                          </a:solidFill>
                        </a:rPr>
                        <a:t>Narrative Writing 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0000"/>
                  </a:ext>
                </a:extLst>
              </a:tr>
              <a:tr h="268537">
                <a:tc>
                  <a:txBody>
                    <a:bodyPr/>
                    <a:lstStyle/>
                    <a:p>
                      <a:pPr algn="l"/>
                      <a:r>
                        <a:rPr lang="en-GB" sz="800" b="1" dirty="0" smtClean="0"/>
                        <a:t>Freytag’s narrative structure </a:t>
                      </a:r>
                      <a:endParaRPr lang="en-GB" sz="800" b="1" dirty="0"/>
                    </a:p>
                  </a:txBody>
                  <a:tcPr/>
                </a:tc>
                <a:tc>
                  <a:txBody>
                    <a:bodyPr/>
                    <a:lstStyle/>
                    <a:p>
                      <a:pPr algn="l"/>
                      <a:r>
                        <a:rPr lang="en-GB" sz="800" kern="1200" dirty="0" smtClean="0">
                          <a:solidFill>
                            <a:schemeClr val="dk1"/>
                          </a:solidFill>
                          <a:effectLst/>
                          <a:latin typeface="+mn-lt"/>
                          <a:ea typeface="+mn-ea"/>
                          <a:cs typeface="+mn-cs"/>
                        </a:rPr>
                        <a:t>Exposition, Rising Action, Falling Action, Climax,</a:t>
                      </a:r>
                      <a:r>
                        <a:rPr lang="en-GB" sz="800" kern="1200" baseline="0" dirty="0" smtClean="0">
                          <a:solidFill>
                            <a:schemeClr val="dk1"/>
                          </a:solidFill>
                          <a:effectLst/>
                          <a:latin typeface="+mn-lt"/>
                          <a:ea typeface="+mn-ea"/>
                          <a:cs typeface="+mn-cs"/>
                        </a:rPr>
                        <a:t> Resolution </a:t>
                      </a:r>
                      <a:endParaRPr lang="en-GB" sz="800" dirty="0"/>
                    </a:p>
                  </a:txBody>
                  <a:tcPr/>
                </a:tc>
                <a:extLst>
                  <a:ext uri="{0D108BD9-81ED-4DB2-BD59-A6C34878D82A}">
                    <a16:rowId xmlns:a16="http://schemas.microsoft.com/office/drawing/2014/main" val="10001"/>
                  </a:ext>
                </a:extLst>
              </a:tr>
              <a:tr h="268537">
                <a:tc>
                  <a:txBody>
                    <a:bodyPr/>
                    <a:lstStyle/>
                    <a:p>
                      <a:pPr algn="l"/>
                      <a:r>
                        <a:rPr lang="en-GB" sz="800" b="1" dirty="0" smtClean="0"/>
                        <a:t>Narrative Hook</a:t>
                      </a:r>
                      <a:endParaRPr lang="en-GB" sz="800" b="1" dirty="0"/>
                    </a:p>
                  </a:txBody>
                  <a:tcPr/>
                </a:tc>
                <a:tc>
                  <a:txBody>
                    <a:bodyPr/>
                    <a:lstStyle/>
                    <a:p>
                      <a:pPr algn="l"/>
                      <a:r>
                        <a:rPr lang="en-GB" sz="800" dirty="0" smtClean="0"/>
                        <a:t>The start of a story that grabs the reader’s attention in some way</a:t>
                      </a:r>
                      <a:endParaRPr lang="en-GB" sz="800" dirty="0"/>
                    </a:p>
                  </a:txBody>
                  <a:tcPr/>
                </a:tc>
                <a:extLst>
                  <a:ext uri="{0D108BD9-81ED-4DB2-BD59-A6C34878D82A}">
                    <a16:rowId xmlns:a16="http://schemas.microsoft.com/office/drawing/2014/main" val="3160623976"/>
                  </a:ext>
                </a:extLst>
              </a:tr>
              <a:tr h="184444">
                <a:tc>
                  <a:txBody>
                    <a:bodyPr/>
                    <a:lstStyle/>
                    <a:p>
                      <a:pPr algn="l"/>
                      <a:r>
                        <a:rPr lang="en-GB" sz="800" b="1" dirty="0" smtClean="0"/>
                        <a:t>Exposition </a:t>
                      </a:r>
                      <a:endParaRPr lang="en-GB" sz="800" b="1" dirty="0"/>
                    </a:p>
                  </a:txBody>
                  <a:tcPr/>
                </a:tc>
                <a:tc>
                  <a:txBody>
                    <a:bodyPr/>
                    <a:lstStyle/>
                    <a:p>
                      <a:pPr>
                        <a:lnSpc>
                          <a:spcPct val="115000"/>
                        </a:lnSpc>
                        <a:spcAft>
                          <a:spcPts val="1000"/>
                        </a:spcAft>
                      </a:pPr>
                      <a:r>
                        <a:rPr lang="en-GB" sz="800" kern="1200" dirty="0" smtClean="0">
                          <a:solidFill>
                            <a:schemeClr val="dk1"/>
                          </a:solidFill>
                          <a:effectLst/>
                          <a:latin typeface="+mn-lt"/>
                          <a:ea typeface="+mn-ea"/>
                          <a:cs typeface="+mn-cs"/>
                        </a:rPr>
                        <a:t> Background infor</a:t>
                      </a:r>
                      <a:r>
                        <a:rPr lang="en-GB" sz="800" kern="1200" baseline="0" dirty="0" smtClean="0">
                          <a:solidFill>
                            <a:schemeClr val="dk1"/>
                          </a:solidFill>
                          <a:effectLst/>
                          <a:latin typeface="+mn-lt"/>
                          <a:ea typeface="+mn-ea"/>
                          <a:cs typeface="+mn-cs"/>
                        </a:rPr>
                        <a:t>mation about characters, time, location </a:t>
                      </a:r>
                      <a:endParaRPr lang="en-GB" sz="8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32578">
                <a:tc>
                  <a:txBody>
                    <a:bodyPr/>
                    <a:lstStyle/>
                    <a:p>
                      <a:pPr algn="l"/>
                      <a:r>
                        <a:rPr lang="en-GB" sz="800" b="1" dirty="0" smtClean="0"/>
                        <a:t>Rising Action </a:t>
                      </a:r>
                      <a:endParaRPr lang="en-GB" sz="800" b="1" dirty="0"/>
                    </a:p>
                  </a:txBody>
                  <a:tcPr/>
                </a:tc>
                <a:tc>
                  <a:txBody>
                    <a:bodyPr/>
                    <a:lstStyle/>
                    <a:p>
                      <a:pPr algn="l"/>
                      <a:r>
                        <a:rPr lang="en-GB" sz="800" kern="1200" dirty="0" smtClean="0">
                          <a:solidFill>
                            <a:schemeClr val="dk1"/>
                          </a:solidFill>
                          <a:effectLst/>
                          <a:latin typeface="+mn-lt"/>
                          <a:ea typeface="+mn-ea"/>
                          <a:cs typeface="+mn-cs"/>
                        </a:rPr>
                        <a:t> is a series of relevant incidents that create suspense, interest and tension in a narrative</a:t>
                      </a:r>
                      <a:endParaRPr lang="en-GB" sz="800" dirty="0"/>
                    </a:p>
                  </a:txBody>
                  <a:tcPr/>
                </a:tc>
                <a:extLst>
                  <a:ext uri="{0D108BD9-81ED-4DB2-BD59-A6C34878D82A}">
                    <a16:rowId xmlns:a16="http://schemas.microsoft.com/office/drawing/2014/main" val="10003"/>
                  </a:ext>
                </a:extLst>
              </a:tr>
              <a:tr h="246258">
                <a:tc>
                  <a:txBody>
                    <a:bodyPr/>
                    <a:lstStyle/>
                    <a:p>
                      <a:pPr algn="l"/>
                      <a:r>
                        <a:rPr lang="en-GB" sz="800" b="1" dirty="0" smtClean="0"/>
                        <a:t>Dramatic Peak/Climax </a:t>
                      </a:r>
                      <a:endParaRPr lang="en-GB" sz="800" b="1" dirty="0"/>
                    </a:p>
                  </a:txBody>
                  <a:tcPr/>
                </a:tc>
                <a:tc>
                  <a:txBody>
                    <a:bodyPr/>
                    <a:lstStyle/>
                    <a:p>
                      <a:pPr algn="l"/>
                      <a:r>
                        <a:rPr lang="en-GB" sz="800" kern="1200" dirty="0" smtClean="0">
                          <a:solidFill>
                            <a:schemeClr val="dk1"/>
                          </a:solidFill>
                          <a:effectLst/>
                          <a:latin typeface="+mn-lt"/>
                          <a:ea typeface="+mn-ea"/>
                          <a:cs typeface="+mn-cs"/>
                        </a:rPr>
                        <a:t> the most intense, exciting, or important point of the story</a:t>
                      </a:r>
                      <a:endParaRPr lang="en-GB" sz="800" dirty="0"/>
                    </a:p>
                  </a:txBody>
                  <a:tcPr/>
                </a:tc>
                <a:extLst>
                  <a:ext uri="{0D108BD9-81ED-4DB2-BD59-A6C34878D82A}">
                    <a16:rowId xmlns:a16="http://schemas.microsoft.com/office/drawing/2014/main" val="10005"/>
                  </a:ext>
                </a:extLst>
              </a:tr>
              <a:tr h="246258">
                <a:tc>
                  <a:txBody>
                    <a:bodyPr/>
                    <a:lstStyle/>
                    <a:p>
                      <a:pPr algn="l"/>
                      <a:r>
                        <a:rPr lang="en-GB" sz="800" b="1" dirty="0" smtClean="0"/>
                        <a:t>Falling Action</a:t>
                      </a:r>
                      <a:endParaRPr lang="en-GB" sz="800" b="1" dirty="0"/>
                    </a:p>
                  </a:txBody>
                  <a:tcPr/>
                </a:tc>
                <a:tc>
                  <a:txBody>
                    <a:bodyPr/>
                    <a:lstStyle/>
                    <a:p>
                      <a:pPr algn="l"/>
                      <a:r>
                        <a:rPr lang="en-GB" sz="800" dirty="0" smtClean="0"/>
                        <a:t>What occurs directly after the climax</a:t>
                      </a:r>
                      <a:endParaRPr lang="en-GB" sz="800" dirty="0"/>
                    </a:p>
                  </a:txBody>
                  <a:tcPr/>
                </a:tc>
                <a:extLst>
                  <a:ext uri="{0D108BD9-81ED-4DB2-BD59-A6C34878D82A}">
                    <a16:rowId xmlns:a16="http://schemas.microsoft.com/office/drawing/2014/main" val="484851470"/>
                  </a:ext>
                </a:extLst>
              </a:tr>
              <a:tr h="232578">
                <a:tc>
                  <a:txBody>
                    <a:bodyPr/>
                    <a:lstStyle/>
                    <a:p>
                      <a:pPr algn="l"/>
                      <a:r>
                        <a:rPr lang="en-GB" sz="800" b="1" dirty="0" smtClean="0"/>
                        <a:t>Resolution</a:t>
                      </a:r>
                      <a:r>
                        <a:rPr lang="en-GB" sz="800" b="1" baseline="0" dirty="0" smtClean="0"/>
                        <a:t> </a:t>
                      </a:r>
                      <a:endParaRPr lang="en-GB" sz="800" b="1" dirty="0"/>
                    </a:p>
                  </a:txBody>
                  <a:tcPr/>
                </a:tc>
                <a:tc>
                  <a:txBody>
                    <a:bodyPr/>
                    <a:lstStyle/>
                    <a:p>
                      <a:pPr algn="l"/>
                      <a:r>
                        <a:rPr lang="en-GB" sz="800" kern="1200" dirty="0" smtClean="0">
                          <a:solidFill>
                            <a:schemeClr val="dk1"/>
                          </a:solidFill>
                          <a:effectLst/>
                          <a:latin typeface="+mn-lt"/>
                          <a:ea typeface="+mn-ea"/>
                          <a:cs typeface="+mn-cs"/>
                        </a:rPr>
                        <a:t> the action of solving a problem or contentious matter</a:t>
                      </a:r>
                      <a:endParaRPr lang="en-GB" sz="800" dirty="0"/>
                    </a:p>
                  </a:txBody>
                  <a:tcPr/>
                </a:tc>
                <a:extLst>
                  <a:ext uri="{0D108BD9-81ED-4DB2-BD59-A6C34878D82A}">
                    <a16:rowId xmlns:a16="http://schemas.microsoft.com/office/drawing/2014/main" val="10006"/>
                  </a:ext>
                </a:extLst>
              </a:tr>
              <a:tr h="232578">
                <a:tc>
                  <a:txBody>
                    <a:bodyPr/>
                    <a:lstStyle/>
                    <a:p>
                      <a:pPr algn="l"/>
                      <a:r>
                        <a:rPr lang="en-GB" sz="800" b="1" dirty="0" smtClean="0"/>
                        <a:t>Cliff-hanger</a:t>
                      </a:r>
                      <a:r>
                        <a:rPr lang="en-GB" sz="800" b="1" baseline="0" dirty="0" smtClean="0"/>
                        <a:t> </a:t>
                      </a:r>
                      <a:endParaRPr lang="en-GB" sz="800" b="1" dirty="0"/>
                    </a:p>
                  </a:txBody>
                  <a:tcPr/>
                </a:tc>
                <a:tc>
                  <a:txBody>
                    <a:bodyPr/>
                    <a:lstStyle/>
                    <a:p>
                      <a:pPr algn="l"/>
                      <a:r>
                        <a:rPr lang="en-GB" sz="800" dirty="0" smtClean="0"/>
                        <a:t>A</a:t>
                      </a:r>
                      <a:r>
                        <a:rPr lang="en-GB" sz="800" baseline="0" dirty="0" smtClean="0"/>
                        <a:t> tense line or moment</a:t>
                      </a:r>
                      <a:r>
                        <a:rPr lang="en-GB" sz="800" dirty="0" smtClean="0"/>
                        <a:t> that </a:t>
                      </a:r>
                      <a:r>
                        <a:rPr lang="en-GB" sz="800" kern="1200" dirty="0" smtClean="0">
                          <a:solidFill>
                            <a:schemeClr val="dk1"/>
                          </a:solidFill>
                          <a:effectLst/>
                          <a:latin typeface="+mn-lt"/>
                          <a:ea typeface="+mn-ea"/>
                          <a:cs typeface="+mn-cs"/>
                        </a:rPr>
                        <a:t>creates suspense or intrigue</a:t>
                      </a:r>
                      <a:endParaRPr lang="en-GB" sz="800" dirty="0"/>
                    </a:p>
                  </a:txBody>
                  <a:tcPr/>
                </a:tc>
                <a:extLst>
                  <a:ext uri="{0D108BD9-81ED-4DB2-BD59-A6C34878D82A}">
                    <a16:rowId xmlns:a16="http://schemas.microsoft.com/office/drawing/2014/main" val="10007"/>
                  </a:ext>
                </a:extLst>
              </a:tr>
              <a:tr h="232578">
                <a:tc>
                  <a:txBody>
                    <a:bodyPr/>
                    <a:lstStyle/>
                    <a:p>
                      <a:pPr algn="l"/>
                      <a:r>
                        <a:rPr lang="en-GB" sz="800" b="1" dirty="0" smtClean="0"/>
                        <a:t>Withholding information </a:t>
                      </a:r>
                      <a:endParaRPr lang="en-GB" sz="800" b="1" dirty="0"/>
                    </a:p>
                  </a:txBody>
                  <a:tcPr/>
                </a:tc>
                <a:tc>
                  <a:txBody>
                    <a:bodyPr/>
                    <a:lstStyle/>
                    <a:p>
                      <a:pPr algn="l"/>
                      <a:r>
                        <a:rPr lang="en-GB" sz="800" kern="1200" dirty="0" smtClean="0">
                          <a:solidFill>
                            <a:schemeClr val="dk1"/>
                          </a:solidFill>
                          <a:effectLst/>
                          <a:latin typeface="+mn-lt"/>
                          <a:ea typeface="+mn-ea"/>
                          <a:cs typeface="+mn-cs"/>
                        </a:rPr>
                        <a:t>Holding</a:t>
                      </a:r>
                      <a:r>
                        <a:rPr lang="en-GB" sz="800" kern="1200" baseline="0" dirty="0" smtClean="0">
                          <a:solidFill>
                            <a:schemeClr val="dk1"/>
                          </a:solidFill>
                          <a:effectLst/>
                          <a:latin typeface="+mn-lt"/>
                          <a:ea typeface="+mn-ea"/>
                          <a:cs typeface="+mn-cs"/>
                        </a:rPr>
                        <a:t> back information from the reader for effect</a:t>
                      </a:r>
                      <a:endParaRPr lang="en-GB" sz="800" dirty="0"/>
                    </a:p>
                  </a:txBody>
                  <a:tcPr/>
                </a:tc>
                <a:extLst>
                  <a:ext uri="{0D108BD9-81ED-4DB2-BD59-A6C34878D82A}">
                    <a16:rowId xmlns:a16="http://schemas.microsoft.com/office/drawing/2014/main" val="10008"/>
                  </a:ext>
                </a:extLst>
              </a:tr>
              <a:tr h="232578">
                <a:tc>
                  <a:txBody>
                    <a:bodyPr/>
                    <a:lstStyle/>
                    <a:p>
                      <a:pPr algn="l"/>
                      <a:r>
                        <a:rPr lang="en-GB" sz="800" b="1" dirty="0" smtClean="0"/>
                        <a:t>Asides</a:t>
                      </a:r>
                      <a:endParaRPr lang="en-GB" sz="800" b="1" dirty="0"/>
                    </a:p>
                  </a:txBody>
                  <a:tcPr/>
                </a:tc>
                <a:tc>
                  <a:txBody>
                    <a:bodyPr/>
                    <a:lstStyle/>
                    <a:p>
                      <a:pPr algn="l"/>
                      <a:r>
                        <a:rPr lang="en-GB" sz="800" dirty="0" smtClean="0"/>
                        <a:t>Where</a:t>
                      </a:r>
                      <a:r>
                        <a:rPr lang="en-GB" sz="800" baseline="0" dirty="0" smtClean="0"/>
                        <a:t> a character talks to the reader, often in brackets</a:t>
                      </a:r>
                      <a:endParaRPr lang="en-GB" sz="800" dirty="0"/>
                    </a:p>
                  </a:txBody>
                  <a:tcPr/>
                </a:tc>
                <a:extLst>
                  <a:ext uri="{0D108BD9-81ED-4DB2-BD59-A6C34878D82A}">
                    <a16:rowId xmlns:a16="http://schemas.microsoft.com/office/drawing/2014/main" val="2798062151"/>
                  </a:ext>
                </a:extLst>
              </a:tr>
              <a:tr h="232578">
                <a:tc>
                  <a:txBody>
                    <a:bodyPr/>
                    <a:lstStyle/>
                    <a:p>
                      <a:pPr algn="l"/>
                      <a:r>
                        <a:rPr lang="en-GB" sz="800" b="1" dirty="0" smtClean="0"/>
                        <a:t>Plot</a:t>
                      </a:r>
                      <a:endParaRPr lang="en-GB" sz="800" b="1" dirty="0"/>
                    </a:p>
                  </a:txBody>
                  <a:tcPr/>
                </a:tc>
                <a:tc>
                  <a:txBody>
                    <a:bodyPr/>
                    <a:lstStyle/>
                    <a:p>
                      <a:pPr algn="l"/>
                      <a:r>
                        <a:rPr lang="en-GB" sz="800" kern="1200" dirty="0" smtClean="0">
                          <a:solidFill>
                            <a:schemeClr val="dk1"/>
                          </a:solidFill>
                          <a:effectLst/>
                          <a:latin typeface="+mn-lt"/>
                          <a:ea typeface="+mn-ea"/>
                          <a:cs typeface="+mn-cs"/>
                        </a:rPr>
                        <a:t>the main events of a play, novel, film, or similar work, presented</a:t>
                      </a:r>
                      <a:r>
                        <a:rPr lang="en-GB" sz="800" kern="1200" baseline="0" dirty="0" smtClean="0">
                          <a:solidFill>
                            <a:schemeClr val="dk1"/>
                          </a:solidFill>
                          <a:effectLst/>
                          <a:latin typeface="+mn-lt"/>
                          <a:ea typeface="+mn-ea"/>
                          <a:cs typeface="+mn-cs"/>
                        </a:rPr>
                        <a:t> by the writer in a related sequence</a:t>
                      </a:r>
                      <a:r>
                        <a:rPr lang="en-GB" sz="800" kern="1200" dirty="0" smtClean="0">
                          <a:solidFill>
                            <a:schemeClr val="dk1"/>
                          </a:solidFill>
                          <a:effectLst/>
                          <a:latin typeface="+mn-lt"/>
                          <a:ea typeface="+mn-ea"/>
                          <a:cs typeface="+mn-cs"/>
                        </a:rPr>
                        <a:t>.</a:t>
                      </a:r>
                      <a:endParaRPr lang="en-GB" sz="800" dirty="0"/>
                    </a:p>
                  </a:txBody>
                  <a:tcPr/>
                </a:tc>
                <a:extLst>
                  <a:ext uri="{0D108BD9-81ED-4DB2-BD59-A6C34878D82A}">
                    <a16:rowId xmlns:a16="http://schemas.microsoft.com/office/drawing/2014/main" val="10009"/>
                  </a:ext>
                </a:extLst>
              </a:tr>
              <a:tr h="232578">
                <a:tc>
                  <a:txBody>
                    <a:bodyPr/>
                    <a:lstStyle/>
                    <a:p>
                      <a:pPr algn="l"/>
                      <a:r>
                        <a:rPr lang="en-GB" sz="800" b="1" dirty="0" smtClean="0"/>
                        <a:t>Character</a:t>
                      </a:r>
                      <a:endParaRPr lang="en-GB" sz="800" b="1" dirty="0"/>
                    </a:p>
                  </a:txBody>
                  <a:tcPr/>
                </a:tc>
                <a:tc>
                  <a:txBody>
                    <a:bodyPr/>
                    <a:lstStyle/>
                    <a:p>
                      <a:pPr algn="l"/>
                      <a:r>
                        <a:rPr lang="en-GB" sz="800" kern="1200" dirty="0" smtClean="0">
                          <a:solidFill>
                            <a:schemeClr val="dk1"/>
                          </a:solidFill>
                          <a:effectLst/>
                          <a:latin typeface="+mn-lt"/>
                          <a:ea typeface="+mn-ea"/>
                          <a:cs typeface="+mn-cs"/>
                        </a:rPr>
                        <a:t>the mental and moral qualities distinctive to an individual</a:t>
                      </a:r>
                      <a:r>
                        <a:rPr lang="en-GB" sz="800" kern="1200" baseline="0" dirty="0" smtClean="0">
                          <a:solidFill>
                            <a:schemeClr val="dk1"/>
                          </a:solidFill>
                          <a:effectLst/>
                          <a:latin typeface="+mn-lt"/>
                          <a:ea typeface="+mn-ea"/>
                          <a:cs typeface="+mn-cs"/>
                        </a:rPr>
                        <a:t> in a story</a:t>
                      </a:r>
                      <a:endParaRPr lang="en-GB" sz="800" dirty="0"/>
                    </a:p>
                  </a:txBody>
                  <a:tcPr/>
                </a:tc>
                <a:extLst>
                  <a:ext uri="{0D108BD9-81ED-4DB2-BD59-A6C34878D82A}">
                    <a16:rowId xmlns:a16="http://schemas.microsoft.com/office/drawing/2014/main" val="10010"/>
                  </a:ext>
                </a:extLst>
              </a:tr>
              <a:tr h="232578">
                <a:tc>
                  <a:txBody>
                    <a:bodyPr/>
                    <a:lstStyle/>
                    <a:p>
                      <a:pPr algn="l"/>
                      <a:r>
                        <a:rPr lang="en-GB" sz="800" b="1" dirty="0" smtClean="0"/>
                        <a:t>Setting </a:t>
                      </a:r>
                      <a:endParaRPr lang="en-GB" sz="800" b="1" dirty="0"/>
                    </a:p>
                  </a:txBody>
                  <a:tcPr/>
                </a:tc>
                <a:tc>
                  <a:txBody>
                    <a:bodyPr/>
                    <a:lstStyle/>
                    <a:p>
                      <a:pPr algn="l"/>
                      <a:r>
                        <a:rPr lang="en-GB" sz="800" kern="1200" dirty="0" smtClean="0">
                          <a:solidFill>
                            <a:schemeClr val="dk1"/>
                          </a:solidFill>
                          <a:effectLst/>
                          <a:latin typeface="+mn-lt"/>
                          <a:ea typeface="+mn-ea"/>
                          <a:cs typeface="+mn-cs"/>
                        </a:rPr>
                        <a:t>the place or type of surroundings where something is positioned or where an event takes place</a:t>
                      </a:r>
                      <a:endParaRPr lang="en-GB" sz="800" dirty="0"/>
                    </a:p>
                  </a:txBody>
                  <a:tcPr/>
                </a:tc>
                <a:extLst>
                  <a:ext uri="{0D108BD9-81ED-4DB2-BD59-A6C34878D82A}">
                    <a16:rowId xmlns:a16="http://schemas.microsoft.com/office/drawing/2014/main" val="10011"/>
                  </a:ext>
                </a:extLst>
              </a:tr>
              <a:tr h="232578">
                <a:tc>
                  <a:txBody>
                    <a:bodyPr/>
                    <a:lstStyle/>
                    <a:p>
                      <a:pPr algn="l"/>
                      <a:r>
                        <a:rPr lang="en-GB" sz="800" b="1" dirty="0" smtClean="0"/>
                        <a:t>The Senses</a:t>
                      </a:r>
                      <a:r>
                        <a:rPr lang="en-GB" sz="800" b="1" baseline="0" dirty="0" smtClean="0"/>
                        <a:t> </a:t>
                      </a:r>
                      <a:endParaRPr lang="en-GB" sz="800" b="1" dirty="0"/>
                    </a:p>
                  </a:txBody>
                  <a:tcPr/>
                </a:tc>
                <a:tc>
                  <a:txBody>
                    <a:bodyPr/>
                    <a:lstStyle/>
                    <a:p>
                      <a:pPr algn="l"/>
                      <a:r>
                        <a:rPr lang="en-GB" sz="800" dirty="0" smtClean="0"/>
                        <a:t>Sight, Sound</a:t>
                      </a:r>
                      <a:r>
                        <a:rPr lang="en-GB" sz="800" baseline="0" dirty="0" smtClean="0"/>
                        <a:t>, Touch, Taste, Feel – embedding these elements into a story</a:t>
                      </a:r>
                      <a:endParaRPr lang="en-GB" sz="800" dirty="0"/>
                    </a:p>
                  </a:txBody>
                  <a:tcPr/>
                </a:tc>
                <a:extLst>
                  <a:ext uri="{0D108BD9-81ED-4DB2-BD59-A6C34878D82A}">
                    <a16:rowId xmlns:a16="http://schemas.microsoft.com/office/drawing/2014/main" val="10012"/>
                  </a:ext>
                </a:extLst>
              </a:tr>
              <a:tr h="232578">
                <a:tc>
                  <a:txBody>
                    <a:bodyPr/>
                    <a:lstStyle/>
                    <a:p>
                      <a:pPr algn="l"/>
                      <a:r>
                        <a:rPr lang="en-GB" sz="800" b="1" dirty="0" smtClean="0"/>
                        <a:t>Pathetic</a:t>
                      </a:r>
                      <a:r>
                        <a:rPr lang="en-GB" sz="800" b="1" baseline="0" dirty="0" smtClean="0"/>
                        <a:t> Fallacy </a:t>
                      </a:r>
                      <a:endParaRPr lang="en-GB" sz="800" b="1" dirty="0"/>
                    </a:p>
                  </a:txBody>
                  <a:tcPr/>
                </a:tc>
                <a:tc>
                  <a:txBody>
                    <a:bodyPr/>
                    <a:lstStyle/>
                    <a:p>
                      <a:pPr algn="l"/>
                      <a:r>
                        <a:rPr lang="en-GB" sz="800" kern="1200" dirty="0" smtClean="0">
                          <a:solidFill>
                            <a:schemeClr val="dk1"/>
                          </a:solidFill>
                          <a:effectLst/>
                          <a:latin typeface="+mn-lt"/>
                          <a:ea typeface="+mn-ea"/>
                          <a:cs typeface="+mn-cs"/>
                        </a:rPr>
                        <a:t>ascribing human conduct and feelings to nature</a:t>
                      </a:r>
                      <a:endParaRPr lang="en-GB" sz="800" dirty="0"/>
                    </a:p>
                  </a:txBody>
                  <a:tcPr/>
                </a:tc>
                <a:extLst>
                  <a:ext uri="{0D108BD9-81ED-4DB2-BD59-A6C34878D82A}">
                    <a16:rowId xmlns:a16="http://schemas.microsoft.com/office/drawing/2014/main" val="10013"/>
                  </a:ext>
                </a:extLst>
              </a:tr>
              <a:tr h="232578">
                <a:tc>
                  <a:txBody>
                    <a:bodyPr/>
                    <a:lstStyle/>
                    <a:p>
                      <a:pPr algn="l"/>
                      <a:r>
                        <a:rPr lang="en-GB" sz="800" b="1" dirty="0" smtClean="0"/>
                        <a:t>Symbolism</a:t>
                      </a:r>
                      <a:r>
                        <a:rPr lang="en-GB" sz="800" b="1" baseline="0" dirty="0" smtClean="0"/>
                        <a:t> </a:t>
                      </a:r>
                      <a:endParaRPr lang="en-GB" sz="800" b="1" dirty="0"/>
                    </a:p>
                  </a:txBody>
                  <a:tcPr/>
                </a:tc>
                <a:tc>
                  <a:txBody>
                    <a:bodyPr/>
                    <a:lstStyle/>
                    <a:p>
                      <a:pPr algn="l"/>
                      <a:r>
                        <a:rPr lang="en-GB" sz="800" kern="1200" dirty="0" smtClean="0">
                          <a:solidFill>
                            <a:schemeClr val="dk1"/>
                          </a:solidFill>
                          <a:effectLst/>
                          <a:latin typeface="+mn-lt"/>
                          <a:ea typeface="+mn-ea"/>
                          <a:cs typeface="+mn-cs"/>
                        </a:rPr>
                        <a:t>the use of symbols to represent ideas or qualities</a:t>
                      </a:r>
                      <a:endParaRPr lang="en-GB" sz="800" dirty="0"/>
                    </a:p>
                  </a:txBody>
                  <a:tcPr/>
                </a:tc>
                <a:extLst>
                  <a:ext uri="{0D108BD9-81ED-4DB2-BD59-A6C34878D82A}">
                    <a16:rowId xmlns:a16="http://schemas.microsoft.com/office/drawing/2014/main" val="10014"/>
                  </a:ext>
                </a:extLst>
              </a:tr>
            </a:tbl>
          </a:graphicData>
        </a:graphic>
      </p:graphicFrame>
      <p:graphicFrame>
        <p:nvGraphicFramePr>
          <p:cNvPr id="7" name="Table 6"/>
          <p:cNvGraphicFramePr>
            <a:graphicFrameLocks noGrp="1"/>
          </p:cNvGraphicFramePr>
          <p:nvPr>
            <p:extLst/>
          </p:nvPr>
        </p:nvGraphicFramePr>
        <p:xfrm>
          <a:off x="3748256" y="0"/>
          <a:ext cx="5395744" cy="1628274"/>
        </p:xfrm>
        <a:graphic>
          <a:graphicData uri="http://schemas.openxmlformats.org/drawingml/2006/table">
            <a:tbl>
              <a:tblPr firstRow="1" bandRow="1">
                <a:tableStyleId>{93296810-A885-4BE3-A3E7-6D5BEEA58F35}</a:tableStyleId>
              </a:tblPr>
              <a:tblGrid>
                <a:gridCol w="5395744">
                  <a:extLst>
                    <a:ext uri="{9D8B030D-6E8A-4147-A177-3AD203B41FA5}">
                      <a16:colId xmlns:a16="http://schemas.microsoft.com/office/drawing/2014/main" val="20000"/>
                    </a:ext>
                  </a:extLst>
                </a:gridCol>
              </a:tblGrid>
              <a:tr h="157118">
                <a:tc>
                  <a:txBody>
                    <a:bodyPr/>
                    <a:lstStyle/>
                    <a:p>
                      <a:pPr algn="ctr"/>
                      <a:r>
                        <a:rPr lang="en-GB" sz="9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1399674">
                <a:tc>
                  <a:txBody>
                    <a:bodyPr/>
                    <a:lstStyle/>
                    <a:p>
                      <a:pPr marL="0" indent="0" algn="l">
                        <a:buFont typeface="Arial" panose="020B0604020202020204" pitchFamily="34" charset="0"/>
                        <a:buNone/>
                      </a:pPr>
                      <a:r>
                        <a:rPr lang="en-GB" sz="1000" b="1" dirty="0" smtClean="0">
                          <a:solidFill>
                            <a:schemeClr val="tx1"/>
                          </a:solidFill>
                        </a:rPr>
                        <a:t>Writing</a:t>
                      </a:r>
                      <a:r>
                        <a:rPr lang="en-GB" sz="1000" b="1" baseline="0" dirty="0" smtClean="0">
                          <a:solidFill>
                            <a:schemeClr val="tx1"/>
                          </a:solidFill>
                        </a:rPr>
                        <a:t>: </a:t>
                      </a:r>
                    </a:p>
                    <a:p>
                      <a:pPr marL="0" indent="0" algn="l">
                        <a:buFont typeface="Arial" panose="020B0604020202020204" pitchFamily="34" charset="0"/>
                        <a:buNone/>
                      </a:pPr>
                      <a:r>
                        <a:rPr lang="en-GB" sz="1000" b="1" baseline="0" dirty="0" smtClean="0">
                          <a:solidFill>
                            <a:schemeClr val="tx1"/>
                          </a:solidFill>
                        </a:rPr>
                        <a:t>SPAG – </a:t>
                      </a:r>
                      <a:r>
                        <a:rPr lang="en-GB" sz="1000" b="0" baseline="0" dirty="0" smtClean="0">
                          <a:solidFill>
                            <a:schemeClr val="tx1"/>
                          </a:solidFill>
                        </a:rPr>
                        <a:t>Applying Spelling, punctuation and grammar effectively. Minimum expectations: capital letters, full stops, commas &amp; apostrophes. Challenge: colons, semi-colons, parenthesis, exclamation marks, ellipsis </a:t>
                      </a:r>
                    </a:p>
                    <a:p>
                      <a:pPr marL="0" indent="0" algn="l">
                        <a:buFont typeface="Arial" panose="020B0604020202020204" pitchFamily="34" charset="0"/>
                        <a:buNone/>
                      </a:pPr>
                      <a:r>
                        <a:rPr lang="en-GB" sz="1000" b="1" baseline="0" dirty="0" smtClean="0">
                          <a:solidFill>
                            <a:schemeClr val="tx1"/>
                          </a:solidFill>
                        </a:rPr>
                        <a:t>Sentence structures – </a:t>
                      </a:r>
                      <a:r>
                        <a:rPr lang="en-GB" sz="1000" b="0" baseline="0" dirty="0" smtClean="0">
                          <a:solidFill>
                            <a:schemeClr val="tx1"/>
                          </a:solidFill>
                        </a:rPr>
                        <a:t>applying a variety for effect – simple, compound and complex. PANIC sentence openers &amp; being able to apply these. </a:t>
                      </a:r>
                    </a:p>
                    <a:p>
                      <a:pPr marL="0" indent="0" algn="l">
                        <a:buFont typeface="Arial" panose="020B0604020202020204" pitchFamily="34" charset="0"/>
                        <a:buNone/>
                      </a:pPr>
                      <a:r>
                        <a:rPr lang="en-GB" sz="1000" b="1" baseline="0" dirty="0" smtClean="0">
                          <a:solidFill>
                            <a:schemeClr val="tx1"/>
                          </a:solidFill>
                        </a:rPr>
                        <a:t>Paragraphing – TIPTOP –</a:t>
                      </a:r>
                      <a:r>
                        <a:rPr lang="en-GB" sz="1000" b="0" baseline="0" dirty="0" smtClean="0">
                          <a:solidFill>
                            <a:schemeClr val="tx1"/>
                          </a:solidFill>
                        </a:rPr>
                        <a:t>Time, Person, Topic, Place</a:t>
                      </a:r>
                    </a:p>
                    <a:p>
                      <a:pPr marL="0" indent="0" algn="l">
                        <a:buFont typeface="Arial" panose="020B0604020202020204" pitchFamily="34" charset="0"/>
                        <a:buNone/>
                      </a:pPr>
                      <a:endParaRPr lang="en-GB" sz="1000" b="1" baseline="0" dirty="0" smtClean="0">
                        <a:solidFill>
                          <a:schemeClr val="tx1"/>
                        </a:solidFill>
                      </a:endParaRP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6012160" y="1628800"/>
          <a:ext cx="3131840" cy="1029689"/>
        </p:xfrm>
        <a:graphic>
          <a:graphicData uri="http://schemas.openxmlformats.org/drawingml/2006/table">
            <a:tbl>
              <a:tblPr firstRow="1" bandRow="1">
                <a:tableStyleId>{93296810-A885-4BE3-A3E7-6D5BEEA58F35}</a:tableStyleId>
              </a:tblPr>
              <a:tblGrid>
                <a:gridCol w="3131840">
                  <a:extLst>
                    <a:ext uri="{9D8B030D-6E8A-4147-A177-3AD203B41FA5}">
                      <a16:colId xmlns:a16="http://schemas.microsoft.com/office/drawing/2014/main" val="20000"/>
                    </a:ext>
                  </a:extLst>
                </a:gridCol>
              </a:tblGrid>
              <a:tr h="245788">
                <a:tc>
                  <a:txBody>
                    <a:bodyPr/>
                    <a:lstStyle/>
                    <a:p>
                      <a:pPr algn="ctr"/>
                      <a:r>
                        <a:rPr lang="en-GB" sz="900" dirty="0" smtClean="0">
                          <a:solidFill>
                            <a:schemeClr val="tx1"/>
                          </a:solidFill>
                        </a:rPr>
                        <a:t>Exam Question Requirements</a:t>
                      </a:r>
                      <a:endParaRPr lang="en-GB" sz="900" dirty="0">
                        <a:solidFill>
                          <a:schemeClr val="tx1"/>
                        </a:solidFill>
                      </a:endParaRPr>
                    </a:p>
                  </a:txBody>
                  <a:tcPr/>
                </a:tc>
                <a:extLst>
                  <a:ext uri="{0D108BD9-81ED-4DB2-BD59-A6C34878D82A}">
                    <a16:rowId xmlns:a16="http://schemas.microsoft.com/office/drawing/2014/main" val="10000"/>
                  </a:ext>
                </a:extLst>
              </a:tr>
              <a:tr h="783901">
                <a:tc>
                  <a:txBody>
                    <a:bodyPr/>
                    <a:lstStyle/>
                    <a:p>
                      <a:pPr algn="l">
                        <a:spcAft>
                          <a:spcPts val="0"/>
                        </a:spcAft>
                      </a:pPr>
                      <a:r>
                        <a:rPr lang="en-GB" sz="900" dirty="0" smtClean="0">
                          <a:effectLst/>
                          <a:latin typeface="Calibri"/>
                          <a:ea typeface="Calibri"/>
                          <a:cs typeface="Times New Roman"/>
                        </a:rPr>
                        <a:t>Write a clear,</a:t>
                      </a:r>
                      <a:r>
                        <a:rPr lang="en-GB" sz="900" baseline="0" dirty="0" smtClean="0">
                          <a:effectLst/>
                          <a:latin typeface="Calibri"/>
                          <a:ea typeface="Calibri"/>
                          <a:cs typeface="Times New Roman"/>
                        </a:rPr>
                        <a:t> believable and engaging short story which has a start, middle and end and which follows a clear plot line. </a:t>
                      </a:r>
                    </a:p>
                    <a:p>
                      <a:pPr algn="l">
                        <a:spcAft>
                          <a:spcPts val="0"/>
                        </a:spcAft>
                      </a:pPr>
                      <a:r>
                        <a:rPr lang="en-GB" sz="900" baseline="0" dirty="0" smtClean="0">
                          <a:effectLst/>
                          <a:latin typeface="Calibri"/>
                          <a:ea typeface="Calibri"/>
                          <a:cs typeface="Times New Roman"/>
                        </a:rPr>
                        <a:t>Organisation and Communication must be well structured and clear. </a:t>
                      </a:r>
                    </a:p>
                    <a:p>
                      <a:pPr algn="l">
                        <a:spcAft>
                          <a:spcPts val="0"/>
                        </a:spcAft>
                      </a:pPr>
                      <a:r>
                        <a:rPr lang="en-GB" sz="900" baseline="0" dirty="0" smtClean="0">
                          <a:effectLst/>
                          <a:latin typeface="Calibri"/>
                          <a:ea typeface="Calibri"/>
                          <a:cs typeface="Times New Roman"/>
                        </a:rPr>
                        <a:t>SPAG &amp; vocabulary must be accurate and effective.</a:t>
                      </a:r>
                    </a:p>
                  </a:txBody>
                  <a:tcPr marL="68580" marR="68580" marT="0" marB="0"/>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nvPr>
        </p:nvGraphicFramePr>
        <p:xfrm>
          <a:off x="8956" y="692696"/>
          <a:ext cx="2123728" cy="6165304"/>
        </p:xfrm>
        <a:graphic>
          <a:graphicData uri="http://schemas.openxmlformats.org/drawingml/2006/table">
            <a:tbl>
              <a:tblPr firstRow="1" bandRow="1">
                <a:tableStyleId>{93296810-A885-4BE3-A3E7-6D5BEEA58F35}</a:tableStyleId>
              </a:tblPr>
              <a:tblGrid>
                <a:gridCol w="82758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tblGrid>
              <a:tr h="546159">
                <a:tc>
                  <a:txBody>
                    <a:bodyPr/>
                    <a:lstStyle/>
                    <a:p>
                      <a:pPr algn="ctr"/>
                      <a:r>
                        <a:rPr lang="en-GB" sz="900" dirty="0" smtClean="0">
                          <a:solidFill>
                            <a:schemeClr val="tx1"/>
                          </a:solidFill>
                        </a:rPr>
                        <a:t>Vocabulary to create emotions </a:t>
                      </a:r>
                      <a:endParaRPr lang="en-GB" sz="900" dirty="0">
                        <a:solidFill>
                          <a:schemeClr val="tx1"/>
                        </a:solidFill>
                      </a:endParaRPr>
                    </a:p>
                  </a:txBody>
                  <a:tcPr/>
                </a:tc>
                <a:tc>
                  <a:txBody>
                    <a:bodyPr/>
                    <a:lstStyle/>
                    <a:p>
                      <a:pPr algn="ctr"/>
                      <a:r>
                        <a:rPr lang="en-GB" sz="900" dirty="0" smtClean="0">
                          <a:solidFill>
                            <a:schemeClr val="tx1"/>
                          </a:solidFill>
                        </a:rPr>
                        <a:t>Definition</a:t>
                      </a:r>
                      <a:r>
                        <a:rPr lang="en-GB" sz="900" baseline="0" dirty="0" smtClean="0">
                          <a:solidFill>
                            <a:schemeClr val="tx1"/>
                          </a:solidFill>
                        </a:rPr>
                        <a:t> </a:t>
                      </a:r>
                      <a:endParaRPr lang="en-GB" sz="900" dirty="0">
                        <a:solidFill>
                          <a:schemeClr val="tx1"/>
                        </a:solidFill>
                      </a:endParaRPr>
                    </a:p>
                  </a:txBody>
                  <a:tcPr/>
                </a:tc>
                <a:extLst>
                  <a:ext uri="{0D108BD9-81ED-4DB2-BD59-A6C34878D82A}">
                    <a16:rowId xmlns:a16="http://schemas.microsoft.com/office/drawing/2014/main" val="10000"/>
                  </a:ext>
                </a:extLst>
              </a:tr>
              <a:tr h="361345">
                <a:tc>
                  <a:txBody>
                    <a:bodyPr/>
                    <a:lstStyle/>
                    <a:p>
                      <a:pPr algn="r"/>
                      <a:r>
                        <a:rPr lang="en-GB" sz="900" b="1" dirty="0" smtClean="0"/>
                        <a:t>Uplifting</a:t>
                      </a:r>
                      <a:endParaRPr lang="en-GB" sz="900" b="1" dirty="0"/>
                    </a:p>
                  </a:txBody>
                  <a:tcPr/>
                </a:tc>
                <a:tc>
                  <a:txBody>
                    <a:bodyPr/>
                    <a:lstStyle/>
                    <a:p>
                      <a:pPr algn="r"/>
                      <a:r>
                        <a:rPr lang="en-GB" sz="900" dirty="0" smtClean="0"/>
                        <a:t>Inspiring happiness or hope</a:t>
                      </a:r>
                      <a:endParaRPr lang="en-GB" sz="900" dirty="0"/>
                    </a:p>
                  </a:txBody>
                  <a:tcPr/>
                </a:tc>
                <a:extLst>
                  <a:ext uri="{0D108BD9-81ED-4DB2-BD59-A6C34878D82A}">
                    <a16:rowId xmlns:a16="http://schemas.microsoft.com/office/drawing/2014/main" val="10001"/>
                  </a:ext>
                </a:extLst>
              </a:tr>
              <a:tr h="361345">
                <a:tc>
                  <a:txBody>
                    <a:bodyPr/>
                    <a:lstStyle/>
                    <a:p>
                      <a:pPr algn="r"/>
                      <a:r>
                        <a:rPr lang="en-GB" sz="900" b="1" dirty="0" smtClean="0"/>
                        <a:t>Joyful</a:t>
                      </a:r>
                      <a:endParaRPr lang="en-GB" sz="900" b="1" dirty="0"/>
                    </a:p>
                  </a:txBody>
                  <a:tcPr/>
                </a:tc>
                <a:tc>
                  <a:txBody>
                    <a:bodyPr/>
                    <a:lstStyle/>
                    <a:p>
                      <a:pPr algn="r"/>
                      <a:r>
                        <a:rPr lang="en-GB" sz="900" dirty="0" smtClean="0"/>
                        <a:t>Expressing great pleasure or joy</a:t>
                      </a:r>
                      <a:endParaRPr lang="en-GB" sz="900" dirty="0"/>
                    </a:p>
                  </a:txBody>
                  <a:tcPr/>
                </a:tc>
                <a:extLst>
                  <a:ext uri="{0D108BD9-81ED-4DB2-BD59-A6C34878D82A}">
                    <a16:rowId xmlns:a16="http://schemas.microsoft.com/office/drawing/2014/main" val="10002"/>
                  </a:ext>
                </a:extLst>
              </a:tr>
              <a:tr h="361345">
                <a:tc>
                  <a:txBody>
                    <a:bodyPr/>
                    <a:lstStyle/>
                    <a:p>
                      <a:pPr algn="r"/>
                      <a:r>
                        <a:rPr lang="en-GB" sz="900" b="1" dirty="0" smtClean="0"/>
                        <a:t>Hopeful</a:t>
                      </a:r>
                      <a:endParaRPr lang="en-GB" sz="900" b="1" dirty="0"/>
                    </a:p>
                  </a:txBody>
                  <a:tcPr/>
                </a:tc>
                <a:tc>
                  <a:txBody>
                    <a:bodyPr/>
                    <a:lstStyle/>
                    <a:p>
                      <a:pPr algn="r"/>
                      <a:r>
                        <a:rPr lang="en-GB" sz="900" dirty="0" smtClean="0"/>
                        <a:t>Feeling or inspiring optimism for the future</a:t>
                      </a:r>
                      <a:endParaRPr lang="en-GB" sz="900" dirty="0"/>
                    </a:p>
                  </a:txBody>
                  <a:tcPr/>
                </a:tc>
                <a:extLst>
                  <a:ext uri="{0D108BD9-81ED-4DB2-BD59-A6C34878D82A}">
                    <a16:rowId xmlns:a16="http://schemas.microsoft.com/office/drawing/2014/main" val="10003"/>
                  </a:ext>
                </a:extLst>
              </a:tr>
              <a:tr h="361345">
                <a:tc>
                  <a:txBody>
                    <a:bodyPr/>
                    <a:lstStyle/>
                    <a:p>
                      <a:pPr algn="r"/>
                      <a:r>
                        <a:rPr lang="en-GB" sz="900" b="1" dirty="0" smtClean="0"/>
                        <a:t>Despair</a:t>
                      </a:r>
                      <a:r>
                        <a:rPr lang="en-GB" sz="900" b="1" baseline="0" dirty="0" smtClean="0"/>
                        <a:t> </a:t>
                      </a:r>
                      <a:endParaRPr lang="en-GB" sz="900" b="1" dirty="0"/>
                    </a:p>
                  </a:txBody>
                  <a:tcPr/>
                </a:tc>
                <a:tc>
                  <a:txBody>
                    <a:bodyPr/>
                    <a:lstStyle/>
                    <a:p>
                      <a:pPr algn="r"/>
                      <a:r>
                        <a:rPr lang="en-GB" sz="900" dirty="0" smtClean="0"/>
                        <a:t>Complete loss of all hope </a:t>
                      </a:r>
                      <a:endParaRPr lang="en-GB" sz="900" dirty="0"/>
                    </a:p>
                  </a:txBody>
                  <a:tcPr/>
                </a:tc>
                <a:extLst>
                  <a:ext uri="{0D108BD9-81ED-4DB2-BD59-A6C34878D82A}">
                    <a16:rowId xmlns:a16="http://schemas.microsoft.com/office/drawing/2014/main" val="10004"/>
                  </a:ext>
                </a:extLst>
              </a:tr>
              <a:tr h="361345">
                <a:tc>
                  <a:txBody>
                    <a:bodyPr/>
                    <a:lstStyle/>
                    <a:p>
                      <a:pPr algn="r"/>
                      <a:r>
                        <a:rPr lang="en-GB" sz="900" b="1" dirty="0" smtClean="0"/>
                        <a:t>Distress</a:t>
                      </a:r>
                      <a:endParaRPr lang="en-GB" sz="900" b="1" dirty="0"/>
                    </a:p>
                  </a:txBody>
                  <a:tcPr/>
                </a:tc>
                <a:tc>
                  <a:txBody>
                    <a:bodyPr/>
                    <a:lstStyle/>
                    <a:p>
                      <a:pPr algn="r"/>
                      <a:r>
                        <a:rPr lang="en-GB" sz="900" dirty="0" smtClean="0"/>
                        <a:t>Extreme</a:t>
                      </a:r>
                      <a:r>
                        <a:rPr lang="en-GB" sz="900" baseline="0" dirty="0" smtClean="0"/>
                        <a:t> anxiety, sorrow or pain </a:t>
                      </a:r>
                      <a:endParaRPr lang="en-GB" sz="900" dirty="0"/>
                    </a:p>
                  </a:txBody>
                  <a:tcPr/>
                </a:tc>
                <a:extLst>
                  <a:ext uri="{0D108BD9-81ED-4DB2-BD59-A6C34878D82A}">
                    <a16:rowId xmlns:a16="http://schemas.microsoft.com/office/drawing/2014/main" val="10005"/>
                  </a:ext>
                </a:extLst>
              </a:tr>
              <a:tr h="288180">
                <a:tc>
                  <a:txBody>
                    <a:bodyPr/>
                    <a:lstStyle/>
                    <a:p>
                      <a:pPr algn="r"/>
                      <a:r>
                        <a:rPr lang="en-GB" sz="900" b="1" dirty="0" smtClean="0"/>
                        <a:t>Melancholy </a:t>
                      </a:r>
                      <a:endParaRPr lang="en-GB" sz="900" b="1" dirty="0"/>
                    </a:p>
                  </a:txBody>
                  <a:tcPr/>
                </a:tc>
                <a:tc>
                  <a:txBody>
                    <a:bodyPr/>
                    <a:lstStyle/>
                    <a:p>
                      <a:pPr algn="r"/>
                      <a:r>
                        <a:rPr lang="en-GB" sz="900" dirty="0" smtClean="0"/>
                        <a:t>A feeling of pensive sadness with no obvious cause</a:t>
                      </a:r>
                      <a:r>
                        <a:rPr lang="en-GB" sz="900" baseline="0" dirty="0" smtClean="0"/>
                        <a:t> </a:t>
                      </a:r>
                      <a:endParaRPr lang="en-GB" sz="900" dirty="0"/>
                    </a:p>
                  </a:txBody>
                  <a:tcPr/>
                </a:tc>
                <a:extLst>
                  <a:ext uri="{0D108BD9-81ED-4DB2-BD59-A6C34878D82A}">
                    <a16:rowId xmlns:a16="http://schemas.microsoft.com/office/drawing/2014/main" val="10006"/>
                  </a:ext>
                </a:extLst>
              </a:tr>
              <a:tr h="361345">
                <a:tc>
                  <a:txBody>
                    <a:bodyPr/>
                    <a:lstStyle/>
                    <a:p>
                      <a:pPr algn="r"/>
                      <a:r>
                        <a:rPr lang="en-GB" sz="900" b="1" dirty="0" smtClean="0"/>
                        <a:t>Optimistic </a:t>
                      </a:r>
                      <a:endParaRPr lang="en-GB" sz="900" b="1" dirty="0"/>
                    </a:p>
                  </a:txBody>
                  <a:tcPr/>
                </a:tc>
                <a:tc>
                  <a:txBody>
                    <a:bodyPr/>
                    <a:lstStyle/>
                    <a:p>
                      <a:pPr algn="r"/>
                      <a:r>
                        <a:rPr lang="en-GB" sz="900" dirty="0" smtClean="0"/>
                        <a:t>Looking at the positive</a:t>
                      </a:r>
                      <a:r>
                        <a:rPr lang="en-GB" sz="900" baseline="0" dirty="0" smtClean="0"/>
                        <a:t> aspects of life </a:t>
                      </a:r>
                      <a:endParaRPr lang="en-GB" sz="900" dirty="0"/>
                    </a:p>
                  </a:txBody>
                  <a:tcPr/>
                </a:tc>
                <a:extLst>
                  <a:ext uri="{0D108BD9-81ED-4DB2-BD59-A6C34878D82A}">
                    <a16:rowId xmlns:a16="http://schemas.microsoft.com/office/drawing/2014/main" val="10007"/>
                  </a:ext>
                </a:extLst>
              </a:tr>
              <a:tr h="288180">
                <a:tc>
                  <a:txBody>
                    <a:bodyPr/>
                    <a:lstStyle/>
                    <a:p>
                      <a:pPr algn="r"/>
                      <a:r>
                        <a:rPr lang="en-GB" sz="900" b="1" dirty="0" smtClean="0"/>
                        <a:t>Pessimistic </a:t>
                      </a:r>
                      <a:endParaRPr lang="en-GB" sz="900" b="1" dirty="0"/>
                    </a:p>
                  </a:txBody>
                  <a:tcPr/>
                </a:tc>
                <a:tc>
                  <a:txBody>
                    <a:bodyPr/>
                    <a:lstStyle/>
                    <a:p>
                      <a:pPr algn="r"/>
                      <a:r>
                        <a:rPr lang="en-GB" sz="900" dirty="0" smtClean="0"/>
                        <a:t>Looking at the negative aspects of life</a:t>
                      </a:r>
                      <a:endParaRPr lang="en-GB" sz="900" dirty="0"/>
                    </a:p>
                  </a:txBody>
                  <a:tcPr/>
                </a:tc>
                <a:extLst>
                  <a:ext uri="{0D108BD9-81ED-4DB2-BD59-A6C34878D82A}">
                    <a16:rowId xmlns:a16="http://schemas.microsoft.com/office/drawing/2014/main" val="10008"/>
                  </a:ext>
                </a:extLst>
              </a:tr>
              <a:tr h="194136">
                <a:tc>
                  <a:txBody>
                    <a:bodyPr/>
                    <a:lstStyle/>
                    <a:p>
                      <a:pPr algn="r"/>
                      <a:r>
                        <a:rPr lang="en-GB" sz="900" b="1" dirty="0" smtClean="0"/>
                        <a:t>Pensive </a:t>
                      </a:r>
                      <a:endParaRPr lang="en-GB" sz="900" b="1" dirty="0"/>
                    </a:p>
                  </a:txBody>
                  <a:tcPr/>
                </a:tc>
                <a:tc>
                  <a:txBody>
                    <a:bodyPr/>
                    <a:lstStyle/>
                    <a:p>
                      <a:pPr algn="r"/>
                      <a:r>
                        <a:rPr lang="en-GB" sz="900" dirty="0" smtClean="0"/>
                        <a:t>Thoughtful</a:t>
                      </a:r>
                      <a:r>
                        <a:rPr lang="en-GB" sz="900" baseline="0" dirty="0" smtClean="0"/>
                        <a:t> mood </a:t>
                      </a:r>
                      <a:endParaRPr lang="en-GB" sz="900" dirty="0"/>
                    </a:p>
                  </a:txBody>
                  <a:tcPr/>
                </a:tc>
                <a:extLst>
                  <a:ext uri="{0D108BD9-81ED-4DB2-BD59-A6C34878D82A}">
                    <a16:rowId xmlns:a16="http://schemas.microsoft.com/office/drawing/2014/main" val="10009"/>
                  </a:ext>
                </a:extLst>
              </a:tr>
              <a:tr h="361345">
                <a:tc>
                  <a:txBody>
                    <a:bodyPr/>
                    <a:lstStyle/>
                    <a:p>
                      <a:pPr algn="r"/>
                      <a:r>
                        <a:rPr lang="en-GB" sz="900" b="1" dirty="0" smtClean="0"/>
                        <a:t>Frustrated</a:t>
                      </a:r>
                      <a:endParaRPr lang="en-GB" sz="900" b="1" dirty="0"/>
                    </a:p>
                  </a:txBody>
                  <a:tcPr/>
                </a:tc>
                <a:tc>
                  <a:txBody>
                    <a:bodyPr/>
                    <a:lstStyle/>
                    <a:p>
                      <a:pPr algn="r"/>
                      <a:r>
                        <a:rPr lang="en-GB" sz="900" dirty="0" smtClean="0"/>
                        <a:t>Feeling of annoyance</a:t>
                      </a:r>
                      <a:endParaRPr lang="en-GB" sz="900" dirty="0"/>
                    </a:p>
                  </a:txBody>
                  <a:tcPr/>
                </a:tc>
                <a:extLst>
                  <a:ext uri="{0D108BD9-81ED-4DB2-BD59-A6C34878D82A}">
                    <a16:rowId xmlns:a16="http://schemas.microsoft.com/office/drawing/2014/main" val="10010"/>
                  </a:ext>
                </a:extLst>
              </a:tr>
              <a:tr h="361345">
                <a:tc>
                  <a:txBody>
                    <a:bodyPr/>
                    <a:lstStyle/>
                    <a:p>
                      <a:pPr algn="r"/>
                      <a:r>
                        <a:rPr lang="en-GB" sz="900" b="1" dirty="0" smtClean="0"/>
                        <a:t>Inferior</a:t>
                      </a:r>
                      <a:endParaRPr lang="en-GB" sz="900" b="1" dirty="0"/>
                    </a:p>
                  </a:txBody>
                  <a:tcPr/>
                </a:tc>
                <a:tc>
                  <a:txBody>
                    <a:bodyPr/>
                    <a:lstStyle/>
                    <a:p>
                      <a:pPr algn="r"/>
                      <a:r>
                        <a:rPr lang="en-GB" sz="900" dirty="0" smtClean="0"/>
                        <a:t>Lower in rank status</a:t>
                      </a:r>
                      <a:r>
                        <a:rPr lang="en-GB" sz="900" baseline="0" dirty="0" smtClean="0"/>
                        <a:t> or quality </a:t>
                      </a:r>
                      <a:endParaRPr lang="en-GB" sz="900" dirty="0"/>
                    </a:p>
                  </a:txBody>
                  <a:tcPr/>
                </a:tc>
                <a:extLst>
                  <a:ext uri="{0D108BD9-81ED-4DB2-BD59-A6C34878D82A}">
                    <a16:rowId xmlns:a16="http://schemas.microsoft.com/office/drawing/2014/main" val="10011"/>
                  </a:ext>
                </a:extLst>
              </a:tr>
              <a:tr h="361345">
                <a:tc>
                  <a:txBody>
                    <a:bodyPr/>
                    <a:lstStyle/>
                    <a:p>
                      <a:pPr algn="r"/>
                      <a:r>
                        <a:rPr lang="en-GB" sz="900" b="1" dirty="0" smtClean="0"/>
                        <a:t>Sentimental </a:t>
                      </a:r>
                      <a:endParaRPr lang="en-GB" sz="9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feelings of tenderness, sadness, or nostalgia </a:t>
                      </a:r>
                    </a:p>
                    <a:p>
                      <a:pPr algn="r"/>
                      <a:endParaRPr lang="en-GB" sz="900" dirty="0"/>
                    </a:p>
                  </a:txBody>
                  <a:tcPr/>
                </a:tc>
                <a:extLst>
                  <a:ext uri="{0D108BD9-81ED-4DB2-BD59-A6C34878D82A}">
                    <a16:rowId xmlns:a16="http://schemas.microsoft.com/office/drawing/2014/main" val="10012"/>
                  </a:ext>
                </a:extLst>
              </a:tr>
              <a:tr h="361345">
                <a:tc>
                  <a:txBody>
                    <a:bodyPr/>
                    <a:lstStyle/>
                    <a:p>
                      <a:pPr algn="r"/>
                      <a:r>
                        <a:rPr lang="en-GB" sz="900" b="1" dirty="0" smtClean="0"/>
                        <a:t>Powerful </a:t>
                      </a:r>
                      <a:endParaRPr lang="en-GB" sz="900" b="1" dirty="0"/>
                    </a:p>
                  </a:txBody>
                  <a:tcPr/>
                </a:tc>
                <a:tc>
                  <a:txBody>
                    <a:bodyPr/>
                    <a:lstStyle/>
                    <a:p>
                      <a:pPr algn="r"/>
                      <a:r>
                        <a:rPr lang="en-GB" sz="900" dirty="0" smtClean="0"/>
                        <a:t>Having great power or strength </a:t>
                      </a:r>
                      <a:endParaRPr lang="en-GB" sz="900" dirty="0"/>
                    </a:p>
                  </a:txBody>
                  <a:tcPr/>
                </a:tc>
                <a:extLst>
                  <a:ext uri="{0D108BD9-81ED-4DB2-BD59-A6C34878D82A}">
                    <a16:rowId xmlns:a16="http://schemas.microsoft.com/office/drawing/2014/main" val="10013"/>
                  </a:ext>
                </a:extLst>
              </a:tr>
              <a:tr h="219388">
                <a:tc>
                  <a:txBody>
                    <a:bodyPr/>
                    <a:lstStyle/>
                    <a:p>
                      <a:pPr algn="r"/>
                      <a:r>
                        <a:rPr lang="en-GB" sz="900" b="1" dirty="0" smtClean="0"/>
                        <a:t>Insignificant</a:t>
                      </a:r>
                      <a:endParaRPr lang="en-GB" sz="900" b="1" dirty="0"/>
                    </a:p>
                  </a:txBody>
                  <a:tcPr/>
                </a:tc>
                <a:tc>
                  <a:txBody>
                    <a:bodyPr/>
                    <a:lstStyle/>
                    <a:p>
                      <a:pPr algn="r"/>
                      <a:r>
                        <a:rPr lang="en-GB" sz="900" dirty="0" smtClean="0"/>
                        <a:t>Too small</a:t>
                      </a:r>
                      <a:r>
                        <a:rPr lang="en-GB" sz="900" baseline="0" dirty="0" smtClean="0"/>
                        <a:t> or unworthy to be considered important </a:t>
                      </a:r>
                      <a:endParaRPr lang="en-GB" sz="900" dirty="0"/>
                    </a:p>
                  </a:txBody>
                  <a:tcPr/>
                </a:tc>
                <a:extLst>
                  <a:ext uri="{0D108BD9-81ED-4DB2-BD59-A6C34878D82A}">
                    <a16:rowId xmlns:a16="http://schemas.microsoft.com/office/drawing/2014/main" val="10014"/>
                  </a:ext>
                </a:extLst>
              </a:tr>
              <a:tr h="219388">
                <a:tc>
                  <a:txBody>
                    <a:bodyPr/>
                    <a:lstStyle/>
                    <a:p>
                      <a:pPr algn="r"/>
                      <a:r>
                        <a:rPr lang="en-GB" sz="900" b="1" dirty="0" smtClean="0"/>
                        <a:t>Nostalgia </a:t>
                      </a:r>
                      <a:endParaRPr lang="en-GB" sz="900" b="1" dirty="0"/>
                    </a:p>
                  </a:txBody>
                  <a:tcPr/>
                </a:tc>
                <a:tc>
                  <a:txBody>
                    <a:bodyPr/>
                    <a:lstStyle/>
                    <a:p>
                      <a:pPr algn="r"/>
                      <a:r>
                        <a:rPr lang="en-GB" sz="900" dirty="0" smtClean="0"/>
                        <a:t>A longing for the past</a:t>
                      </a:r>
                      <a:endParaRPr lang="en-GB" sz="900" dirty="0"/>
                    </a:p>
                  </a:txBody>
                  <a:tcPr/>
                </a:tc>
                <a:extLst>
                  <a:ext uri="{0D108BD9-81ED-4DB2-BD59-A6C34878D82A}">
                    <a16:rowId xmlns:a16="http://schemas.microsoft.com/office/drawing/2014/main" val="10015"/>
                  </a:ext>
                </a:extLst>
              </a:tr>
            </a:tbl>
          </a:graphicData>
        </a:graphic>
      </p:graphicFrame>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646331"/>
            <a:ext cx="1624528" cy="945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1" name="Table 10"/>
          <p:cNvGraphicFramePr>
            <a:graphicFrameLocks noGrp="1"/>
          </p:cNvGraphicFramePr>
          <p:nvPr>
            <p:extLst/>
          </p:nvPr>
        </p:nvGraphicFramePr>
        <p:xfrm>
          <a:off x="6012160" y="2666762"/>
          <a:ext cx="3131840" cy="2602631"/>
        </p:xfrm>
        <a:graphic>
          <a:graphicData uri="http://schemas.openxmlformats.org/drawingml/2006/table">
            <a:tbl>
              <a:tblPr firstRow="1" bandRow="1">
                <a:tableStyleId>{93296810-A885-4BE3-A3E7-6D5BEEA58F35}</a:tableStyleId>
              </a:tblPr>
              <a:tblGrid>
                <a:gridCol w="3131840">
                  <a:extLst>
                    <a:ext uri="{9D8B030D-6E8A-4147-A177-3AD203B41FA5}">
                      <a16:colId xmlns:a16="http://schemas.microsoft.com/office/drawing/2014/main" val="20000"/>
                    </a:ext>
                  </a:extLst>
                </a:gridCol>
              </a:tblGrid>
              <a:tr h="188407">
                <a:tc>
                  <a:txBody>
                    <a:bodyPr/>
                    <a:lstStyle/>
                    <a:p>
                      <a:r>
                        <a:rPr lang="en-GB" sz="900" dirty="0" smtClean="0">
                          <a:solidFill>
                            <a:schemeClr val="tx1"/>
                          </a:solidFill>
                        </a:rPr>
                        <a:t>Success</a:t>
                      </a:r>
                      <a:r>
                        <a:rPr lang="en-GB" sz="900" baseline="0" dirty="0" smtClean="0">
                          <a:solidFill>
                            <a:schemeClr val="tx1"/>
                          </a:solidFill>
                        </a:rPr>
                        <a:t> Criteria for a well thought out story</a:t>
                      </a:r>
                      <a:endParaRPr lang="en-GB" sz="900" dirty="0">
                        <a:solidFill>
                          <a:schemeClr val="tx1"/>
                        </a:solidFill>
                      </a:endParaRPr>
                    </a:p>
                  </a:txBody>
                  <a:tcPr/>
                </a:tc>
                <a:extLst>
                  <a:ext uri="{0D108BD9-81ED-4DB2-BD59-A6C34878D82A}">
                    <a16:rowId xmlns:a16="http://schemas.microsoft.com/office/drawing/2014/main" val="10000"/>
                  </a:ext>
                </a:extLst>
              </a:tr>
              <a:tr h="2374031">
                <a:tc>
                  <a:txBody>
                    <a:bodyPr/>
                    <a:lstStyle/>
                    <a:p>
                      <a:pPr marL="342900" lvl="0" indent="-342900">
                        <a:lnSpc>
                          <a:spcPct val="115000"/>
                        </a:lnSpc>
                        <a:spcAft>
                          <a:spcPts val="0"/>
                        </a:spcAft>
                        <a:buFont typeface="+mj-lt"/>
                        <a:buAutoNum type="arabicPeriod"/>
                      </a:pPr>
                      <a:r>
                        <a:rPr lang="en-GB" sz="1100" dirty="0" smtClean="0">
                          <a:effectLst/>
                          <a:latin typeface="Calibri"/>
                          <a:ea typeface="Times New Roman"/>
                          <a:cs typeface="Times New Roman"/>
                        </a:rPr>
                        <a:t>Unusual</a:t>
                      </a:r>
                      <a:r>
                        <a:rPr lang="en-GB" sz="1100" dirty="0">
                          <a:effectLst/>
                          <a:latin typeface="Calibri"/>
                          <a:ea typeface="Times New Roman"/>
                          <a:cs typeface="Times New Roman"/>
                        </a:rPr>
                        <a:t>, intriguing </a:t>
                      </a:r>
                      <a:r>
                        <a:rPr lang="en-GB" sz="1100" dirty="0" smtClean="0">
                          <a:effectLst/>
                          <a:latin typeface="Calibri"/>
                          <a:ea typeface="Times New Roman"/>
                          <a:cs typeface="Times New Roman"/>
                        </a:rPr>
                        <a:t>description</a:t>
                      </a:r>
                    </a:p>
                    <a:p>
                      <a:pPr marL="342900" lvl="0" indent="-342900">
                        <a:lnSpc>
                          <a:spcPct val="115000"/>
                        </a:lnSpc>
                        <a:spcAft>
                          <a:spcPts val="0"/>
                        </a:spcAft>
                        <a:buFont typeface="+mj-lt"/>
                        <a:buAutoNum type="arabicPeriod"/>
                      </a:pPr>
                      <a:r>
                        <a:rPr lang="en-GB" sz="1100" dirty="0" smtClean="0">
                          <a:effectLst/>
                          <a:latin typeface="Calibri"/>
                          <a:ea typeface="Times New Roman"/>
                          <a:cs typeface="Times New Roman"/>
                        </a:rPr>
                        <a:t>Brief, realistic</a:t>
                      </a:r>
                      <a:r>
                        <a:rPr lang="en-GB" sz="1100" baseline="0" dirty="0" smtClean="0">
                          <a:effectLst/>
                          <a:latin typeface="Calibri"/>
                          <a:ea typeface="Times New Roman"/>
                          <a:cs typeface="Times New Roman"/>
                        </a:rPr>
                        <a:t> dialogue</a:t>
                      </a:r>
                      <a:endParaRPr lang="en-GB" sz="1100" dirty="0">
                        <a:effectLst/>
                        <a:latin typeface="Calibri"/>
                        <a:ea typeface="Times New Roman"/>
                        <a:cs typeface="Times New Roman"/>
                      </a:endParaRPr>
                    </a:p>
                    <a:p>
                      <a:pPr marL="342900" lvl="0" indent="-342900">
                        <a:lnSpc>
                          <a:spcPct val="115000"/>
                        </a:lnSpc>
                        <a:spcAft>
                          <a:spcPts val="0"/>
                        </a:spcAft>
                        <a:buFont typeface="+mj-lt"/>
                        <a:buAutoNum type="arabicPeriod"/>
                      </a:pPr>
                      <a:r>
                        <a:rPr lang="en-GB" sz="1100" dirty="0">
                          <a:effectLst/>
                          <a:latin typeface="Calibri"/>
                          <a:ea typeface="Times New Roman"/>
                          <a:cs typeface="Times New Roman"/>
                        </a:rPr>
                        <a:t>Showing not telling</a:t>
                      </a:r>
                    </a:p>
                    <a:p>
                      <a:pPr marL="342900" lvl="0" indent="-342900">
                        <a:lnSpc>
                          <a:spcPct val="115000"/>
                        </a:lnSpc>
                        <a:spcAft>
                          <a:spcPts val="0"/>
                        </a:spcAft>
                        <a:buFont typeface="+mj-lt"/>
                        <a:buAutoNum type="arabicPeriod"/>
                      </a:pPr>
                      <a:r>
                        <a:rPr lang="en-GB" sz="1100" dirty="0" smtClean="0">
                          <a:effectLst/>
                          <a:latin typeface="Calibri"/>
                          <a:ea typeface="Times New Roman"/>
                          <a:cs typeface="Times New Roman"/>
                        </a:rPr>
                        <a:t>Linking beginning to the end </a:t>
                      </a:r>
                      <a:endParaRPr lang="en-GB" sz="1100" dirty="0">
                        <a:effectLst/>
                        <a:latin typeface="Calibri"/>
                        <a:ea typeface="Times New Roman"/>
                        <a:cs typeface="Times New Roman"/>
                      </a:endParaRPr>
                    </a:p>
                    <a:p>
                      <a:pPr marL="342900" lvl="0" indent="-342900">
                        <a:lnSpc>
                          <a:spcPct val="115000"/>
                        </a:lnSpc>
                        <a:spcAft>
                          <a:spcPts val="0"/>
                        </a:spcAft>
                        <a:buFont typeface="+mj-lt"/>
                        <a:buAutoNum type="arabicPeriod"/>
                      </a:pPr>
                      <a:r>
                        <a:rPr lang="en-GB" sz="1100" dirty="0">
                          <a:effectLst/>
                          <a:latin typeface="Calibri"/>
                          <a:ea typeface="Times New Roman"/>
                          <a:cs typeface="Times New Roman"/>
                        </a:rPr>
                        <a:t>Pathetic fallacy </a:t>
                      </a:r>
                    </a:p>
                    <a:p>
                      <a:pPr marL="342900" lvl="0" indent="-342900">
                        <a:lnSpc>
                          <a:spcPct val="115000"/>
                        </a:lnSpc>
                        <a:spcAft>
                          <a:spcPts val="0"/>
                        </a:spcAft>
                        <a:buFont typeface="+mj-lt"/>
                        <a:buAutoNum type="arabicPeriod"/>
                      </a:pPr>
                      <a:r>
                        <a:rPr lang="en-GB" sz="1100" dirty="0" smtClean="0">
                          <a:effectLst/>
                          <a:latin typeface="Calibri"/>
                          <a:ea typeface="Times New Roman"/>
                          <a:cs typeface="Times New Roman"/>
                        </a:rPr>
                        <a:t>Asides</a:t>
                      </a:r>
                      <a:endParaRPr lang="en-GB" sz="1100" dirty="0">
                        <a:effectLst/>
                        <a:latin typeface="Calibri"/>
                        <a:ea typeface="Times New Roman"/>
                        <a:cs typeface="Times New Roman"/>
                      </a:endParaRPr>
                    </a:p>
                    <a:p>
                      <a:pPr marL="342900" lvl="0" indent="-342900">
                        <a:lnSpc>
                          <a:spcPct val="115000"/>
                        </a:lnSpc>
                        <a:spcAft>
                          <a:spcPts val="0"/>
                        </a:spcAft>
                        <a:buFont typeface="+mj-lt"/>
                        <a:buAutoNum type="arabicPeriod"/>
                      </a:pPr>
                      <a:r>
                        <a:rPr lang="en-GB" sz="1100" dirty="0" smtClean="0">
                          <a:effectLst/>
                          <a:latin typeface="Calibri"/>
                          <a:ea typeface="Times New Roman"/>
                          <a:cs typeface="Times New Roman"/>
                        </a:rPr>
                        <a:t>Paragraph Links / cliff hangers</a:t>
                      </a:r>
                      <a:endParaRPr lang="en-GB" sz="1100" dirty="0">
                        <a:effectLst/>
                        <a:latin typeface="Calibri"/>
                        <a:ea typeface="Times New Roman"/>
                        <a:cs typeface="Times New Roman"/>
                      </a:endParaRPr>
                    </a:p>
                    <a:p>
                      <a:pPr marL="342900" lvl="0" indent="-342900" algn="just">
                        <a:lnSpc>
                          <a:spcPct val="115000"/>
                        </a:lnSpc>
                        <a:spcAft>
                          <a:spcPts val="0"/>
                        </a:spcAft>
                        <a:buFont typeface="+mj-lt"/>
                        <a:buAutoNum type="arabicPeriod"/>
                      </a:pPr>
                      <a:r>
                        <a:rPr lang="en-GB" sz="1100" dirty="0" smtClean="0">
                          <a:effectLst/>
                          <a:latin typeface="Calibri"/>
                          <a:ea typeface="Times New Roman"/>
                          <a:cs typeface="Times New Roman"/>
                        </a:rPr>
                        <a:t>Sensory Description</a:t>
                      </a:r>
                    </a:p>
                    <a:p>
                      <a:pPr marL="342900" lvl="0" indent="-342900" algn="just">
                        <a:lnSpc>
                          <a:spcPct val="115000"/>
                        </a:lnSpc>
                        <a:spcAft>
                          <a:spcPts val="0"/>
                        </a:spcAft>
                        <a:buFont typeface="+mj-lt"/>
                        <a:buAutoNum type="arabicPeriod"/>
                      </a:pPr>
                      <a:r>
                        <a:rPr lang="en-GB" sz="1100" dirty="0" smtClean="0">
                          <a:effectLst/>
                          <a:latin typeface="Calibri"/>
                          <a:ea typeface="Times New Roman"/>
                          <a:cs typeface="Times New Roman"/>
                        </a:rPr>
                        <a:t>Not rushing the dramatic section </a:t>
                      </a:r>
                      <a:endParaRPr lang="en-GB" sz="1100" dirty="0">
                        <a:effectLst/>
                        <a:latin typeface="Calibri"/>
                        <a:ea typeface="Times New Roman"/>
                        <a:cs typeface="Times New Roman"/>
                      </a:endParaRPr>
                    </a:p>
                    <a:p>
                      <a:pPr marL="342900" lvl="0" indent="-342900" algn="just">
                        <a:lnSpc>
                          <a:spcPct val="115000"/>
                        </a:lnSpc>
                        <a:spcAft>
                          <a:spcPts val="0"/>
                        </a:spcAft>
                        <a:buFont typeface="+mj-lt"/>
                        <a:buAutoNum type="arabicPeriod"/>
                      </a:pPr>
                      <a:r>
                        <a:rPr lang="en-GB" sz="1100" dirty="0" smtClean="0">
                          <a:effectLst/>
                          <a:latin typeface="Calibri"/>
                          <a:ea typeface="Times New Roman"/>
                          <a:cs typeface="Times New Roman"/>
                        </a:rPr>
                        <a:t>Starting </a:t>
                      </a:r>
                      <a:r>
                        <a:rPr lang="en-GB" sz="1100" dirty="0">
                          <a:effectLst/>
                          <a:latin typeface="Calibri"/>
                          <a:ea typeface="Times New Roman"/>
                          <a:cs typeface="Times New Roman"/>
                        </a:rPr>
                        <a:t>sentences in a variety of ways PANIC:</a:t>
                      </a:r>
                    </a:p>
                    <a:p>
                      <a:pPr algn="just">
                        <a:lnSpc>
                          <a:spcPct val="115000"/>
                        </a:lnSpc>
                        <a:spcAft>
                          <a:spcPts val="0"/>
                        </a:spcAft>
                      </a:pPr>
                      <a:r>
                        <a:rPr lang="en-GB" sz="1100" dirty="0">
                          <a:effectLst/>
                          <a:latin typeface="Calibri"/>
                          <a:ea typeface="Times New Roman"/>
                          <a:cs typeface="Times New Roman"/>
                        </a:rPr>
                        <a:t>With a preposition, adverb/adjective, noun, ‘</a:t>
                      </a:r>
                      <a:r>
                        <a:rPr lang="en-GB" sz="1100" dirty="0" err="1">
                          <a:effectLst/>
                          <a:latin typeface="Calibri"/>
                          <a:ea typeface="Times New Roman"/>
                          <a:cs typeface="Times New Roman"/>
                        </a:rPr>
                        <a:t>ing</a:t>
                      </a:r>
                      <a:r>
                        <a:rPr lang="en-GB" sz="1100" dirty="0">
                          <a:effectLst/>
                          <a:latin typeface="Calibri"/>
                          <a:ea typeface="Times New Roman"/>
                          <a:cs typeface="Times New Roman"/>
                        </a:rPr>
                        <a:t>’ word (verbs), </a:t>
                      </a:r>
                      <a:r>
                        <a:rPr lang="en-GB" sz="1100" dirty="0" smtClean="0">
                          <a:effectLst/>
                          <a:latin typeface="Calibri"/>
                          <a:ea typeface="Times New Roman"/>
                          <a:cs typeface="Times New Roman"/>
                        </a:rPr>
                        <a:t>connectives</a:t>
                      </a:r>
                      <a:endParaRPr lang="en-GB" sz="11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nvPr>
        </p:nvGraphicFramePr>
        <p:xfrm>
          <a:off x="6012160" y="5301208"/>
          <a:ext cx="3131840" cy="1556792"/>
        </p:xfrm>
        <a:graphic>
          <a:graphicData uri="http://schemas.openxmlformats.org/drawingml/2006/table">
            <a:tbl>
              <a:tblPr firstRow="1" bandRow="1">
                <a:tableStyleId>{93296810-A885-4BE3-A3E7-6D5BEEA58F35}</a:tableStyleId>
              </a:tblPr>
              <a:tblGrid>
                <a:gridCol w="3131840">
                  <a:extLst>
                    <a:ext uri="{9D8B030D-6E8A-4147-A177-3AD203B41FA5}">
                      <a16:colId xmlns:a16="http://schemas.microsoft.com/office/drawing/2014/main" val="20000"/>
                    </a:ext>
                  </a:extLst>
                </a:gridCol>
              </a:tblGrid>
              <a:tr h="251095">
                <a:tc>
                  <a:txBody>
                    <a:bodyPr/>
                    <a:lstStyle/>
                    <a:p>
                      <a:r>
                        <a:rPr lang="en-GB" sz="900" dirty="0" smtClean="0">
                          <a:solidFill>
                            <a:schemeClr val="tx1"/>
                          </a:solidFill>
                        </a:rPr>
                        <a:t>Punctuation Rules</a:t>
                      </a:r>
                      <a:r>
                        <a:rPr lang="en-GB" sz="900" baseline="0" dirty="0" smtClean="0">
                          <a:solidFill>
                            <a:schemeClr val="tx1"/>
                          </a:solidFill>
                        </a:rPr>
                        <a:t> to Apply</a:t>
                      </a:r>
                      <a:endParaRPr lang="en-GB" sz="900" dirty="0">
                        <a:solidFill>
                          <a:schemeClr val="tx1"/>
                        </a:solidFill>
                      </a:endParaRPr>
                    </a:p>
                  </a:txBody>
                  <a:tcPr/>
                </a:tc>
                <a:extLst>
                  <a:ext uri="{0D108BD9-81ED-4DB2-BD59-A6C34878D82A}">
                    <a16:rowId xmlns:a16="http://schemas.microsoft.com/office/drawing/2014/main" val="10000"/>
                  </a:ext>
                </a:extLst>
              </a:tr>
              <a:tr h="1305697">
                <a:tc>
                  <a:txBody>
                    <a:bodyPr/>
                    <a:lstStyle/>
                    <a:p>
                      <a:r>
                        <a:rPr lang="en-US" altLang="en-US" sz="900" b="1" dirty="0" smtClean="0">
                          <a:solidFill>
                            <a:schemeClr val="tx1"/>
                          </a:solidFill>
                          <a:effectLst>
                            <a:outerShdw blurRad="38100" dist="38100" dir="2700000" algn="tl">
                              <a:srgbClr val="C0C0C0"/>
                            </a:outerShdw>
                          </a:effectLst>
                          <a:latin typeface="+mn-lt"/>
                        </a:rPr>
                        <a:t>Capital Letters</a:t>
                      </a:r>
                      <a:r>
                        <a:rPr lang="en-US" altLang="en-US" sz="900" b="0" dirty="0" smtClean="0">
                          <a:solidFill>
                            <a:schemeClr val="tx1"/>
                          </a:solidFill>
                          <a:effectLst>
                            <a:outerShdw blurRad="38100" dist="38100" dir="2700000" algn="tl">
                              <a:srgbClr val="C0C0C0"/>
                            </a:outerShdw>
                          </a:effectLst>
                          <a:latin typeface="+mn-lt"/>
                        </a:rPr>
                        <a:t>: For </a:t>
                      </a:r>
                      <a:r>
                        <a:rPr lang="en-GB" altLang="en-US" sz="900" b="0" dirty="0" smtClean="0">
                          <a:solidFill>
                            <a:schemeClr val="tx1"/>
                          </a:solidFill>
                          <a:latin typeface="+mn-lt"/>
                        </a:rPr>
                        <a:t> Proper Nouns – Name of place/person &amp; at the start of a sentence </a:t>
                      </a:r>
                    </a:p>
                    <a:p>
                      <a:pPr>
                        <a:lnSpc>
                          <a:spcPct val="80000"/>
                        </a:lnSpc>
                        <a:buFontTx/>
                        <a:buNone/>
                      </a:pPr>
                      <a:r>
                        <a:rPr lang="en-US" altLang="en-US" sz="900" b="1" dirty="0" smtClean="0">
                          <a:solidFill>
                            <a:schemeClr val="tx1"/>
                          </a:solidFill>
                          <a:effectLst>
                            <a:outerShdw blurRad="38100" dist="38100" dir="2700000" algn="tl">
                              <a:srgbClr val="C0C0C0"/>
                            </a:outerShdw>
                          </a:effectLst>
                          <a:latin typeface="+mn-lt"/>
                        </a:rPr>
                        <a:t>Full Stops</a:t>
                      </a:r>
                      <a:r>
                        <a:rPr lang="en-US" altLang="en-US" sz="900" b="0" dirty="0" smtClean="0">
                          <a:solidFill>
                            <a:schemeClr val="tx1"/>
                          </a:solidFill>
                          <a:effectLst>
                            <a:outerShdw blurRad="38100" dist="38100" dir="2700000" algn="tl">
                              <a:srgbClr val="C0C0C0"/>
                            </a:outerShdw>
                          </a:effectLst>
                          <a:latin typeface="+mn-lt"/>
                        </a:rPr>
                        <a:t>:  </a:t>
                      </a:r>
                      <a:r>
                        <a:rPr lang="en-GB" altLang="en-US" sz="900" b="0" dirty="0" smtClean="0">
                          <a:solidFill>
                            <a:schemeClr val="tx1"/>
                          </a:solidFill>
                          <a:latin typeface="+mn-lt"/>
                        </a:rPr>
                        <a:t>end of a sentence that is not a question or statement</a:t>
                      </a:r>
                    </a:p>
                    <a:p>
                      <a:pPr>
                        <a:lnSpc>
                          <a:spcPct val="80000"/>
                        </a:lnSpc>
                        <a:buFontTx/>
                        <a:buNone/>
                      </a:pPr>
                      <a:r>
                        <a:rPr lang="en-US" altLang="en-US" sz="900" b="1" dirty="0" smtClean="0">
                          <a:solidFill>
                            <a:schemeClr val="tx1"/>
                          </a:solidFill>
                          <a:effectLst>
                            <a:outerShdw blurRad="38100" dist="38100" dir="2700000" algn="tl">
                              <a:srgbClr val="C0C0C0"/>
                            </a:outerShdw>
                          </a:effectLst>
                          <a:latin typeface="+mn-lt"/>
                        </a:rPr>
                        <a:t>Comma</a:t>
                      </a:r>
                      <a:r>
                        <a:rPr lang="en-US" altLang="en-US" sz="900" b="0" dirty="0" smtClean="0">
                          <a:solidFill>
                            <a:schemeClr val="tx1"/>
                          </a:solidFill>
                          <a:effectLst>
                            <a:outerShdw blurRad="38100" dist="38100" dir="2700000" algn="tl">
                              <a:srgbClr val="C0C0C0"/>
                            </a:outerShdw>
                          </a:effectLst>
                          <a:latin typeface="+mn-lt"/>
                        </a:rPr>
                        <a:t>:</a:t>
                      </a:r>
                      <a:r>
                        <a:rPr lang="en-US" altLang="en-US" sz="900" b="0" baseline="0" dirty="0" smtClean="0">
                          <a:solidFill>
                            <a:schemeClr val="tx1"/>
                          </a:solidFill>
                          <a:effectLst>
                            <a:outerShdw blurRad="38100" dist="38100" dir="2700000" algn="tl">
                              <a:srgbClr val="C0C0C0"/>
                            </a:outerShdw>
                          </a:effectLst>
                          <a:latin typeface="+mn-lt"/>
                        </a:rPr>
                        <a:t> </a:t>
                      </a:r>
                      <a:r>
                        <a:rPr lang="en-GB" altLang="en-US" sz="900" b="0" dirty="0" smtClean="0">
                          <a:solidFill>
                            <a:schemeClr val="tx1"/>
                          </a:solidFill>
                          <a:latin typeface="+mn-lt"/>
                        </a:rPr>
                        <a:t>separates lists/phrases/words</a:t>
                      </a:r>
                      <a:r>
                        <a:rPr lang="en-GB" altLang="en-US" sz="900" b="0" baseline="0" dirty="0" smtClean="0">
                          <a:solidFill>
                            <a:schemeClr val="tx1"/>
                          </a:solidFill>
                          <a:latin typeface="+mn-lt"/>
                        </a:rPr>
                        <a:t> &amp; when using </a:t>
                      </a:r>
                      <a:r>
                        <a:rPr lang="en-GB" altLang="en-US" sz="900" b="0" dirty="0" smtClean="0">
                          <a:solidFill>
                            <a:schemeClr val="tx1"/>
                          </a:solidFill>
                          <a:latin typeface="+mn-lt"/>
                        </a:rPr>
                        <a:t> sentence adverbs (‘however’, ‘moreover’ etc.) from the rest of the sentence,</a:t>
                      </a:r>
                      <a:r>
                        <a:rPr lang="en-GB" altLang="en-US" sz="900" b="0" baseline="0" dirty="0" smtClean="0">
                          <a:solidFill>
                            <a:schemeClr val="tx1"/>
                          </a:solidFill>
                          <a:latin typeface="+mn-lt"/>
                        </a:rPr>
                        <a:t> &amp; to indicate a sub-clause in a sentence</a:t>
                      </a:r>
                    </a:p>
                    <a:p>
                      <a:r>
                        <a:rPr lang="en-GB" altLang="en-US" sz="900" b="1" baseline="0" dirty="0" smtClean="0">
                          <a:solidFill>
                            <a:schemeClr val="tx1"/>
                          </a:solidFill>
                          <a:effectLst>
                            <a:outerShdw blurRad="38100" dist="38100" dir="2700000" algn="tl">
                              <a:srgbClr val="C0C0C0"/>
                            </a:outerShdw>
                          </a:effectLst>
                          <a:latin typeface="+mn-lt"/>
                        </a:rPr>
                        <a:t>Apostrophe</a:t>
                      </a:r>
                      <a:r>
                        <a:rPr lang="en-GB" altLang="en-US" sz="900" b="0" baseline="0" dirty="0" smtClean="0">
                          <a:solidFill>
                            <a:schemeClr val="tx1"/>
                          </a:solidFill>
                          <a:effectLst>
                            <a:outerShdw blurRad="38100" dist="38100" dir="2700000" algn="tl">
                              <a:srgbClr val="C0C0C0"/>
                            </a:outerShdw>
                          </a:effectLst>
                          <a:latin typeface="+mn-lt"/>
                        </a:rPr>
                        <a:t>: </a:t>
                      </a:r>
                      <a:r>
                        <a:rPr lang="en-GB" altLang="en-US" sz="900" b="0" dirty="0" smtClean="0">
                          <a:solidFill>
                            <a:schemeClr val="tx1"/>
                          </a:solidFill>
                          <a:latin typeface="+mn-lt"/>
                        </a:rPr>
                        <a:t>~ to show that letters have been left out.</a:t>
                      </a:r>
                    </a:p>
                    <a:p>
                      <a:r>
                        <a:rPr lang="en-GB" altLang="en-US" sz="900" b="0" dirty="0" smtClean="0">
                          <a:solidFill>
                            <a:schemeClr val="tx1"/>
                          </a:solidFill>
                          <a:latin typeface="+mn-lt"/>
                        </a:rPr>
                        <a:t>&amp; to show possession.</a:t>
                      </a:r>
                      <a:endParaRPr lang="en-GB" sz="900" b="0" dirty="0">
                        <a:solidFill>
                          <a:schemeClr val="tx1"/>
                        </a:solidFill>
                        <a:latin typeface="+mn-lt"/>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28478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26" y="2969"/>
            <a:ext cx="3344024"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400" b="1" dirty="0" smtClean="0"/>
              <a:t>WAR POETRY </a:t>
            </a:r>
          </a:p>
          <a:p>
            <a:pPr algn="ctr"/>
            <a:r>
              <a:rPr lang="en-GB" sz="1400" b="1" dirty="0" smtClean="0"/>
              <a:t>ANTHOLOGY CORE KO</a:t>
            </a:r>
            <a:endParaRPr lang="en-GB" sz="1400" b="1" dirty="0"/>
          </a:p>
        </p:txBody>
      </p:sp>
      <p:graphicFrame>
        <p:nvGraphicFramePr>
          <p:cNvPr id="6" name="Table 5"/>
          <p:cNvGraphicFramePr>
            <a:graphicFrameLocks noGrp="1"/>
          </p:cNvGraphicFramePr>
          <p:nvPr>
            <p:extLst/>
          </p:nvPr>
        </p:nvGraphicFramePr>
        <p:xfrm>
          <a:off x="18820" y="508054"/>
          <a:ext cx="2970043" cy="5269257"/>
        </p:xfrm>
        <a:graphic>
          <a:graphicData uri="http://schemas.openxmlformats.org/drawingml/2006/table">
            <a:tbl>
              <a:tblPr firstRow="1" bandRow="1">
                <a:tableStyleId>{93296810-A885-4BE3-A3E7-6D5BEEA58F35}</a:tableStyleId>
              </a:tblPr>
              <a:tblGrid>
                <a:gridCol w="808764">
                  <a:extLst>
                    <a:ext uri="{9D8B030D-6E8A-4147-A177-3AD203B41FA5}">
                      <a16:colId xmlns:a16="http://schemas.microsoft.com/office/drawing/2014/main" val="20000"/>
                    </a:ext>
                  </a:extLst>
                </a:gridCol>
                <a:gridCol w="2161279">
                  <a:extLst>
                    <a:ext uri="{9D8B030D-6E8A-4147-A177-3AD203B41FA5}">
                      <a16:colId xmlns:a16="http://schemas.microsoft.com/office/drawing/2014/main" val="20001"/>
                    </a:ext>
                  </a:extLst>
                </a:gridCol>
              </a:tblGrid>
              <a:tr h="420975">
                <a:tc>
                  <a:txBody>
                    <a:bodyPr/>
                    <a:lstStyle/>
                    <a:p>
                      <a:pPr algn="l"/>
                      <a:r>
                        <a:rPr lang="en-GB" sz="1100" dirty="0" smtClean="0">
                          <a:solidFill>
                            <a:schemeClr val="tx1"/>
                          </a:solidFill>
                        </a:rPr>
                        <a:t>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0000"/>
                  </a:ext>
                </a:extLst>
              </a:tr>
              <a:tr h="210487">
                <a:tc>
                  <a:txBody>
                    <a:bodyPr/>
                    <a:lstStyle/>
                    <a:p>
                      <a:pPr algn="l"/>
                      <a:r>
                        <a:rPr lang="en-GB" sz="800" dirty="0" smtClean="0"/>
                        <a:t>Imagery</a:t>
                      </a:r>
                      <a:endParaRPr lang="en-GB" sz="800" dirty="0"/>
                    </a:p>
                  </a:txBody>
                  <a:tcPr/>
                </a:tc>
                <a:tc>
                  <a:txBody>
                    <a:bodyPr/>
                    <a:lstStyle/>
                    <a:p>
                      <a:pPr algn="l"/>
                      <a:r>
                        <a:rPr lang="en-GB" sz="800" kern="1200" dirty="0" smtClean="0">
                          <a:solidFill>
                            <a:schemeClr val="dk1"/>
                          </a:solidFill>
                          <a:effectLst/>
                          <a:latin typeface="+mn-lt"/>
                          <a:ea typeface="+mn-ea"/>
                          <a:cs typeface="+mn-cs"/>
                        </a:rPr>
                        <a:t>visually descriptive or figurative language</a:t>
                      </a:r>
                      <a:endParaRPr lang="en-GB" sz="800" dirty="0"/>
                    </a:p>
                  </a:txBody>
                  <a:tcPr/>
                </a:tc>
                <a:extLst>
                  <a:ext uri="{0D108BD9-81ED-4DB2-BD59-A6C34878D82A}">
                    <a16:rowId xmlns:a16="http://schemas.microsoft.com/office/drawing/2014/main" val="10001"/>
                  </a:ext>
                </a:extLst>
              </a:tr>
              <a:tr h="210487">
                <a:tc>
                  <a:txBody>
                    <a:bodyPr/>
                    <a:lstStyle/>
                    <a:p>
                      <a:pPr algn="l"/>
                      <a:r>
                        <a:rPr lang="en-GB" sz="800" dirty="0" smtClean="0"/>
                        <a:t>Simile</a:t>
                      </a:r>
                      <a:endParaRPr lang="en-GB" sz="800" dirty="0"/>
                    </a:p>
                  </a:txBody>
                  <a:tcPr/>
                </a:tc>
                <a:tc>
                  <a:txBody>
                    <a:bodyPr/>
                    <a:lstStyle/>
                    <a:p>
                      <a:pPr algn="l"/>
                      <a:r>
                        <a:rPr lang="en-GB" sz="800" kern="1200" dirty="0" smtClean="0">
                          <a:solidFill>
                            <a:schemeClr val="dk1"/>
                          </a:solidFill>
                          <a:effectLst/>
                          <a:latin typeface="+mn-lt"/>
                          <a:ea typeface="+mn-ea"/>
                          <a:cs typeface="+mn-cs"/>
                        </a:rPr>
                        <a:t>comparison between two things using</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like or as</a:t>
                      </a:r>
                      <a:endParaRPr lang="en-GB" sz="800" dirty="0"/>
                    </a:p>
                  </a:txBody>
                  <a:tcPr/>
                </a:tc>
                <a:extLst>
                  <a:ext uri="{0D108BD9-81ED-4DB2-BD59-A6C34878D82A}">
                    <a16:rowId xmlns:a16="http://schemas.microsoft.com/office/drawing/2014/main" val="10002"/>
                  </a:ext>
                </a:extLst>
              </a:tr>
              <a:tr h="276641">
                <a:tc>
                  <a:txBody>
                    <a:bodyPr/>
                    <a:lstStyle/>
                    <a:p>
                      <a:pPr algn="l"/>
                      <a:r>
                        <a:rPr lang="en-GB" sz="800" dirty="0" smtClean="0"/>
                        <a:t>Metaphor</a:t>
                      </a:r>
                      <a:endParaRPr lang="en-GB" sz="800" dirty="0"/>
                    </a:p>
                  </a:txBody>
                  <a:tcPr/>
                </a:tc>
                <a:tc>
                  <a:txBody>
                    <a:bodyPr/>
                    <a:lstStyle/>
                    <a:p>
                      <a:pPr>
                        <a:lnSpc>
                          <a:spcPct val="115000"/>
                        </a:lnSpc>
                        <a:spcAft>
                          <a:spcPts val="1000"/>
                        </a:spcAft>
                      </a:pPr>
                      <a:r>
                        <a:rPr lang="en-GB" sz="800" kern="1200" dirty="0" smtClean="0">
                          <a:solidFill>
                            <a:schemeClr val="dk1"/>
                          </a:solidFill>
                          <a:effectLst/>
                          <a:latin typeface="+mn-lt"/>
                          <a:ea typeface="+mn-ea"/>
                          <a:cs typeface="+mn-cs"/>
                        </a:rPr>
                        <a:t>where one thing becomes another in a comparison </a:t>
                      </a:r>
                      <a:endParaRPr lang="en-GB" sz="8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10487">
                <a:tc>
                  <a:txBody>
                    <a:bodyPr/>
                    <a:lstStyle/>
                    <a:p>
                      <a:pPr algn="l"/>
                      <a:r>
                        <a:rPr lang="en-GB" sz="800" dirty="0" smtClean="0"/>
                        <a:t>Onomatopoeia</a:t>
                      </a:r>
                      <a:r>
                        <a:rPr lang="en-GB" sz="800" baseline="0" dirty="0" smtClean="0"/>
                        <a:t> </a:t>
                      </a:r>
                      <a:endParaRPr lang="en-GB" sz="800" dirty="0"/>
                    </a:p>
                  </a:txBody>
                  <a:tcPr/>
                </a:tc>
                <a:tc>
                  <a:txBody>
                    <a:bodyPr/>
                    <a:lstStyle/>
                    <a:p>
                      <a:pPr algn="l"/>
                      <a:r>
                        <a:rPr lang="en-GB" sz="800" kern="1200" dirty="0" smtClean="0">
                          <a:solidFill>
                            <a:schemeClr val="dk1"/>
                          </a:solidFill>
                          <a:effectLst/>
                          <a:latin typeface="+mn-lt"/>
                          <a:ea typeface="+mn-ea"/>
                          <a:cs typeface="+mn-cs"/>
                        </a:rPr>
                        <a:t>words that sound like their meaning</a:t>
                      </a:r>
                      <a:endParaRPr lang="en-GB" sz="800" dirty="0"/>
                    </a:p>
                  </a:txBody>
                  <a:tcPr/>
                </a:tc>
                <a:extLst>
                  <a:ext uri="{0D108BD9-81ED-4DB2-BD59-A6C34878D82A}">
                    <a16:rowId xmlns:a16="http://schemas.microsoft.com/office/drawing/2014/main" val="10004"/>
                  </a:ext>
                </a:extLst>
              </a:tr>
              <a:tr h="330766">
                <a:tc>
                  <a:txBody>
                    <a:bodyPr/>
                    <a:lstStyle/>
                    <a:p>
                      <a:pPr algn="l"/>
                      <a:r>
                        <a:rPr lang="en-GB" sz="800" dirty="0" smtClean="0"/>
                        <a:t>Symbolism </a:t>
                      </a:r>
                      <a:endParaRPr lang="en-GB" sz="800" dirty="0"/>
                    </a:p>
                  </a:txBody>
                  <a:tcPr/>
                </a:tc>
                <a:tc>
                  <a:txBody>
                    <a:bodyPr/>
                    <a:lstStyle/>
                    <a:p>
                      <a:pPr algn="l"/>
                      <a:r>
                        <a:rPr lang="en-GB" sz="800" kern="1200" dirty="0" smtClean="0">
                          <a:solidFill>
                            <a:schemeClr val="dk1"/>
                          </a:solidFill>
                          <a:effectLst/>
                          <a:latin typeface="+mn-lt"/>
                          <a:ea typeface="+mn-ea"/>
                          <a:cs typeface="+mn-cs"/>
                        </a:rPr>
                        <a:t>the use of symbols to represent ideas or qualities</a:t>
                      </a:r>
                      <a:endParaRPr lang="en-GB" sz="800" dirty="0"/>
                    </a:p>
                  </a:txBody>
                  <a:tcPr/>
                </a:tc>
                <a:extLst>
                  <a:ext uri="{0D108BD9-81ED-4DB2-BD59-A6C34878D82A}">
                    <a16:rowId xmlns:a16="http://schemas.microsoft.com/office/drawing/2014/main" val="10005"/>
                  </a:ext>
                </a:extLst>
              </a:tr>
              <a:tr h="451045">
                <a:tc>
                  <a:txBody>
                    <a:bodyPr/>
                    <a:lstStyle/>
                    <a:p>
                      <a:pPr algn="l"/>
                      <a:r>
                        <a:rPr lang="en-GB" sz="800" dirty="0" smtClean="0"/>
                        <a:t>Noun</a:t>
                      </a:r>
                      <a:endParaRPr lang="en-GB" sz="800" dirty="0"/>
                    </a:p>
                  </a:txBody>
                  <a:tcPr/>
                </a:tc>
                <a:tc>
                  <a:txBody>
                    <a:bodyPr/>
                    <a:lstStyle/>
                    <a:p>
                      <a:pPr algn="l"/>
                      <a:r>
                        <a:rPr lang="en-GB" sz="800" kern="1200" dirty="0" smtClean="0">
                          <a:solidFill>
                            <a:schemeClr val="dk1"/>
                          </a:solidFill>
                          <a:effectLst/>
                          <a:latin typeface="+mn-lt"/>
                          <a:ea typeface="+mn-ea"/>
                          <a:cs typeface="+mn-cs"/>
                        </a:rPr>
                        <a:t>the name of something (Proper Noun: people, places, dates &amp; months must have a capital letter at the start) </a:t>
                      </a:r>
                      <a:endParaRPr lang="en-GB" sz="800" dirty="0"/>
                    </a:p>
                  </a:txBody>
                  <a:tcPr/>
                </a:tc>
                <a:extLst>
                  <a:ext uri="{0D108BD9-81ED-4DB2-BD59-A6C34878D82A}">
                    <a16:rowId xmlns:a16="http://schemas.microsoft.com/office/drawing/2014/main" val="10006"/>
                  </a:ext>
                </a:extLst>
              </a:tr>
              <a:tr h="330766">
                <a:tc>
                  <a:txBody>
                    <a:bodyPr/>
                    <a:lstStyle/>
                    <a:p>
                      <a:pPr algn="l"/>
                      <a:r>
                        <a:rPr lang="en-GB" sz="800" dirty="0" smtClean="0"/>
                        <a:t>Personification</a:t>
                      </a:r>
                      <a:endParaRPr lang="en-GB" sz="800" dirty="0"/>
                    </a:p>
                  </a:txBody>
                  <a:tcPr/>
                </a:tc>
                <a:tc>
                  <a:txBody>
                    <a:bodyPr/>
                    <a:lstStyle/>
                    <a:p>
                      <a:pPr algn="l"/>
                      <a:r>
                        <a:rPr lang="en-GB" sz="800" kern="1200" dirty="0" smtClean="0">
                          <a:solidFill>
                            <a:schemeClr val="dk1"/>
                          </a:solidFill>
                          <a:effectLst/>
                          <a:latin typeface="+mn-lt"/>
                          <a:ea typeface="+mn-ea"/>
                          <a:cs typeface="+mn-cs"/>
                        </a:rPr>
                        <a:t>giving human qualities to inanimate objects, animals, or natural phenomena</a:t>
                      </a:r>
                      <a:endParaRPr lang="en-GB" sz="800" dirty="0"/>
                    </a:p>
                  </a:txBody>
                  <a:tcPr/>
                </a:tc>
                <a:extLst>
                  <a:ext uri="{0D108BD9-81ED-4DB2-BD59-A6C34878D82A}">
                    <a16:rowId xmlns:a16="http://schemas.microsoft.com/office/drawing/2014/main" val="10007"/>
                  </a:ext>
                </a:extLst>
              </a:tr>
              <a:tr h="210487">
                <a:tc>
                  <a:txBody>
                    <a:bodyPr/>
                    <a:lstStyle/>
                    <a:p>
                      <a:pPr algn="l"/>
                      <a:r>
                        <a:rPr lang="en-GB" sz="800" dirty="0" smtClean="0"/>
                        <a:t>Adjective</a:t>
                      </a:r>
                      <a:endParaRPr lang="en-GB" sz="800" dirty="0"/>
                    </a:p>
                  </a:txBody>
                  <a:tcPr/>
                </a:tc>
                <a:tc>
                  <a:txBody>
                    <a:bodyPr/>
                    <a:lstStyle/>
                    <a:p>
                      <a:pPr algn="l"/>
                      <a:r>
                        <a:rPr lang="en-GB" sz="800" kern="1200" dirty="0" smtClean="0">
                          <a:solidFill>
                            <a:schemeClr val="dk1"/>
                          </a:solidFill>
                          <a:effectLst/>
                          <a:latin typeface="+mn-lt"/>
                          <a:ea typeface="+mn-ea"/>
                          <a:cs typeface="+mn-cs"/>
                        </a:rPr>
                        <a:t>a word used to describe </a:t>
                      </a:r>
                      <a:endParaRPr lang="en-GB" sz="800" dirty="0"/>
                    </a:p>
                  </a:txBody>
                  <a:tcPr/>
                </a:tc>
                <a:extLst>
                  <a:ext uri="{0D108BD9-81ED-4DB2-BD59-A6C34878D82A}">
                    <a16:rowId xmlns:a16="http://schemas.microsoft.com/office/drawing/2014/main" val="10008"/>
                  </a:ext>
                </a:extLst>
              </a:tr>
              <a:tr h="210487">
                <a:tc>
                  <a:txBody>
                    <a:bodyPr/>
                    <a:lstStyle/>
                    <a:p>
                      <a:pPr algn="l"/>
                      <a:r>
                        <a:rPr lang="en-GB" sz="800" dirty="0" smtClean="0"/>
                        <a:t>Verb</a:t>
                      </a:r>
                      <a:endParaRPr lang="en-GB" sz="800" dirty="0"/>
                    </a:p>
                  </a:txBody>
                  <a:tcPr/>
                </a:tc>
                <a:tc>
                  <a:txBody>
                    <a:bodyPr/>
                    <a:lstStyle/>
                    <a:p>
                      <a:pPr algn="l"/>
                      <a:r>
                        <a:rPr lang="en-GB" sz="800" kern="1200" dirty="0" smtClean="0">
                          <a:solidFill>
                            <a:schemeClr val="dk1"/>
                          </a:solidFill>
                          <a:effectLst/>
                          <a:latin typeface="+mn-lt"/>
                          <a:ea typeface="+mn-ea"/>
                          <a:cs typeface="+mn-cs"/>
                        </a:rPr>
                        <a:t>a word used to describe an action</a:t>
                      </a:r>
                      <a:endParaRPr lang="en-GB" sz="800" dirty="0"/>
                    </a:p>
                  </a:txBody>
                  <a:tcPr/>
                </a:tc>
                <a:extLst>
                  <a:ext uri="{0D108BD9-81ED-4DB2-BD59-A6C34878D82A}">
                    <a16:rowId xmlns:a16="http://schemas.microsoft.com/office/drawing/2014/main" val="10009"/>
                  </a:ext>
                </a:extLst>
              </a:tr>
              <a:tr h="330766">
                <a:tc>
                  <a:txBody>
                    <a:bodyPr/>
                    <a:lstStyle/>
                    <a:p>
                      <a:pPr algn="l"/>
                      <a:r>
                        <a:rPr lang="en-GB" sz="800" dirty="0" smtClean="0"/>
                        <a:t>Adverb</a:t>
                      </a:r>
                      <a:endParaRPr lang="en-GB" sz="800" dirty="0"/>
                    </a:p>
                  </a:txBody>
                  <a:tcPr/>
                </a:tc>
                <a:tc>
                  <a:txBody>
                    <a:bodyPr/>
                    <a:lstStyle/>
                    <a:p>
                      <a:pPr algn="l"/>
                      <a:r>
                        <a:rPr lang="en-GB" sz="800" kern="1200" dirty="0" smtClean="0">
                          <a:solidFill>
                            <a:schemeClr val="dk1"/>
                          </a:solidFill>
                          <a:effectLst/>
                          <a:latin typeface="+mn-lt"/>
                          <a:ea typeface="+mn-ea"/>
                          <a:cs typeface="+mn-cs"/>
                        </a:rPr>
                        <a:t>often </a:t>
                      </a:r>
                      <a:r>
                        <a:rPr lang="en-GB" sz="800" kern="1200" dirty="0" err="1" smtClean="0">
                          <a:solidFill>
                            <a:schemeClr val="dk1"/>
                          </a:solidFill>
                          <a:effectLst/>
                          <a:latin typeface="+mn-lt"/>
                          <a:ea typeface="+mn-ea"/>
                          <a:cs typeface="+mn-cs"/>
                        </a:rPr>
                        <a:t>ly</a:t>
                      </a:r>
                      <a:r>
                        <a:rPr lang="en-GB" sz="800" kern="1200" dirty="0" smtClean="0">
                          <a:solidFill>
                            <a:schemeClr val="dk1"/>
                          </a:solidFill>
                          <a:effectLst/>
                          <a:latin typeface="+mn-lt"/>
                          <a:ea typeface="+mn-ea"/>
                          <a:cs typeface="+mn-cs"/>
                        </a:rPr>
                        <a:t> words which describes how things are done</a:t>
                      </a:r>
                      <a:endParaRPr lang="en-GB" sz="800" dirty="0"/>
                    </a:p>
                  </a:txBody>
                  <a:tcPr/>
                </a:tc>
                <a:extLst>
                  <a:ext uri="{0D108BD9-81ED-4DB2-BD59-A6C34878D82A}">
                    <a16:rowId xmlns:a16="http://schemas.microsoft.com/office/drawing/2014/main" val="10010"/>
                  </a:ext>
                </a:extLst>
              </a:tr>
              <a:tr h="330766">
                <a:tc>
                  <a:txBody>
                    <a:bodyPr/>
                    <a:lstStyle/>
                    <a:p>
                      <a:pPr algn="l"/>
                      <a:r>
                        <a:rPr lang="en-GB" sz="800" dirty="0" smtClean="0"/>
                        <a:t>Juxtaposition </a:t>
                      </a:r>
                      <a:endParaRPr lang="en-GB" sz="800" dirty="0"/>
                    </a:p>
                  </a:txBody>
                  <a:tcPr/>
                </a:tc>
                <a:tc>
                  <a:txBody>
                    <a:bodyPr/>
                    <a:lstStyle/>
                    <a:p>
                      <a:pPr algn="l"/>
                      <a:r>
                        <a:rPr lang="en-GB" sz="800" kern="1200" dirty="0" smtClean="0">
                          <a:solidFill>
                            <a:schemeClr val="dk1"/>
                          </a:solidFill>
                          <a:effectLst/>
                          <a:latin typeface="+mn-lt"/>
                          <a:ea typeface="+mn-ea"/>
                          <a:cs typeface="+mn-cs"/>
                        </a:rPr>
                        <a:t>placing contrasting ideas close together in a text</a:t>
                      </a:r>
                      <a:endParaRPr lang="en-GB" sz="800" dirty="0"/>
                    </a:p>
                  </a:txBody>
                  <a:tcPr/>
                </a:tc>
                <a:extLst>
                  <a:ext uri="{0D108BD9-81ED-4DB2-BD59-A6C34878D82A}">
                    <a16:rowId xmlns:a16="http://schemas.microsoft.com/office/drawing/2014/main" val="10013"/>
                  </a:ext>
                </a:extLst>
              </a:tr>
              <a:tr h="330766">
                <a:tc>
                  <a:txBody>
                    <a:bodyPr/>
                    <a:lstStyle/>
                    <a:p>
                      <a:pPr algn="l"/>
                      <a:r>
                        <a:rPr lang="en-GB" sz="800" dirty="0" smtClean="0"/>
                        <a:t>Repetition </a:t>
                      </a:r>
                      <a:endParaRPr lang="en-GB" sz="800" dirty="0"/>
                    </a:p>
                  </a:txBody>
                  <a:tcPr/>
                </a:tc>
                <a:tc>
                  <a:txBody>
                    <a:bodyPr/>
                    <a:lstStyle/>
                    <a:p>
                      <a:pPr algn="l"/>
                      <a:r>
                        <a:rPr lang="en-GB" sz="800" kern="1200" dirty="0" smtClean="0">
                          <a:solidFill>
                            <a:schemeClr val="dk1"/>
                          </a:solidFill>
                          <a:effectLst/>
                          <a:latin typeface="+mn-lt"/>
                          <a:ea typeface="+mn-ea"/>
                          <a:cs typeface="+mn-cs"/>
                        </a:rPr>
                        <a:t>giving human qualities to inanimate objects, animals, or natural phenomena</a:t>
                      </a:r>
                      <a:endParaRPr lang="en-GB" sz="800" dirty="0"/>
                    </a:p>
                  </a:txBody>
                  <a:tcPr/>
                </a:tc>
                <a:extLst>
                  <a:ext uri="{0D108BD9-81ED-4DB2-BD59-A6C34878D82A}">
                    <a16:rowId xmlns:a16="http://schemas.microsoft.com/office/drawing/2014/main" val="10015"/>
                  </a:ext>
                </a:extLst>
              </a:tr>
              <a:tr h="451045">
                <a:tc>
                  <a:txBody>
                    <a:bodyPr/>
                    <a:lstStyle/>
                    <a:p>
                      <a:pPr algn="l"/>
                      <a:r>
                        <a:rPr lang="en-GB" sz="800" dirty="0" smtClean="0"/>
                        <a:t>Enjambment</a:t>
                      </a:r>
                      <a:endParaRPr lang="en-GB" sz="800" dirty="0"/>
                    </a:p>
                  </a:txBody>
                  <a:tcPr/>
                </a:tc>
                <a:tc>
                  <a:txBody>
                    <a:bodyPr/>
                    <a:lstStyle/>
                    <a:p>
                      <a:pPr lvl="0"/>
                      <a:r>
                        <a:rPr lang="en-GB" sz="800" kern="1200" dirty="0" smtClean="0">
                          <a:solidFill>
                            <a:schemeClr val="dk1"/>
                          </a:solidFill>
                          <a:effectLst/>
                          <a:latin typeface="+mn-lt"/>
                          <a:ea typeface="+mn-ea"/>
                          <a:cs typeface="+mn-cs"/>
                        </a:rPr>
                        <a:t>incomplete sentences at the end of lines in poetry, where one line runs on to the next for effect</a:t>
                      </a:r>
                      <a:endParaRPr lang="en-GB" sz="800" kern="1200" dirty="0">
                        <a:solidFill>
                          <a:schemeClr val="dk1"/>
                        </a:solidFill>
                        <a:effectLst/>
                        <a:latin typeface="+mn-lt"/>
                        <a:ea typeface="+mn-ea"/>
                        <a:cs typeface="+mn-cs"/>
                      </a:endParaRPr>
                    </a:p>
                  </a:txBody>
                  <a:tcPr/>
                </a:tc>
                <a:extLst>
                  <a:ext uri="{0D108BD9-81ED-4DB2-BD59-A6C34878D82A}">
                    <a16:rowId xmlns:a16="http://schemas.microsoft.com/office/drawing/2014/main" val="10016"/>
                  </a:ext>
                </a:extLst>
              </a:tr>
              <a:tr h="330766">
                <a:tc>
                  <a:txBody>
                    <a:bodyPr/>
                    <a:lstStyle/>
                    <a:p>
                      <a:pPr algn="l"/>
                      <a:r>
                        <a:rPr lang="en-GB" sz="800" dirty="0" smtClean="0"/>
                        <a:t>Caesura</a:t>
                      </a:r>
                      <a:endParaRPr lang="en-GB" sz="800" dirty="0"/>
                    </a:p>
                  </a:txBody>
                  <a:tcPr/>
                </a:tc>
                <a:tc>
                  <a:txBody>
                    <a:bodyPr/>
                    <a:lstStyle/>
                    <a:p>
                      <a:pPr algn="l"/>
                      <a:r>
                        <a:rPr lang="en-GB" sz="800" kern="1200" dirty="0" smtClean="0">
                          <a:solidFill>
                            <a:schemeClr val="dk1"/>
                          </a:solidFill>
                          <a:effectLst/>
                          <a:latin typeface="+mn-lt"/>
                          <a:ea typeface="+mn-ea"/>
                          <a:cs typeface="+mn-cs"/>
                        </a:rPr>
                        <a:t>a break in the middle of a line of poem using punctuation (. , : ; ) </a:t>
                      </a:r>
                      <a:endParaRPr lang="en-GB" sz="800" dirty="0"/>
                    </a:p>
                  </a:txBody>
                  <a:tcPr/>
                </a:tc>
                <a:extLst>
                  <a:ext uri="{0D108BD9-81ED-4DB2-BD59-A6C34878D82A}">
                    <a16:rowId xmlns:a16="http://schemas.microsoft.com/office/drawing/2014/main" val="10017"/>
                  </a:ext>
                </a:extLst>
              </a:tr>
              <a:tr h="233961">
                <a:tc>
                  <a:txBody>
                    <a:bodyPr/>
                    <a:lstStyle/>
                    <a:p>
                      <a:pPr algn="l"/>
                      <a:r>
                        <a:rPr lang="en-GB" sz="800" dirty="0" smtClean="0"/>
                        <a:t>Rhythm </a:t>
                      </a:r>
                      <a:endParaRPr lang="en-GB" sz="800" dirty="0"/>
                    </a:p>
                  </a:txBody>
                  <a:tcPr/>
                </a:tc>
                <a:tc>
                  <a:txBody>
                    <a:bodyPr/>
                    <a:lstStyle/>
                    <a:p>
                      <a:pPr algn="l"/>
                      <a:r>
                        <a:rPr lang="en-GB" sz="800" dirty="0" smtClean="0"/>
                        <a:t>A recurring beat in</a:t>
                      </a:r>
                      <a:r>
                        <a:rPr lang="en-GB" sz="800" baseline="0" dirty="0" smtClean="0"/>
                        <a:t> the poem </a:t>
                      </a:r>
                      <a:endParaRPr lang="en-GB" sz="800" dirty="0"/>
                    </a:p>
                  </a:txBody>
                  <a:tcPr/>
                </a:tc>
                <a:extLst>
                  <a:ext uri="{0D108BD9-81ED-4DB2-BD59-A6C34878D82A}">
                    <a16:rowId xmlns:a16="http://schemas.microsoft.com/office/drawing/2014/main" val="10019"/>
                  </a:ext>
                </a:extLst>
              </a:tr>
              <a:tr h="210487">
                <a:tc>
                  <a:txBody>
                    <a:bodyPr/>
                    <a:lstStyle/>
                    <a:p>
                      <a:pPr algn="l"/>
                      <a:r>
                        <a:rPr lang="en-GB" sz="800" dirty="0" smtClean="0"/>
                        <a:t>Stanzas</a:t>
                      </a:r>
                      <a:endParaRPr lang="en-GB"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dk1"/>
                          </a:solidFill>
                          <a:effectLst/>
                          <a:latin typeface="+mn-lt"/>
                          <a:ea typeface="+mn-ea"/>
                          <a:cs typeface="+mn-cs"/>
                        </a:rPr>
                        <a:t>a verse of poetry </a:t>
                      </a:r>
                    </a:p>
                    <a:p>
                      <a:pPr algn="l"/>
                      <a:endParaRPr lang="en-GB" sz="800" dirty="0"/>
                    </a:p>
                  </a:txBody>
                  <a:tcPr/>
                </a:tc>
                <a:extLst>
                  <a:ext uri="{0D108BD9-81ED-4DB2-BD59-A6C34878D82A}">
                    <a16:rowId xmlns:a16="http://schemas.microsoft.com/office/drawing/2014/main" val="10020"/>
                  </a:ext>
                </a:extLst>
              </a:tr>
            </a:tbl>
          </a:graphicData>
        </a:graphic>
      </p:graphicFrame>
      <p:graphicFrame>
        <p:nvGraphicFramePr>
          <p:cNvPr id="7" name="Table 6"/>
          <p:cNvGraphicFramePr>
            <a:graphicFrameLocks noGrp="1"/>
          </p:cNvGraphicFramePr>
          <p:nvPr>
            <p:extLst/>
          </p:nvPr>
        </p:nvGraphicFramePr>
        <p:xfrm>
          <a:off x="2988864" y="0"/>
          <a:ext cx="4895502" cy="2377014"/>
        </p:xfrm>
        <a:graphic>
          <a:graphicData uri="http://schemas.openxmlformats.org/drawingml/2006/table">
            <a:tbl>
              <a:tblPr firstRow="1" bandRow="1">
                <a:tableStyleId>{93296810-A885-4BE3-A3E7-6D5BEEA58F35}</a:tableStyleId>
              </a:tblPr>
              <a:tblGrid>
                <a:gridCol w="4895502">
                  <a:extLst>
                    <a:ext uri="{9D8B030D-6E8A-4147-A177-3AD203B41FA5}">
                      <a16:colId xmlns:a16="http://schemas.microsoft.com/office/drawing/2014/main" val="20000"/>
                    </a:ext>
                  </a:extLst>
                </a:gridCol>
              </a:tblGrid>
              <a:tr h="185323">
                <a:tc>
                  <a:txBody>
                    <a:bodyPr/>
                    <a:lstStyle/>
                    <a:p>
                      <a:pPr algn="ctr"/>
                      <a:r>
                        <a:rPr lang="en-GB" sz="9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2148414">
                <a:tc>
                  <a:txBody>
                    <a:bodyPr/>
                    <a:lstStyle/>
                    <a:p>
                      <a:pPr algn="l"/>
                      <a:r>
                        <a:rPr lang="en-GB" sz="800" b="1" dirty="0" smtClean="0"/>
                        <a:t>Analysis Points:</a:t>
                      </a:r>
                      <a:r>
                        <a:rPr lang="en-GB" sz="800" b="1" baseline="0" dirty="0" smtClean="0"/>
                        <a:t> </a:t>
                      </a:r>
                    </a:p>
                    <a:p>
                      <a:pPr marL="0" indent="0" algn="l">
                        <a:buFont typeface="Arial" panose="020B0604020202020204" pitchFamily="34" charset="0"/>
                        <a:buNone/>
                      </a:pPr>
                      <a:r>
                        <a:rPr lang="en-GB" sz="800" b="1" dirty="0" smtClean="0">
                          <a:solidFill>
                            <a:srgbClr val="FF0000"/>
                          </a:solidFill>
                        </a:rPr>
                        <a:t>Link to the question</a:t>
                      </a:r>
                    </a:p>
                    <a:p>
                      <a:pPr marL="0" indent="0" algn="l">
                        <a:buFont typeface="Arial" panose="020B0604020202020204" pitchFamily="34" charset="0"/>
                        <a:buNone/>
                      </a:pPr>
                      <a:r>
                        <a:rPr lang="en-GB" sz="8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800" b="1" dirty="0" smtClean="0">
                          <a:solidFill>
                            <a:srgbClr val="FF0000"/>
                          </a:solidFill>
                        </a:rPr>
                        <a:t>Short Quote(s) </a:t>
                      </a:r>
                    </a:p>
                    <a:p>
                      <a:pPr marL="0" indent="0" algn="l">
                        <a:buFont typeface="Arial" panose="020B0604020202020204" pitchFamily="34" charset="0"/>
                        <a:buNone/>
                      </a:pPr>
                      <a:r>
                        <a:rPr lang="en-GB" sz="8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8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8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8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800" b="1" dirty="0" smtClean="0">
                          <a:solidFill>
                            <a:srgbClr val="00B050"/>
                          </a:solidFill>
                        </a:rPr>
                        <a:t>Explore a linking quote/supporting idea</a:t>
                      </a:r>
                    </a:p>
                    <a:p>
                      <a:pPr marL="0" indent="0" algn="l">
                        <a:buFont typeface="Arial" panose="020B0604020202020204" pitchFamily="34" charset="0"/>
                        <a:buNone/>
                      </a:pPr>
                      <a:r>
                        <a:rPr lang="en-GB" sz="800" b="1" dirty="0" smtClean="0">
                          <a:solidFill>
                            <a:schemeClr val="tx1"/>
                          </a:solidFill>
                        </a:rPr>
                        <a:t>COMPARISON SKILLS:  </a:t>
                      </a:r>
                    </a:p>
                    <a:p>
                      <a:pPr lvl="0"/>
                      <a:r>
                        <a:rPr lang="en-GB" sz="800" dirty="0" smtClean="0"/>
                        <a:t>Link to the question for both texts stating the similarity or difference, </a:t>
                      </a:r>
                    </a:p>
                    <a:p>
                      <a:pPr lvl="0"/>
                      <a:r>
                        <a:rPr lang="en-GB" sz="800" dirty="0" smtClean="0"/>
                        <a:t>Give a quote which links to your idea from TEXT 1</a:t>
                      </a:r>
                    </a:p>
                    <a:p>
                      <a:pPr lvl="0"/>
                      <a:r>
                        <a:rPr lang="en-GB" sz="800" dirty="0" smtClean="0"/>
                        <a:t>Explain briefly what the quote means </a:t>
                      </a:r>
                    </a:p>
                    <a:p>
                      <a:pPr lvl="0"/>
                      <a:r>
                        <a:rPr lang="en-GB" sz="800" dirty="0" smtClean="0"/>
                        <a:t>Use comparative connectives in your answer to then explain a quote from TEXT 2 and HOW the quotes are different or the same and what they make you think </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7884367" y="41812"/>
          <a:ext cx="1262224" cy="6699556"/>
        </p:xfrm>
        <a:graphic>
          <a:graphicData uri="http://schemas.openxmlformats.org/drawingml/2006/table">
            <a:tbl>
              <a:tblPr firstRow="1" bandRow="1">
                <a:tableStyleId>{93296810-A885-4BE3-A3E7-6D5BEEA58F35}</a:tableStyleId>
              </a:tblPr>
              <a:tblGrid>
                <a:gridCol w="1262224">
                  <a:extLst>
                    <a:ext uri="{9D8B030D-6E8A-4147-A177-3AD203B41FA5}">
                      <a16:colId xmlns:a16="http://schemas.microsoft.com/office/drawing/2014/main" val="20000"/>
                    </a:ext>
                  </a:extLst>
                </a:gridCol>
              </a:tblGrid>
              <a:tr h="384944">
                <a:tc>
                  <a:txBody>
                    <a:bodyPr/>
                    <a:lstStyle/>
                    <a:p>
                      <a:pPr algn="ctr"/>
                      <a:r>
                        <a:rPr lang="en-GB" sz="900" dirty="0" smtClean="0">
                          <a:solidFill>
                            <a:schemeClr val="tx1"/>
                          </a:solidFill>
                        </a:rPr>
                        <a:t>EXAM</a:t>
                      </a:r>
                      <a:r>
                        <a:rPr lang="en-GB" sz="900" baseline="0" dirty="0" smtClean="0">
                          <a:solidFill>
                            <a:schemeClr val="tx1"/>
                          </a:solidFill>
                        </a:rPr>
                        <a:t> REQUIREMENTS</a:t>
                      </a:r>
                      <a:endParaRPr lang="en-GB" sz="400" dirty="0">
                        <a:solidFill>
                          <a:schemeClr val="tx1"/>
                        </a:solidFill>
                      </a:endParaRPr>
                    </a:p>
                  </a:txBody>
                  <a:tcPr/>
                </a:tc>
                <a:extLst>
                  <a:ext uri="{0D108BD9-81ED-4DB2-BD59-A6C34878D82A}">
                    <a16:rowId xmlns:a16="http://schemas.microsoft.com/office/drawing/2014/main" val="10000"/>
                  </a:ext>
                </a:extLst>
              </a:tr>
              <a:tr h="6314612">
                <a:tc>
                  <a:txBody>
                    <a:bodyPr/>
                    <a:lstStyle/>
                    <a:p>
                      <a:pPr algn="ctr"/>
                      <a:r>
                        <a:rPr lang="en-GB" sz="900" b="1" i="0" u="sng" dirty="0" smtClean="0">
                          <a:solidFill>
                            <a:schemeClr val="tx1"/>
                          </a:solidFill>
                        </a:rPr>
                        <a:t>SINGLE</a:t>
                      </a:r>
                      <a:r>
                        <a:rPr lang="en-GB" sz="900" b="1" i="0" u="sng" baseline="0" dirty="0" smtClean="0">
                          <a:solidFill>
                            <a:schemeClr val="tx1"/>
                          </a:solidFill>
                        </a:rPr>
                        <a:t> POEM ESSAY – 20 mins (including planning time)</a:t>
                      </a:r>
                      <a:endParaRPr lang="en-GB" sz="900" b="1" i="0" u="sng" dirty="0" smtClean="0">
                        <a:solidFill>
                          <a:schemeClr val="tx1"/>
                        </a:solidFill>
                      </a:endParaRPr>
                    </a:p>
                    <a:p>
                      <a:r>
                        <a:rPr lang="en-GB" sz="900" b="0" i="0" dirty="0" smtClean="0">
                          <a:solidFill>
                            <a:schemeClr val="tx1"/>
                          </a:solidFill>
                        </a:rPr>
                        <a:t>Intro – link to question. Explain the overall meaning of the poem briefly. Mention time period/context.  Throughout the essay – Choose relevant quotes and analyse the language, structure and effect of these quotes. Refer to the question and link to the context regularly. </a:t>
                      </a:r>
                    </a:p>
                    <a:p>
                      <a:endParaRPr lang="en-GB" sz="900" b="0" i="0" u="sng" dirty="0" smtClean="0">
                        <a:solidFill>
                          <a:schemeClr val="tx1"/>
                        </a:solidFill>
                      </a:endParaRPr>
                    </a:p>
                    <a:p>
                      <a:pPr algn="ctr"/>
                      <a:r>
                        <a:rPr lang="en-GB" sz="900" b="1" u="sng" dirty="0" smtClean="0">
                          <a:solidFill>
                            <a:schemeClr val="tx1"/>
                          </a:solidFill>
                        </a:rPr>
                        <a:t>COMPARISON POEM ESSAY – 40 mins (including planning time)</a:t>
                      </a:r>
                    </a:p>
                    <a:p>
                      <a:r>
                        <a:rPr lang="en-GB" sz="900" b="0" i="0" dirty="0" smtClean="0">
                          <a:solidFill>
                            <a:schemeClr val="tx1"/>
                          </a:solidFill>
                        </a:rPr>
                        <a:t>Intro – link to question. Explain the</a:t>
                      </a:r>
                      <a:r>
                        <a:rPr lang="en-GB" sz="900" b="0" i="0" baseline="0" dirty="0" smtClean="0">
                          <a:solidFill>
                            <a:schemeClr val="tx1"/>
                          </a:solidFill>
                        </a:rPr>
                        <a:t> overall </a:t>
                      </a:r>
                      <a:r>
                        <a:rPr lang="en-GB" sz="900" b="0" i="0" dirty="0" smtClean="0">
                          <a:solidFill>
                            <a:schemeClr val="tx1"/>
                          </a:solidFill>
                        </a:rPr>
                        <a:t>meaning of the poem briefly. Mention</a:t>
                      </a:r>
                      <a:r>
                        <a:rPr lang="en-GB" sz="900" b="0" i="0" baseline="0" dirty="0" smtClean="0">
                          <a:solidFill>
                            <a:schemeClr val="tx1"/>
                          </a:solidFill>
                        </a:rPr>
                        <a:t> </a:t>
                      </a:r>
                      <a:r>
                        <a:rPr lang="en-GB" sz="900" b="0" i="0" dirty="0" smtClean="0">
                          <a:solidFill>
                            <a:schemeClr val="tx1"/>
                          </a:solidFill>
                        </a:rPr>
                        <a:t>time period/context.</a:t>
                      </a:r>
                      <a:r>
                        <a:rPr lang="en-GB" sz="900" b="0" i="0" baseline="0" dirty="0" smtClean="0">
                          <a:solidFill>
                            <a:schemeClr val="tx1"/>
                          </a:solidFill>
                        </a:rPr>
                        <a:t> </a:t>
                      </a:r>
                      <a:r>
                        <a:rPr lang="en-GB" sz="900" b="0" i="0" dirty="0" smtClean="0">
                          <a:solidFill>
                            <a:schemeClr val="tx1"/>
                          </a:solidFill>
                        </a:rPr>
                        <a:t>Throughout the essay– Start with the 2</a:t>
                      </a:r>
                      <a:r>
                        <a:rPr lang="en-GB" sz="900" b="0" i="0" baseline="30000" dirty="0" smtClean="0">
                          <a:solidFill>
                            <a:schemeClr val="tx1"/>
                          </a:solidFill>
                        </a:rPr>
                        <a:t>nd</a:t>
                      </a:r>
                      <a:r>
                        <a:rPr lang="en-GB" sz="900" b="0" i="0" dirty="0" smtClean="0">
                          <a:solidFill>
                            <a:schemeClr val="tx1"/>
                          </a:solidFill>
                        </a:rPr>
                        <a:t> poem, choose relevant quotes from the poem and analyse the language, structure and effect of these quotes and then how they link to examples and analysis from poem 1. You must use connectives of comparison. Refer to the question and link to the context regularly.</a:t>
                      </a:r>
                    </a:p>
                  </a:txBody>
                  <a:tcPr/>
                </a:tc>
                <a:extLst>
                  <a:ext uri="{0D108BD9-81ED-4DB2-BD59-A6C34878D82A}">
                    <a16:rowId xmlns:a16="http://schemas.microsoft.com/office/drawing/2014/main" val="10001"/>
                  </a:ext>
                </a:extLst>
              </a:tr>
            </a:tbl>
          </a:graphicData>
        </a:graphic>
      </p:graphicFrame>
      <p:graphicFrame>
        <p:nvGraphicFramePr>
          <p:cNvPr id="2" name="Table 1"/>
          <p:cNvGraphicFramePr>
            <a:graphicFrameLocks noGrp="1"/>
          </p:cNvGraphicFramePr>
          <p:nvPr>
            <p:extLst/>
          </p:nvPr>
        </p:nvGraphicFramePr>
        <p:xfrm>
          <a:off x="50606" y="5669280"/>
          <a:ext cx="2971139" cy="1188720"/>
        </p:xfrm>
        <a:graphic>
          <a:graphicData uri="http://schemas.openxmlformats.org/drawingml/2006/table">
            <a:tbl>
              <a:tblPr firstRow="1" bandRow="1">
                <a:tableStyleId>{93296810-A885-4BE3-A3E7-6D5BEEA58F35}</a:tableStyleId>
              </a:tblPr>
              <a:tblGrid>
                <a:gridCol w="832210">
                  <a:extLst>
                    <a:ext uri="{9D8B030D-6E8A-4147-A177-3AD203B41FA5}">
                      <a16:colId xmlns:a16="http://schemas.microsoft.com/office/drawing/2014/main" val="20000"/>
                    </a:ext>
                  </a:extLst>
                </a:gridCol>
                <a:gridCol w="876910">
                  <a:extLst>
                    <a:ext uri="{9D8B030D-6E8A-4147-A177-3AD203B41FA5}">
                      <a16:colId xmlns:a16="http://schemas.microsoft.com/office/drawing/2014/main" val="20001"/>
                    </a:ext>
                  </a:extLst>
                </a:gridCol>
                <a:gridCol w="519234">
                  <a:extLst>
                    <a:ext uri="{9D8B030D-6E8A-4147-A177-3AD203B41FA5}">
                      <a16:colId xmlns:a16="http://schemas.microsoft.com/office/drawing/2014/main" val="20002"/>
                    </a:ext>
                  </a:extLst>
                </a:gridCol>
                <a:gridCol w="742785">
                  <a:extLst>
                    <a:ext uri="{9D8B030D-6E8A-4147-A177-3AD203B41FA5}">
                      <a16:colId xmlns:a16="http://schemas.microsoft.com/office/drawing/2014/main" val="20003"/>
                    </a:ext>
                  </a:extLst>
                </a:gridCol>
              </a:tblGrid>
              <a:tr h="216024">
                <a:tc gridSpan="2">
                  <a:txBody>
                    <a:bodyPr/>
                    <a:lstStyle/>
                    <a:p>
                      <a:pPr algn="ctr"/>
                      <a:r>
                        <a:rPr lang="en-GB" sz="900" dirty="0" smtClean="0">
                          <a:solidFill>
                            <a:schemeClr val="tx1"/>
                          </a:solidFill>
                        </a:rPr>
                        <a:t>Comparison Connective</a:t>
                      </a:r>
                      <a:r>
                        <a:rPr lang="en-GB" sz="900" baseline="0" dirty="0" smtClean="0">
                          <a:solidFill>
                            <a:schemeClr val="tx1"/>
                          </a:solidFill>
                        </a:rPr>
                        <a:t>s </a:t>
                      </a:r>
                      <a:endParaRPr lang="en-GB" sz="900" dirty="0">
                        <a:solidFill>
                          <a:schemeClr val="tx1"/>
                        </a:solidFill>
                      </a:endParaRPr>
                    </a:p>
                  </a:txBody>
                  <a:tcPr/>
                </a:tc>
                <a:tc hMerge="1">
                  <a:txBody>
                    <a:bodyPr/>
                    <a:lstStyle/>
                    <a:p>
                      <a:endParaRPr lang="en-GB" dirty="0"/>
                    </a:p>
                  </a:txBody>
                  <a:tcPr/>
                </a:tc>
                <a:tc gridSpan="2">
                  <a:txBody>
                    <a:bodyPr/>
                    <a:lstStyle/>
                    <a:p>
                      <a:pPr algn="ctr"/>
                      <a:r>
                        <a:rPr lang="en-GB" sz="900" dirty="0" smtClean="0">
                          <a:solidFill>
                            <a:schemeClr val="tx1"/>
                          </a:solidFill>
                        </a:rPr>
                        <a:t>Tentative Phrases</a:t>
                      </a:r>
                      <a:endParaRPr lang="en-GB" sz="900" dirty="0">
                        <a:solidFill>
                          <a:schemeClr val="tx1"/>
                        </a:solidFill>
                      </a:endParaRPr>
                    </a:p>
                  </a:txBody>
                  <a:tcPr/>
                </a:tc>
                <a:tc hMerge="1">
                  <a:txBody>
                    <a:bodyPr/>
                    <a:lstStyle/>
                    <a:p>
                      <a:pPr algn="ctr"/>
                      <a:endParaRPr lang="en-GB" sz="900" dirty="0">
                        <a:solidFill>
                          <a:schemeClr val="tx1"/>
                        </a:solidFill>
                      </a:endParaRPr>
                    </a:p>
                  </a:txBody>
                  <a:tcPr/>
                </a:tc>
                <a:extLst>
                  <a:ext uri="{0D108BD9-81ED-4DB2-BD59-A6C34878D82A}">
                    <a16:rowId xmlns:a16="http://schemas.microsoft.com/office/drawing/2014/main" val="10000"/>
                  </a:ext>
                </a:extLst>
              </a:tr>
              <a:tr h="203448">
                <a:tc>
                  <a:txBody>
                    <a:bodyPr/>
                    <a:lstStyle/>
                    <a:p>
                      <a:r>
                        <a:rPr lang="en-GB" sz="900" dirty="0" smtClean="0"/>
                        <a:t>Similarly</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In</a:t>
                      </a:r>
                      <a:r>
                        <a:rPr lang="en-GB" sz="900" baseline="0" dirty="0" smtClean="0"/>
                        <a:t> contrast</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/Contrastingly </a:t>
                      </a:r>
                      <a:endParaRPr lang="en-GB" sz="900" dirty="0" smtClean="0"/>
                    </a:p>
                  </a:txBody>
                  <a:tcPr/>
                </a:tc>
                <a:tc>
                  <a:txBody>
                    <a:bodyPr/>
                    <a:lstStyle/>
                    <a:p>
                      <a:r>
                        <a:rPr lang="en-GB" sz="900" dirty="0" smtClean="0"/>
                        <a:t>Could</a:t>
                      </a:r>
                      <a:endParaRPr lang="en-GB" sz="900" dirty="0"/>
                    </a:p>
                  </a:txBody>
                  <a:tcPr/>
                </a:tc>
                <a:tc>
                  <a:txBody>
                    <a:bodyPr/>
                    <a:lstStyle/>
                    <a:p>
                      <a:r>
                        <a:rPr lang="en-GB" sz="900" dirty="0" smtClean="0"/>
                        <a:t>Maybe</a:t>
                      </a:r>
                      <a:endParaRPr lang="en-GB" sz="900" dirty="0"/>
                    </a:p>
                  </a:txBody>
                  <a:tcPr/>
                </a:tc>
                <a:extLst>
                  <a:ext uri="{0D108BD9-81ED-4DB2-BD59-A6C34878D82A}">
                    <a16:rowId xmlns:a16="http://schemas.microsoft.com/office/drawing/2014/main" val="10001"/>
                  </a:ext>
                </a:extLst>
              </a:tr>
              <a:tr h="262880">
                <a:tc>
                  <a:txBody>
                    <a:bodyPr/>
                    <a:lstStyle/>
                    <a:p>
                      <a:r>
                        <a:rPr lang="en-GB" sz="900" dirty="0" smtClean="0"/>
                        <a:t>In the same way</a:t>
                      </a:r>
                      <a:endParaRPr lang="en-GB" sz="900" dirty="0"/>
                    </a:p>
                  </a:txBody>
                  <a:tcPr/>
                </a:tc>
                <a:tc>
                  <a:txBody>
                    <a:bodyPr/>
                    <a:lstStyle/>
                    <a:p>
                      <a:r>
                        <a:rPr lang="en-GB" sz="900" dirty="0" smtClean="0"/>
                        <a:t>On the other hand </a:t>
                      </a:r>
                      <a:endParaRPr lang="en-GB" sz="900" dirty="0"/>
                    </a:p>
                  </a:txBody>
                  <a:tcPr/>
                </a:tc>
                <a:tc>
                  <a:txBody>
                    <a:bodyPr/>
                    <a:lstStyle/>
                    <a:p>
                      <a:r>
                        <a:rPr lang="en-GB" sz="900" dirty="0" smtClean="0"/>
                        <a:t>Might</a:t>
                      </a:r>
                      <a:endParaRPr lang="en-GB" sz="900" dirty="0"/>
                    </a:p>
                  </a:txBody>
                  <a:tcPr/>
                </a:tc>
                <a:tc>
                  <a:txBody>
                    <a:bodyPr/>
                    <a:lstStyle/>
                    <a:p>
                      <a:r>
                        <a:rPr lang="en-GB" sz="900" dirty="0" smtClean="0"/>
                        <a:t>Possibly </a:t>
                      </a:r>
                      <a:endParaRPr lang="en-GB" sz="900" dirty="0"/>
                    </a:p>
                  </a:txBody>
                  <a:tcPr/>
                </a:tc>
                <a:extLst>
                  <a:ext uri="{0D108BD9-81ED-4DB2-BD59-A6C34878D82A}">
                    <a16:rowId xmlns:a16="http://schemas.microsoft.com/office/drawing/2014/main" val="10002"/>
                  </a:ext>
                </a:extLst>
              </a:tr>
              <a:tr h="216024">
                <a:tc>
                  <a:txBody>
                    <a:bodyPr/>
                    <a:lstStyle/>
                    <a:p>
                      <a:r>
                        <a:rPr lang="en-GB" sz="900" dirty="0" smtClean="0"/>
                        <a:t>Also</a:t>
                      </a:r>
                      <a:endParaRPr lang="en-GB" sz="900" dirty="0"/>
                    </a:p>
                  </a:txBody>
                  <a:tcPr/>
                </a:tc>
                <a:tc>
                  <a:txBody>
                    <a:bodyPr/>
                    <a:lstStyle/>
                    <a:p>
                      <a:r>
                        <a:rPr lang="en-GB" sz="900" dirty="0" smtClean="0"/>
                        <a:t>However</a:t>
                      </a:r>
                      <a:endParaRPr lang="en-GB" sz="900" dirty="0"/>
                    </a:p>
                  </a:txBody>
                  <a:tcPr/>
                </a:tc>
                <a:tc>
                  <a:txBody>
                    <a:bodyPr/>
                    <a:lstStyle/>
                    <a:p>
                      <a:r>
                        <a:rPr lang="en-GB" sz="900" dirty="0" smtClean="0"/>
                        <a:t>May </a:t>
                      </a:r>
                      <a:endParaRPr lang="en-GB" sz="900" dirty="0"/>
                    </a:p>
                  </a:txBody>
                  <a:tcPr/>
                </a:tc>
                <a:tc>
                  <a:txBody>
                    <a:bodyPr/>
                    <a:lstStyle/>
                    <a:p>
                      <a:r>
                        <a:rPr lang="en-GB" sz="900" dirty="0" smtClean="0"/>
                        <a:t>Perhaps</a:t>
                      </a:r>
                      <a:endParaRPr lang="en-GB" sz="900" dirty="0"/>
                    </a:p>
                  </a:txBody>
                  <a:tcPr/>
                </a:tc>
                <a:extLst>
                  <a:ext uri="{0D108BD9-81ED-4DB2-BD59-A6C34878D82A}">
                    <a16:rowId xmlns:a16="http://schemas.microsoft.com/office/drawing/2014/main" val="10003"/>
                  </a:ext>
                </a:extLst>
              </a:tr>
            </a:tbl>
          </a:graphicData>
        </a:graphic>
      </p:graphicFrame>
      <p:graphicFrame>
        <p:nvGraphicFramePr>
          <p:cNvPr id="10" name="Table 9"/>
          <p:cNvGraphicFramePr>
            <a:graphicFrameLocks noGrp="1"/>
          </p:cNvGraphicFramePr>
          <p:nvPr>
            <p:extLst/>
          </p:nvPr>
        </p:nvGraphicFramePr>
        <p:xfrm>
          <a:off x="2966513" y="4464906"/>
          <a:ext cx="3134431" cy="2485432"/>
        </p:xfrm>
        <a:graphic>
          <a:graphicData uri="http://schemas.openxmlformats.org/drawingml/2006/table">
            <a:tbl>
              <a:tblPr firstRow="1" bandRow="1">
                <a:tableStyleId>{5C22544A-7EE6-4342-B048-85BDC9FD1C3A}</a:tableStyleId>
              </a:tblPr>
              <a:tblGrid>
                <a:gridCol w="1273537">
                  <a:extLst>
                    <a:ext uri="{9D8B030D-6E8A-4147-A177-3AD203B41FA5}">
                      <a16:colId xmlns:a16="http://schemas.microsoft.com/office/drawing/2014/main" val="20000"/>
                    </a:ext>
                  </a:extLst>
                </a:gridCol>
                <a:gridCol w="1860894">
                  <a:extLst>
                    <a:ext uri="{9D8B030D-6E8A-4147-A177-3AD203B41FA5}">
                      <a16:colId xmlns:a16="http://schemas.microsoft.com/office/drawing/2014/main" val="20003"/>
                    </a:ext>
                  </a:extLst>
                </a:gridCol>
              </a:tblGrid>
              <a:tr h="397552">
                <a:tc>
                  <a:txBody>
                    <a:bodyPr/>
                    <a:lstStyle/>
                    <a:p>
                      <a:r>
                        <a:rPr lang="en-GB" sz="800" dirty="0" smtClean="0"/>
                        <a:t>The Manhunt – by Simon Armitage (2007)</a:t>
                      </a:r>
                      <a:endParaRPr lang="en-GB" sz="800" dirty="0"/>
                    </a:p>
                  </a:txBody>
                  <a:tcPr/>
                </a:tc>
                <a:tc>
                  <a:txBody>
                    <a:bodyPr/>
                    <a:lstStyle/>
                    <a:p>
                      <a:r>
                        <a:rPr lang="en-GB" sz="800" dirty="0" smtClean="0"/>
                        <a:t>The Soldier – by Rupert Brooke</a:t>
                      </a:r>
                      <a:r>
                        <a:rPr lang="en-GB" sz="800" baseline="0" dirty="0" smtClean="0"/>
                        <a:t> </a:t>
                      </a:r>
                      <a:r>
                        <a:rPr lang="en-GB" sz="800" dirty="0" smtClean="0"/>
                        <a:t>(1914)</a:t>
                      </a:r>
                      <a:endParaRPr lang="en-GB" sz="800" dirty="0"/>
                    </a:p>
                  </a:txBody>
                  <a:tcPr/>
                </a:tc>
                <a:extLst>
                  <a:ext uri="{0D108BD9-81ED-4DB2-BD59-A6C34878D82A}">
                    <a16:rowId xmlns:a16="http://schemas.microsoft.com/office/drawing/2014/main" val="10000"/>
                  </a:ext>
                </a:extLst>
              </a:tr>
              <a:tr h="217252">
                <a:tc>
                  <a:txBody>
                    <a:bodyPr/>
                    <a:lstStyle/>
                    <a:p>
                      <a:r>
                        <a:rPr lang="en-GB" sz="700" b="1" dirty="0" smtClean="0"/>
                        <a:t>A</a:t>
                      </a:r>
                      <a:r>
                        <a:rPr lang="en-GB" sz="700" b="1" baseline="0" dirty="0" smtClean="0"/>
                        <a:t> soldier with physical and emotional pain. His wife supports him towards recovery</a:t>
                      </a:r>
                      <a:endParaRPr lang="en-GB" sz="700" b="1" dirty="0"/>
                    </a:p>
                  </a:txBody>
                  <a:tcPr/>
                </a:tc>
                <a:tc>
                  <a:txBody>
                    <a:bodyPr/>
                    <a:lstStyle/>
                    <a:p>
                      <a:r>
                        <a:rPr lang="en-GB" sz="700" b="1" dirty="0" smtClean="0"/>
                        <a:t>An idealistic representation</a:t>
                      </a:r>
                      <a:r>
                        <a:rPr lang="en-GB" sz="700" b="1" baseline="0" dirty="0" smtClean="0"/>
                        <a:t> of fighting and dying for one’s country, written before the true horrors became apparent.</a:t>
                      </a:r>
                      <a:endParaRPr lang="en-GB" sz="700" b="1" dirty="0"/>
                    </a:p>
                  </a:txBody>
                  <a:tcPr/>
                </a:tc>
                <a:extLst>
                  <a:ext uri="{0D108BD9-81ED-4DB2-BD59-A6C34878D82A}">
                    <a16:rowId xmlns:a16="http://schemas.microsoft.com/office/drawing/2014/main" val="10001"/>
                  </a:ext>
                </a:extLst>
              </a:tr>
              <a:tr h="285143">
                <a:tc>
                  <a:txBody>
                    <a:bodyPr/>
                    <a:lstStyle/>
                    <a:p>
                      <a:r>
                        <a:rPr lang="en-GB" sz="700" dirty="0" smtClean="0"/>
                        <a:t>Eddie</a:t>
                      </a:r>
                      <a:r>
                        <a:rPr lang="en-GB" sz="700" baseline="0" dirty="0" smtClean="0"/>
                        <a:t> Beddoes –peacekeeper in Bosnia, shot, PTSD. Rebuilding relationship with wife.</a:t>
                      </a:r>
                      <a:endParaRPr lang="en-GB" sz="700" dirty="0"/>
                    </a:p>
                  </a:txBody>
                  <a:tcPr/>
                </a:tc>
                <a:tc>
                  <a:txBody>
                    <a:bodyPr/>
                    <a:lstStyle/>
                    <a:p>
                      <a:r>
                        <a:rPr lang="en-GB" sz="700" dirty="0" smtClean="0"/>
                        <a:t>Written before the war started.</a:t>
                      </a:r>
                    </a:p>
                    <a:p>
                      <a:r>
                        <a:rPr lang="en-GB" sz="700" dirty="0" smtClean="0"/>
                        <a:t>Propaganda – originally entitled ‘The recruit’</a:t>
                      </a:r>
                    </a:p>
                    <a:p>
                      <a:r>
                        <a:rPr lang="en-GB" sz="700" dirty="0" smtClean="0"/>
                        <a:t>2 million men ended</a:t>
                      </a:r>
                      <a:r>
                        <a:rPr lang="en-GB" sz="700" baseline="0" dirty="0" smtClean="0"/>
                        <a:t> up dying in WW1</a:t>
                      </a:r>
                      <a:endParaRPr lang="en-GB" sz="700" dirty="0"/>
                    </a:p>
                  </a:txBody>
                  <a:tcPr/>
                </a:tc>
                <a:extLst>
                  <a:ext uri="{0D108BD9-81ED-4DB2-BD59-A6C34878D82A}">
                    <a16:rowId xmlns:a16="http://schemas.microsoft.com/office/drawing/2014/main" val="10002"/>
                  </a:ext>
                </a:extLst>
              </a:tr>
              <a:tr h="820572">
                <a:tc>
                  <a:txBody>
                    <a:bodyPr/>
                    <a:lstStyle/>
                    <a:p>
                      <a:r>
                        <a:rPr lang="en-GB" sz="700" dirty="0" smtClean="0"/>
                        <a:t>‘Frozen river which ran through his face’</a:t>
                      </a:r>
                    </a:p>
                    <a:p>
                      <a:r>
                        <a:rPr lang="en-GB" sz="700" dirty="0" smtClean="0"/>
                        <a:t>‘Handle and hold’</a:t>
                      </a:r>
                    </a:p>
                    <a:p>
                      <a:r>
                        <a:rPr lang="en-GB" sz="700" dirty="0" smtClean="0"/>
                        <a:t>‘His grazed heart’</a:t>
                      </a:r>
                    </a:p>
                    <a:p>
                      <a:r>
                        <a:rPr lang="en-GB" sz="700" dirty="0" smtClean="0"/>
                        <a:t>‘Foetus of metal beneath his chest’</a:t>
                      </a:r>
                    </a:p>
                    <a:p>
                      <a:r>
                        <a:rPr lang="en-GB" sz="700" dirty="0" smtClean="0"/>
                        <a:t>‘Unexploded mine buried deep in</a:t>
                      </a:r>
                      <a:r>
                        <a:rPr lang="en-GB" sz="700" baseline="0" dirty="0" smtClean="0"/>
                        <a:t> his mind’</a:t>
                      </a:r>
                      <a:endParaRPr lang="en-GB" sz="700" dirty="0" smtClean="0"/>
                    </a:p>
                    <a:p>
                      <a:endParaRPr lang="en-GB" sz="700" dirty="0" smtClean="0"/>
                    </a:p>
                  </a:txBody>
                  <a:tcPr/>
                </a:tc>
                <a:tc>
                  <a:txBody>
                    <a:bodyPr/>
                    <a:lstStyle/>
                    <a:p>
                      <a:r>
                        <a:rPr lang="en-GB" sz="700" dirty="0" smtClean="0"/>
                        <a:t>‘There’s some corner of a foreign field that is forever England’</a:t>
                      </a:r>
                    </a:p>
                    <a:p>
                      <a:r>
                        <a:rPr lang="en-GB" sz="700" dirty="0" smtClean="0"/>
                        <a:t>‘A</a:t>
                      </a:r>
                      <a:r>
                        <a:rPr lang="en-GB" sz="700" baseline="0" dirty="0" smtClean="0"/>
                        <a:t> dust whom England bore, shaped, made aware’</a:t>
                      </a:r>
                    </a:p>
                    <a:p>
                      <a:r>
                        <a:rPr lang="en-GB" sz="700" baseline="0" dirty="0" smtClean="0"/>
                        <a:t>‘All evil shed away’</a:t>
                      </a:r>
                    </a:p>
                    <a:p>
                      <a:r>
                        <a:rPr lang="en-GB" sz="700" baseline="0" dirty="0" smtClean="0"/>
                        <a:t>‘Gives somewhere back the thoughts by England given’</a:t>
                      </a:r>
                    </a:p>
                    <a:p>
                      <a:r>
                        <a:rPr lang="en-GB" sz="700" baseline="0" dirty="0" smtClean="0"/>
                        <a:t>‘At peace under and English heaven’</a:t>
                      </a:r>
                      <a:endParaRPr lang="en-GB" sz="700" dirty="0"/>
                    </a:p>
                  </a:txBody>
                  <a:tcPr/>
                </a:tc>
                <a:extLst>
                  <a:ext uri="{0D108BD9-81ED-4DB2-BD59-A6C34878D82A}">
                    <a16:rowId xmlns:a16="http://schemas.microsoft.com/office/drawing/2014/main" val="10003"/>
                  </a:ext>
                </a:extLst>
              </a:tr>
            </a:tbl>
          </a:graphicData>
        </a:graphic>
      </p:graphicFrame>
      <p:graphicFrame>
        <p:nvGraphicFramePr>
          <p:cNvPr id="11" name="Table 10"/>
          <p:cNvGraphicFramePr>
            <a:graphicFrameLocks noGrp="1"/>
          </p:cNvGraphicFramePr>
          <p:nvPr>
            <p:extLst/>
          </p:nvPr>
        </p:nvGraphicFramePr>
        <p:xfrm>
          <a:off x="3021745" y="2132856"/>
          <a:ext cx="4895501" cy="2305363"/>
        </p:xfrm>
        <a:graphic>
          <a:graphicData uri="http://schemas.openxmlformats.org/drawingml/2006/table">
            <a:tbl>
              <a:tblPr firstRow="1" bandRow="1">
                <a:tableStyleId>{5C22544A-7EE6-4342-B048-85BDC9FD1C3A}</a:tableStyleId>
              </a:tblPr>
              <a:tblGrid>
                <a:gridCol w="2564309">
                  <a:extLst>
                    <a:ext uri="{9D8B030D-6E8A-4147-A177-3AD203B41FA5}">
                      <a16:colId xmlns:a16="http://schemas.microsoft.com/office/drawing/2014/main" val="20002"/>
                    </a:ext>
                  </a:extLst>
                </a:gridCol>
                <a:gridCol w="2331192">
                  <a:extLst>
                    <a:ext uri="{9D8B030D-6E8A-4147-A177-3AD203B41FA5}">
                      <a16:colId xmlns:a16="http://schemas.microsoft.com/office/drawing/2014/main" val="20004"/>
                    </a:ext>
                  </a:extLst>
                </a:gridCol>
              </a:tblGrid>
              <a:tr h="430843">
                <a:tc>
                  <a:txBody>
                    <a:bodyPr/>
                    <a:lstStyle/>
                    <a:p>
                      <a:r>
                        <a:rPr lang="en-GB" sz="800" dirty="0" smtClean="0"/>
                        <a:t>Dulce et Decorum</a:t>
                      </a:r>
                      <a:r>
                        <a:rPr lang="en-GB" sz="800" baseline="0" dirty="0" smtClean="0"/>
                        <a:t> </a:t>
                      </a:r>
                      <a:r>
                        <a:rPr lang="en-GB" sz="800" baseline="0" dirty="0" err="1" smtClean="0"/>
                        <a:t>est</a:t>
                      </a:r>
                      <a:r>
                        <a:rPr lang="en-GB" sz="800" baseline="0" dirty="0" smtClean="0"/>
                        <a:t> –by Wilfred Owen (1917)</a:t>
                      </a:r>
                      <a:endParaRPr lang="en-GB" sz="800" dirty="0"/>
                    </a:p>
                  </a:txBody>
                  <a:tcPr/>
                </a:tc>
                <a:tc>
                  <a:txBody>
                    <a:bodyPr/>
                    <a:lstStyle/>
                    <a:p>
                      <a:r>
                        <a:rPr lang="en-GB" sz="800" dirty="0" smtClean="0"/>
                        <a:t>Mametz Wood – by Owen Sheers</a:t>
                      </a:r>
                    </a:p>
                    <a:p>
                      <a:r>
                        <a:rPr lang="en-GB" sz="800" dirty="0" smtClean="0"/>
                        <a:t>(2005)</a:t>
                      </a:r>
                      <a:endParaRPr lang="en-GB" sz="800" dirty="0"/>
                    </a:p>
                  </a:txBody>
                  <a:tcPr/>
                </a:tc>
                <a:extLst>
                  <a:ext uri="{0D108BD9-81ED-4DB2-BD59-A6C34878D82A}">
                    <a16:rowId xmlns:a16="http://schemas.microsoft.com/office/drawing/2014/main" val="10000"/>
                  </a:ext>
                </a:extLst>
              </a:tr>
              <a:tr h="351347">
                <a:tc>
                  <a:txBody>
                    <a:bodyPr/>
                    <a:lstStyle/>
                    <a:p>
                      <a:r>
                        <a:rPr lang="en-GB" sz="700" b="1" dirty="0" smtClean="0"/>
                        <a:t>Considers the horror</a:t>
                      </a:r>
                      <a:r>
                        <a:rPr lang="en-GB" sz="700" b="1" baseline="0" dirty="0" smtClean="0"/>
                        <a:t> and lies told about the glory of war and dying for one’s country, with an account of a gas attack.</a:t>
                      </a:r>
                      <a:endParaRPr lang="en-GB" sz="700" b="1" dirty="0"/>
                    </a:p>
                  </a:txBody>
                  <a:tcPr/>
                </a:tc>
                <a:tc>
                  <a:txBody>
                    <a:bodyPr/>
                    <a:lstStyle/>
                    <a:p>
                      <a:r>
                        <a:rPr lang="en-GB" sz="700" b="1" dirty="0" smtClean="0"/>
                        <a:t>Explores</a:t>
                      </a:r>
                      <a:r>
                        <a:rPr lang="en-GB" sz="700" b="1" baseline="0" dirty="0" smtClean="0"/>
                        <a:t> the waste of life within a Welsh regiment sent to fight and die at Mametz Wood and never given credit. As the farmers find their bodies, their voices are heard again, and we remember them.</a:t>
                      </a:r>
                      <a:endParaRPr lang="en-GB" sz="700" b="1" dirty="0"/>
                    </a:p>
                  </a:txBody>
                  <a:tcPr/>
                </a:tc>
                <a:extLst>
                  <a:ext uri="{0D108BD9-81ED-4DB2-BD59-A6C34878D82A}">
                    <a16:rowId xmlns:a16="http://schemas.microsoft.com/office/drawing/2014/main" val="10001"/>
                  </a:ext>
                </a:extLst>
              </a:tr>
              <a:tr h="505632">
                <a:tc>
                  <a:txBody>
                    <a:bodyPr/>
                    <a:lstStyle/>
                    <a:p>
                      <a:r>
                        <a:rPr lang="en-GB" sz="700" dirty="0" smtClean="0"/>
                        <a:t>Latin – ‘It is sweet and</a:t>
                      </a:r>
                      <a:r>
                        <a:rPr lang="en-GB" sz="700" baseline="0" dirty="0" smtClean="0"/>
                        <a:t> fitting to die for one’s country’ –Propaganda message of the time.</a:t>
                      </a:r>
                    </a:p>
                    <a:p>
                      <a:r>
                        <a:rPr lang="en-GB" sz="700" baseline="0" dirty="0" smtClean="0"/>
                        <a:t>Owen experienced WW1 first hand, and believed this to be a lie.</a:t>
                      </a:r>
                    </a:p>
                    <a:p>
                      <a:r>
                        <a:rPr lang="en-GB" sz="700" baseline="0" dirty="0" smtClean="0"/>
                        <a:t>Use of mustard gas was a chemical first used by German army in 1917 –led to agonising death.</a:t>
                      </a:r>
                      <a:endParaRPr lang="en-GB" sz="700" dirty="0"/>
                    </a:p>
                  </a:txBody>
                  <a:tcPr/>
                </a:tc>
                <a:tc>
                  <a:txBody>
                    <a:bodyPr/>
                    <a:lstStyle/>
                    <a:p>
                      <a:r>
                        <a:rPr lang="en-GB" sz="700" dirty="0" smtClean="0"/>
                        <a:t>Part of Battle of the Somme – bloodiest</a:t>
                      </a:r>
                      <a:r>
                        <a:rPr lang="en-GB" sz="700" baseline="0" dirty="0" smtClean="0"/>
                        <a:t> battle of WW1. </a:t>
                      </a:r>
                    </a:p>
                    <a:p>
                      <a:r>
                        <a:rPr lang="en-GB" sz="700" baseline="0" dirty="0" smtClean="0"/>
                        <a:t>Mametz Wood – much bigger undertaking than Generals thought – 600 died, 4000 injured.</a:t>
                      </a:r>
                    </a:p>
                    <a:p>
                      <a:r>
                        <a:rPr lang="en-GB" sz="700" baseline="0" dirty="0" smtClean="0"/>
                        <a:t>Bravery not acknowledged at the time.</a:t>
                      </a:r>
                    </a:p>
                    <a:p>
                      <a:r>
                        <a:rPr lang="en-GB" sz="700" baseline="0" dirty="0" smtClean="0"/>
                        <a:t>Welsh poet fascinated by history/identity of the Welsh.</a:t>
                      </a:r>
                      <a:endParaRPr lang="en-GB" sz="700" dirty="0"/>
                    </a:p>
                  </a:txBody>
                  <a:tcPr/>
                </a:tc>
                <a:extLst>
                  <a:ext uri="{0D108BD9-81ED-4DB2-BD59-A6C34878D82A}">
                    <a16:rowId xmlns:a16="http://schemas.microsoft.com/office/drawing/2014/main" val="10002"/>
                  </a:ext>
                </a:extLst>
              </a:tr>
              <a:tr h="623414">
                <a:tc>
                  <a:txBody>
                    <a:bodyPr/>
                    <a:lstStyle/>
                    <a:p>
                      <a:r>
                        <a:rPr lang="en-GB" sz="700" dirty="0" smtClean="0"/>
                        <a:t>‘Like old beggars under sacks, coughing like hags’ </a:t>
                      </a:r>
                    </a:p>
                    <a:p>
                      <a:r>
                        <a:rPr lang="en-GB" sz="700" baseline="0" dirty="0" smtClean="0"/>
                        <a:t>‘Gas! Gas, quick boys!’</a:t>
                      </a:r>
                    </a:p>
                    <a:p>
                      <a:r>
                        <a:rPr lang="en-GB" sz="700" baseline="0" dirty="0" smtClean="0"/>
                        <a:t>‘He plunges at me, guttering, choking, drowning’</a:t>
                      </a:r>
                    </a:p>
                    <a:p>
                      <a:r>
                        <a:rPr lang="en-GB" sz="700" baseline="0" dirty="0" smtClean="0"/>
                        <a:t>‘His hanging face, like a devil’s sick of sin’</a:t>
                      </a:r>
                    </a:p>
                    <a:p>
                      <a:r>
                        <a:rPr lang="en-GB" sz="700" baseline="0" dirty="0" smtClean="0"/>
                        <a:t>‘My friend, you would not tell with such high zest’</a:t>
                      </a:r>
                      <a:endParaRPr lang="en-GB" sz="700" dirty="0"/>
                    </a:p>
                  </a:txBody>
                  <a:tcPr/>
                </a:tc>
                <a:tc>
                  <a:txBody>
                    <a:bodyPr/>
                    <a:lstStyle/>
                    <a:p>
                      <a:r>
                        <a:rPr lang="en-GB" sz="700" dirty="0" smtClean="0"/>
                        <a:t>‘’For</a:t>
                      </a:r>
                      <a:r>
                        <a:rPr lang="en-GB" sz="700" baseline="0" dirty="0" smtClean="0"/>
                        <a:t> years afterwards, the farmers found them –the wasted young’</a:t>
                      </a:r>
                    </a:p>
                    <a:p>
                      <a:r>
                        <a:rPr lang="en-GB" sz="700" baseline="0" dirty="0" smtClean="0"/>
                        <a:t>‘The broken bird’s egg of a skull’</a:t>
                      </a:r>
                    </a:p>
                    <a:p>
                      <a:r>
                        <a:rPr lang="en-GB" sz="700" baseline="0" dirty="0" smtClean="0"/>
                        <a:t>‘Twenty men buried in one long grave’</a:t>
                      </a:r>
                    </a:p>
                    <a:p>
                      <a:r>
                        <a:rPr lang="en-GB" sz="700" baseline="0" dirty="0" smtClean="0"/>
                        <a:t>‘Their skeletons paused mid dance macabre’ </a:t>
                      </a:r>
                    </a:p>
                    <a:p>
                      <a:r>
                        <a:rPr lang="en-GB" sz="700" baseline="0" dirty="0" smtClean="0"/>
                        <a:t>‘absent tongues’</a:t>
                      </a:r>
                    </a:p>
                  </a:txBody>
                  <a:tcPr/>
                </a:tc>
                <a:extLst>
                  <a:ext uri="{0D108BD9-81ED-4DB2-BD59-A6C34878D82A}">
                    <a16:rowId xmlns:a16="http://schemas.microsoft.com/office/drawing/2014/main" val="10003"/>
                  </a:ext>
                </a:extLst>
              </a:tr>
            </a:tbl>
          </a:graphicData>
        </a:graphic>
      </p:graphicFrame>
      <p:graphicFrame>
        <p:nvGraphicFramePr>
          <p:cNvPr id="12" name="Table 11"/>
          <p:cNvGraphicFramePr>
            <a:graphicFrameLocks noGrp="1"/>
          </p:cNvGraphicFramePr>
          <p:nvPr>
            <p:extLst/>
          </p:nvPr>
        </p:nvGraphicFramePr>
        <p:xfrm>
          <a:off x="5988366" y="4461192"/>
          <a:ext cx="1903201" cy="2432968"/>
        </p:xfrm>
        <a:graphic>
          <a:graphicData uri="http://schemas.openxmlformats.org/drawingml/2006/table">
            <a:tbl>
              <a:tblPr firstRow="1" bandRow="1">
                <a:tableStyleId>{5C22544A-7EE6-4342-B048-85BDC9FD1C3A}</a:tableStyleId>
              </a:tblPr>
              <a:tblGrid>
                <a:gridCol w="1903201">
                  <a:extLst>
                    <a:ext uri="{9D8B030D-6E8A-4147-A177-3AD203B41FA5}">
                      <a16:colId xmlns:a16="http://schemas.microsoft.com/office/drawing/2014/main" val="20003"/>
                    </a:ext>
                  </a:extLst>
                </a:gridCol>
              </a:tblGrid>
              <a:tr h="317649">
                <a:tc>
                  <a:txBody>
                    <a:bodyPr/>
                    <a:lstStyle/>
                    <a:p>
                      <a:r>
                        <a:rPr lang="en-GB" sz="800" dirty="0" smtClean="0"/>
                        <a:t>A Wife in London – by Thomas Hardy (1899)</a:t>
                      </a:r>
                      <a:endParaRPr lang="en-GB" sz="800" dirty="0"/>
                    </a:p>
                  </a:txBody>
                  <a:tcPr/>
                </a:tc>
                <a:extLst>
                  <a:ext uri="{0D108BD9-81ED-4DB2-BD59-A6C34878D82A}">
                    <a16:rowId xmlns:a16="http://schemas.microsoft.com/office/drawing/2014/main" val="10000"/>
                  </a:ext>
                </a:extLst>
              </a:tr>
              <a:tr h="490912">
                <a:tc>
                  <a:txBody>
                    <a:bodyPr/>
                    <a:lstStyle/>
                    <a:p>
                      <a:r>
                        <a:rPr lang="en-GB" sz="700" b="1" dirty="0" smtClean="0"/>
                        <a:t>A wife waits alone in the gloomy London fog,</a:t>
                      </a:r>
                      <a:r>
                        <a:rPr lang="en-GB" sz="700" b="1" baseline="0" dirty="0" smtClean="0"/>
                        <a:t> She receives news of her husband’s death, by telegram, then the next day ironically receives a love letter from him.</a:t>
                      </a:r>
                      <a:endParaRPr lang="en-GB" sz="700" b="1" dirty="0"/>
                    </a:p>
                  </a:txBody>
                  <a:tcPr/>
                </a:tc>
                <a:extLst>
                  <a:ext uri="{0D108BD9-81ED-4DB2-BD59-A6C34878D82A}">
                    <a16:rowId xmlns:a16="http://schemas.microsoft.com/office/drawing/2014/main" val="10001"/>
                  </a:ext>
                </a:extLst>
              </a:tr>
              <a:tr h="634648">
                <a:tc>
                  <a:txBody>
                    <a:bodyPr/>
                    <a:lstStyle/>
                    <a:p>
                      <a:r>
                        <a:rPr lang="en-GB" sz="700" dirty="0" smtClean="0"/>
                        <a:t>About the Boer</a:t>
                      </a:r>
                      <a:r>
                        <a:rPr lang="en-GB" sz="700" baseline="0" dirty="0" smtClean="0"/>
                        <a:t> War, and a soldier’s death. Communication channels bad in 19</a:t>
                      </a:r>
                      <a:r>
                        <a:rPr lang="en-GB" sz="700" baseline="30000" dirty="0" smtClean="0"/>
                        <a:t>th</a:t>
                      </a:r>
                      <a:r>
                        <a:rPr lang="en-GB" sz="700" baseline="0" dirty="0" smtClean="0"/>
                        <a:t> century. </a:t>
                      </a:r>
                    </a:p>
                    <a:p>
                      <a:r>
                        <a:rPr lang="en-GB" sz="700" baseline="0" dirty="0" smtClean="0"/>
                        <a:t>Poet separated from wife. Wife died. He still loved her though &amp; read her letters after her death – links to voice from beyond the grave</a:t>
                      </a:r>
                    </a:p>
                  </a:txBody>
                  <a:tcPr/>
                </a:tc>
                <a:extLst>
                  <a:ext uri="{0D108BD9-81ED-4DB2-BD59-A6C34878D82A}">
                    <a16:rowId xmlns:a16="http://schemas.microsoft.com/office/drawing/2014/main" val="10002"/>
                  </a:ext>
                </a:extLst>
              </a:tr>
              <a:tr h="895193">
                <a:tc>
                  <a:txBody>
                    <a:bodyPr/>
                    <a:lstStyle/>
                    <a:p>
                      <a:r>
                        <a:rPr lang="en-GB" sz="700" dirty="0" smtClean="0"/>
                        <a:t>‘She sits in the tawny vapour’ </a:t>
                      </a:r>
                    </a:p>
                    <a:p>
                      <a:r>
                        <a:rPr lang="en-GB" sz="700" dirty="0" smtClean="0"/>
                        <a:t>‘A messenger’s knock cracks smartly’</a:t>
                      </a:r>
                    </a:p>
                    <a:p>
                      <a:r>
                        <a:rPr lang="en-GB" sz="700" dirty="0" smtClean="0"/>
                        <a:t>‘Flashed</a:t>
                      </a:r>
                      <a:r>
                        <a:rPr lang="en-GB" sz="700" baseline="0" dirty="0" smtClean="0"/>
                        <a:t> news’</a:t>
                      </a:r>
                    </a:p>
                    <a:p>
                      <a:r>
                        <a:rPr lang="en-GB" sz="700" baseline="0" dirty="0" smtClean="0"/>
                        <a:t>‘Shaped so shortly – He –has fallen-in the far South Land.’</a:t>
                      </a:r>
                    </a:p>
                    <a:p>
                      <a:r>
                        <a:rPr lang="en-GB" sz="700" baseline="0" dirty="0" smtClean="0"/>
                        <a:t>‘His hand, whom the worm now knows’</a:t>
                      </a:r>
                    </a:p>
                    <a:p>
                      <a:r>
                        <a:rPr lang="en-GB" sz="700" baseline="0" dirty="0" smtClean="0"/>
                        <a:t>‘Penned in highest feather – page full of his hoped return’</a:t>
                      </a:r>
                      <a:endParaRPr lang="en-GB" sz="7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4970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174" y="0"/>
            <a:ext cx="374441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NON-FICTION WRITING CORE KO</a:t>
            </a:r>
            <a:endParaRPr lang="en-GB" b="1" dirty="0"/>
          </a:p>
        </p:txBody>
      </p:sp>
      <p:graphicFrame>
        <p:nvGraphicFramePr>
          <p:cNvPr id="6" name="Table 5"/>
          <p:cNvGraphicFramePr>
            <a:graphicFrameLocks noGrp="1"/>
          </p:cNvGraphicFramePr>
          <p:nvPr>
            <p:extLst/>
          </p:nvPr>
        </p:nvGraphicFramePr>
        <p:xfrm>
          <a:off x="89174" y="527799"/>
          <a:ext cx="4964204" cy="6303264"/>
        </p:xfrm>
        <a:graphic>
          <a:graphicData uri="http://schemas.openxmlformats.org/drawingml/2006/table">
            <a:tbl>
              <a:tblPr firstRow="1" bandRow="1">
                <a:tableStyleId>{93296810-A885-4BE3-A3E7-6D5BEEA58F35}</a:tableStyleId>
              </a:tblPr>
              <a:tblGrid>
                <a:gridCol w="1514642">
                  <a:extLst>
                    <a:ext uri="{9D8B030D-6E8A-4147-A177-3AD203B41FA5}">
                      <a16:colId xmlns:a16="http://schemas.microsoft.com/office/drawing/2014/main" val="20000"/>
                    </a:ext>
                  </a:extLst>
                </a:gridCol>
                <a:gridCol w="3449562">
                  <a:extLst>
                    <a:ext uri="{9D8B030D-6E8A-4147-A177-3AD203B41FA5}">
                      <a16:colId xmlns:a16="http://schemas.microsoft.com/office/drawing/2014/main" val="20001"/>
                    </a:ext>
                  </a:extLst>
                </a:gridCol>
              </a:tblGrid>
              <a:tr h="216024">
                <a:tc>
                  <a:txBody>
                    <a:bodyPr/>
                    <a:lstStyle/>
                    <a:p>
                      <a:pPr algn="l"/>
                      <a:r>
                        <a:rPr lang="en-GB" sz="1400" dirty="0" smtClean="0">
                          <a:solidFill>
                            <a:schemeClr val="tx1"/>
                          </a:solidFill>
                        </a:rPr>
                        <a:t>Terminology</a:t>
                      </a:r>
                      <a:endParaRPr lang="en-GB" sz="1400" dirty="0">
                        <a:solidFill>
                          <a:schemeClr val="tx1"/>
                        </a:solidFill>
                      </a:endParaRPr>
                    </a:p>
                  </a:txBody>
                  <a:tcPr/>
                </a:tc>
                <a:tc>
                  <a:txBody>
                    <a:bodyPr/>
                    <a:lstStyle/>
                    <a:p>
                      <a:pPr algn="l"/>
                      <a:r>
                        <a:rPr lang="en-GB" sz="1400" dirty="0" smtClean="0">
                          <a:solidFill>
                            <a:schemeClr val="tx1"/>
                          </a:solidFill>
                        </a:rPr>
                        <a:t>Definition</a:t>
                      </a:r>
                      <a:r>
                        <a:rPr lang="en-GB" sz="1400" baseline="0" dirty="0" smtClean="0">
                          <a:solidFill>
                            <a:schemeClr val="tx1"/>
                          </a:solidFill>
                        </a:rPr>
                        <a:t> </a:t>
                      </a:r>
                      <a:endParaRPr lang="en-GB" sz="1400" dirty="0">
                        <a:solidFill>
                          <a:schemeClr val="tx1"/>
                        </a:solidFill>
                      </a:endParaRPr>
                    </a:p>
                  </a:txBody>
                  <a:tcPr/>
                </a:tc>
                <a:extLst>
                  <a:ext uri="{0D108BD9-81ED-4DB2-BD59-A6C34878D82A}">
                    <a16:rowId xmlns:a16="http://schemas.microsoft.com/office/drawing/2014/main" val="10000"/>
                  </a:ext>
                </a:extLst>
              </a:tr>
              <a:tr h="268537">
                <a:tc>
                  <a:txBody>
                    <a:bodyPr/>
                    <a:lstStyle/>
                    <a:p>
                      <a:pPr algn="l"/>
                      <a:r>
                        <a:rPr lang="en-GB" sz="1200" dirty="0" smtClean="0"/>
                        <a:t>PAFT</a:t>
                      </a:r>
                      <a:endParaRPr lang="en-GB" sz="1200" dirty="0"/>
                    </a:p>
                  </a:txBody>
                  <a:tcPr/>
                </a:tc>
                <a:tc>
                  <a:txBody>
                    <a:bodyPr/>
                    <a:lstStyle/>
                    <a:p>
                      <a:pPr algn="l"/>
                      <a:r>
                        <a:rPr lang="en-GB" sz="1200" kern="1200" dirty="0" smtClean="0">
                          <a:solidFill>
                            <a:schemeClr val="dk1"/>
                          </a:solidFill>
                          <a:effectLst/>
                          <a:latin typeface="+mn-lt"/>
                          <a:ea typeface="+mn-ea"/>
                          <a:cs typeface="+mn-cs"/>
                        </a:rPr>
                        <a:t>Purpose,</a:t>
                      </a:r>
                      <a:r>
                        <a:rPr lang="en-GB" sz="1200" kern="1200" baseline="0" dirty="0" smtClean="0">
                          <a:solidFill>
                            <a:schemeClr val="dk1"/>
                          </a:solidFill>
                          <a:effectLst/>
                          <a:latin typeface="+mn-lt"/>
                          <a:ea typeface="+mn-ea"/>
                          <a:cs typeface="+mn-cs"/>
                        </a:rPr>
                        <a:t> audience, form and tone</a:t>
                      </a:r>
                      <a:endParaRPr lang="en-GB" sz="1200" dirty="0"/>
                    </a:p>
                  </a:txBody>
                  <a:tcPr/>
                </a:tc>
                <a:extLst>
                  <a:ext uri="{0D108BD9-81ED-4DB2-BD59-A6C34878D82A}">
                    <a16:rowId xmlns:a16="http://schemas.microsoft.com/office/drawing/2014/main" val="10001"/>
                  </a:ext>
                </a:extLst>
              </a:tr>
              <a:tr h="184444">
                <a:tc>
                  <a:txBody>
                    <a:bodyPr/>
                    <a:lstStyle/>
                    <a:p>
                      <a:pPr algn="l"/>
                      <a:r>
                        <a:rPr lang="en-GB" sz="1200" dirty="0" smtClean="0"/>
                        <a:t>Purpose</a:t>
                      </a:r>
                      <a:endParaRPr lang="en-GB" sz="1200" dirty="0"/>
                    </a:p>
                  </a:txBody>
                  <a:tcPr/>
                </a:tc>
                <a:tc>
                  <a:txBody>
                    <a:bodyPr/>
                    <a:lstStyle/>
                    <a:p>
                      <a:pPr>
                        <a:lnSpc>
                          <a:spcPct val="115000"/>
                        </a:lnSpc>
                        <a:spcAft>
                          <a:spcPts val="1000"/>
                        </a:spcAft>
                      </a:pPr>
                      <a:r>
                        <a:rPr lang="en-GB" sz="1200" kern="1200" dirty="0" smtClean="0">
                          <a:solidFill>
                            <a:schemeClr val="dk1"/>
                          </a:solidFill>
                          <a:effectLst/>
                          <a:latin typeface="+mn-lt"/>
                          <a:ea typeface="+mn-ea"/>
                          <a:cs typeface="+mn-cs"/>
                        </a:rPr>
                        <a:t>What</a:t>
                      </a:r>
                      <a:r>
                        <a:rPr lang="en-GB" sz="1200" kern="1200" baseline="0" dirty="0" smtClean="0">
                          <a:solidFill>
                            <a:schemeClr val="dk1"/>
                          </a:solidFill>
                          <a:effectLst/>
                          <a:latin typeface="+mn-lt"/>
                          <a:ea typeface="+mn-ea"/>
                          <a:cs typeface="+mn-cs"/>
                        </a:rPr>
                        <a:t> a text trying to do. Is it informative, advisory or persuasive</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32578">
                <a:tc>
                  <a:txBody>
                    <a:bodyPr/>
                    <a:lstStyle/>
                    <a:p>
                      <a:pPr algn="l"/>
                      <a:r>
                        <a:rPr lang="en-GB" sz="1200" dirty="0" smtClean="0"/>
                        <a:t>Audience</a:t>
                      </a:r>
                      <a:endParaRPr lang="en-GB" sz="1200" dirty="0"/>
                    </a:p>
                  </a:txBody>
                  <a:tcPr/>
                </a:tc>
                <a:tc>
                  <a:txBody>
                    <a:bodyPr/>
                    <a:lstStyle/>
                    <a:p>
                      <a:pPr algn="l"/>
                      <a:r>
                        <a:rPr lang="en-GB" sz="1200" kern="1200" dirty="0" smtClean="0">
                          <a:solidFill>
                            <a:schemeClr val="dk1"/>
                          </a:solidFill>
                          <a:effectLst/>
                          <a:latin typeface="+mn-lt"/>
                          <a:ea typeface="+mn-ea"/>
                          <a:cs typeface="+mn-cs"/>
                        </a:rPr>
                        <a:t>Who a</a:t>
                      </a:r>
                      <a:r>
                        <a:rPr lang="en-GB" sz="1200" kern="1200" baseline="0" dirty="0" smtClean="0">
                          <a:solidFill>
                            <a:schemeClr val="dk1"/>
                          </a:solidFill>
                          <a:effectLst/>
                          <a:latin typeface="+mn-lt"/>
                          <a:ea typeface="+mn-ea"/>
                          <a:cs typeface="+mn-cs"/>
                        </a:rPr>
                        <a:t> text is aimed at</a:t>
                      </a:r>
                      <a:endParaRPr lang="en-GB" sz="1200" dirty="0"/>
                    </a:p>
                  </a:txBody>
                  <a:tcPr/>
                </a:tc>
                <a:extLst>
                  <a:ext uri="{0D108BD9-81ED-4DB2-BD59-A6C34878D82A}">
                    <a16:rowId xmlns:a16="http://schemas.microsoft.com/office/drawing/2014/main" val="10003"/>
                  </a:ext>
                </a:extLst>
              </a:tr>
              <a:tr h="186894">
                <a:tc>
                  <a:txBody>
                    <a:bodyPr/>
                    <a:lstStyle/>
                    <a:p>
                      <a:pPr algn="l"/>
                      <a:r>
                        <a:rPr lang="en-GB" sz="1200" dirty="0" smtClean="0"/>
                        <a:t>Format</a:t>
                      </a:r>
                      <a:endParaRPr lang="en-GB" sz="1200" dirty="0"/>
                    </a:p>
                  </a:txBody>
                  <a:tcPr/>
                </a:tc>
                <a:tc>
                  <a:txBody>
                    <a:bodyPr/>
                    <a:lstStyle/>
                    <a:p>
                      <a:pPr algn="l"/>
                      <a:r>
                        <a:rPr lang="en-GB" sz="1200" kern="1200" dirty="0" smtClean="0">
                          <a:solidFill>
                            <a:schemeClr val="dk1"/>
                          </a:solidFill>
                          <a:effectLst/>
                          <a:latin typeface="+mn-lt"/>
                          <a:ea typeface="+mn-ea"/>
                          <a:cs typeface="+mn-cs"/>
                        </a:rPr>
                        <a:t>The type</a:t>
                      </a:r>
                      <a:r>
                        <a:rPr lang="en-GB" sz="1200" kern="1200" baseline="0" dirty="0" smtClean="0">
                          <a:solidFill>
                            <a:schemeClr val="dk1"/>
                          </a:solidFill>
                          <a:effectLst/>
                          <a:latin typeface="+mn-lt"/>
                          <a:ea typeface="+mn-ea"/>
                          <a:cs typeface="+mn-cs"/>
                        </a:rPr>
                        <a:t> of text (</a:t>
                      </a:r>
                      <a:r>
                        <a:rPr lang="en-GB" sz="1200" kern="1200" baseline="0" dirty="0" err="1" smtClean="0">
                          <a:solidFill>
                            <a:schemeClr val="dk1"/>
                          </a:solidFill>
                          <a:effectLst/>
                          <a:latin typeface="+mn-lt"/>
                          <a:ea typeface="+mn-ea"/>
                          <a:cs typeface="+mn-cs"/>
                        </a:rPr>
                        <a:t>eg</a:t>
                      </a:r>
                      <a:r>
                        <a:rPr lang="en-GB" sz="1200" kern="1200" baseline="0" dirty="0" smtClean="0">
                          <a:solidFill>
                            <a:schemeClr val="dk1"/>
                          </a:solidFill>
                          <a:effectLst/>
                          <a:latin typeface="+mn-lt"/>
                          <a:ea typeface="+mn-ea"/>
                          <a:cs typeface="+mn-cs"/>
                        </a:rPr>
                        <a:t>: letter, speech, report </a:t>
                      </a:r>
                      <a:r>
                        <a:rPr lang="en-GB" sz="1200" kern="1200" baseline="0" dirty="0" err="1" smtClean="0">
                          <a:solidFill>
                            <a:schemeClr val="dk1"/>
                          </a:solidFill>
                          <a:effectLst/>
                          <a:latin typeface="+mn-lt"/>
                          <a:ea typeface="+mn-ea"/>
                          <a:cs typeface="+mn-cs"/>
                        </a:rPr>
                        <a:t>etc</a:t>
                      </a:r>
                      <a:r>
                        <a:rPr lang="en-GB" sz="1200" kern="1200" baseline="0" dirty="0" smtClean="0">
                          <a:solidFill>
                            <a:schemeClr val="dk1"/>
                          </a:solidFill>
                          <a:effectLst/>
                          <a:latin typeface="+mn-lt"/>
                          <a:ea typeface="+mn-ea"/>
                          <a:cs typeface="+mn-cs"/>
                        </a:rPr>
                        <a:t>)</a:t>
                      </a:r>
                      <a:endParaRPr lang="en-GB" sz="1200" dirty="0"/>
                    </a:p>
                  </a:txBody>
                  <a:tcPr/>
                </a:tc>
                <a:extLst>
                  <a:ext uri="{0D108BD9-81ED-4DB2-BD59-A6C34878D82A}">
                    <a16:rowId xmlns:a16="http://schemas.microsoft.com/office/drawing/2014/main" val="10004"/>
                  </a:ext>
                </a:extLst>
              </a:tr>
              <a:tr h="246258">
                <a:tc>
                  <a:txBody>
                    <a:bodyPr/>
                    <a:lstStyle/>
                    <a:p>
                      <a:pPr algn="l"/>
                      <a:r>
                        <a:rPr lang="en-GB" sz="1200" dirty="0" smtClean="0"/>
                        <a:t>Tone</a:t>
                      </a:r>
                      <a:endParaRPr lang="en-GB" sz="1200" dirty="0"/>
                    </a:p>
                  </a:txBody>
                  <a:tcPr/>
                </a:tc>
                <a:tc>
                  <a:txBody>
                    <a:bodyPr/>
                    <a:lstStyle/>
                    <a:p>
                      <a:pPr algn="l"/>
                      <a:r>
                        <a:rPr lang="en-GB" sz="1200" kern="1200" dirty="0" smtClean="0">
                          <a:solidFill>
                            <a:schemeClr val="dk1"/>
                          </a:solidFill>
                          <a:effectLst/>
                          <a:latin typeface="+mn-lt"/>
                          <a:ea typeface="+mn-ea"/>
                          <a:cs typeface="+mn-cs"/>
                        </a:rPr>
                        <a:t>The way a piece of</a:t>
                      </a:r>
                      <a:r>
                        <a:rPr lang="en-GB" sz="1200" kern="1200" baseline="0" dirty="0" smtClean="0">
                          <a:solidFill>
                            <a:schemeClr val="dk1"/>
                          </a:solidFill>
                          <a:effectLst/>
                          <a:latin typeface="+mn-lt"/>
                          <a:ea typeface="+mn-ea"/>
                          <a:cs typeface="+mn-cs"/>
                        </a:rPr>
                        <a:t> text sounds e.g. sarcastic etc. The mood or atmosphere in the writing. </a:t>
                      </a:r>
                      <a:endParaRPr lang="en-GB" sz="1200" dirty="0"/>
                    </a:p>
                  </a:txBody>
                  <a:tcPr/>
                </a:tc>
                <a:extLst>
                  <a:ext uri="{0D108BD9-81ED-4DB2-BD59-A6C34878D82A}">
                    <a16:rowId xmlns:a16="http://schemas.microsoft.com/office/drawing/2014/main" val="10005"/>
                  </a:ext>
                </a:extLst>
              </a:tr>
              <a:tr h="246258">
                <a:tc>
                  <a:txBody>
                    <a:bodyPr/>
                    <a:lstStyle/>
                    <a:p>
                      <a:pPr algn="l"/>
                      <a:r>
                        <a:rPr lang="en-GB" sz="1200" dirty="0" smtClean="0"/>
                        <a:t>Hyperbole</a:t>
                      </a:r>
                      <a:endParaRPr lang="en-GB" sz="1200" dirty="0"/>
                    </a:p>
                  </a:txBody>
                  <a:tcPr/>
                </a:tc>
                <a:tc>
                  <a:txBody>
                    <a:bodyPr/>
                    <a:lstStyle/>
                    <a:p>
                      <a:pPr algn="l"/>
                      <a:r>
                        <a:rPr lang="en-GB" sz="1200" dirty="0" smtClean="0"/>
                        <a:t>Use of exaggerated terms for emphasis.</a:t>
                      </a:r>
                      <a:r>
                        <a:rPr lang="en-GB" sz="1200" baseline="0" dirty="0" smtClean="0"/>
                        <a:t> </a:t>
                      </a:r>
                      <a:endParaRPr lang="en-GB" sz="1200" dirty="0"/>
                    </a:p>
                  </a:txBody>
                  <a:tcPr/>
                </a:tc>
                <a:extLst>
                  <a:ext uri="{0D108BD9-81ED-4DB2-BD59-A6C34878D82A}">
                    <a16:rowId xmlns:a16="http://schemas.microsoft.com/office/drawing/2014/main" val="10006"/>
                  </a:ext>
                </a:extLst>
              </a:tr>
              <a:tr h="246258">
                <a:tc>
                  <a:txBody>
                    <a:bodyPr/>
                    <a:lstStyle/>
                    <a:p>
                      <a:pPr algn="l"/>
                      <a:r>
                        <a:rPr lang="en-GB" sz="1200" dirty="0" smtClean="0"/>
                        <a:t>Anecdote</a:t>
                      </a:r>
                      <a:endParaRPr lang="en-GB" sz="1200" dirty="0"/>
                    </a:p>
                  </a:txBody>
                  <a:tcPr/>
                </a:tc>
                <a:tc>
                  <a:txBody>
                    <a:bodyPr/>
                    <a:lstStyle/>
                    <a:p>
                      <a:pPr algn="l"/>
                      <a:r>
                        <a:rPr lang="en-GB" sz="1200" dirty="0" smtClean="0"/>
                        <a:t>A short story often from one’s own experience</a:t>
                      </a:r>
                      <a:endParaRPr lang="en-GB" sz="1200" dirty="0"/>
                    </a:p>
                  </a:txBody>
                  <a:tcPr/>
                </a:tc>
                <a:extLst>
                  <a:ext uri="{0D108BD9-81ED-4DB2-BD59-A6C34878D82A}">
                    <a16:rowId xmlns:a16="http://schemas.microsoft.com/office/drawing/2014/main" val="10007"/>
                  </a:ext>
                </a:extLst>
              </a:tr>
              <a:tr h="246258">
                <a:tc>
                  <a:txBody>
                    <a:bodyPr/>
                    <a:lstStyle/>
                    <a:p>
                      <a:pPr algn="l"/>
                      <a:r>
                        <a:rPr lang="en-GB" sz="1200" dirty="0" smtClean="0"/>
                        <a:t>Directives</a:t>
                      </a:r>
                      <a:endParaRPr lang="en-GB" sz="1200" dirty="0"/>
                    </a:p>
                  </a:txBody>
                  <a:tcPr/>
                </a:tc>
                <a:tc>
                  <a:txBody>
                    <a:bodyPr/>
                    <a:lstStyle/>
                    <a:p>
                      <a:pPr algn="l"/>
                      <a:r>
                        <a:rPr lang="en-GB" sz="1200" dirty="0" smtClean="0"/>
                        <a:t>Using</a:t>
                      </a:r>
                      <a:r>
                        <a:rPr lang="en-GB" sz="1200" baseline="0" dirty="0" smtClean="0"/>
                        <a:t> you, we or us. </a:t>
                      </a:r>
                      <a:endParaRPr lang="en-GB" sz="1200" dirty="0"/>
                    </a:p>
                  </a:txBody>
                  <a:tcPr/>
                </a:tc>
                <a:extLst>
                  <a:ext uri="{0D108BD9-81ED-4DB2-BD59-A6C34878D82A}">
                    <a16:rowId xmlns:a16="http://schemas.microsoft.com/office/drawing/2014/main" val="10008"/>
                  </a:ext>
                </a:extLst>
              </a:tr>
              <a:tr h="232578">
                <a:tc>
                  <a:txBody>
                    <a:bodyPr/>
                    <a:lstStyle/>
                    <a:p>
                      <a:pPr algn="l"/>
                      <a:r>
                        <a:rPr lang="en-GB" sz="1200" dirty="0" smtClean="0"/>
                        <a:t>Asides</a:t>
                      </a:r>
                      <a:endParaRPr lang="en-GB" sz="1200" dirty="0"/>
                    </a:p>
                  </a:txBody>
                  <a:tcPr/>
                </a:tc>
                <a:tc>
                  <a:txBody>
                    <a:bodyPr/>
                    <a:lstStyle/>
                    <a:p>
                      <a:pPr algn="l"/>
                      <a:r>
                        <a:rPr lang="en-GB" sz="1200" dirty="0" smtClean="0"/>
                        <a:t>Offering</a:t>
                      </a:r>
                      <a:r>
                        <a:rPr lang="en-GB" sz="1200" baseline="0" dirty="0" smtClean="0"/>
                        <a:t> a quick humorous comment to the reader, often in brackets</a:t>
                      </a:r>
                      <a:endParaRPr lang="en-GB" sz="1200" dirty="0"/>
                    </a:p>
                  </a:txBody>
                  <a:tcPr/>
                </a:tc>
                <a:extLst>
                  <a:ext uri="{0D108BD9-81ED-4DB2-BD59-A6C34878D82A}">
                    <a16:rowId xmlns:a16="http://schemas.microsoft.com/office/drawing/2014/main" val="10009"/>
                  </a:ext>
                </a:extLst>
              </a:tr>
              <a:tr h="232578">
                <a:tc>
                  <a:txBody>
                    <a:bodyPr/>
                    <a:lstStyle/>
                    <a:p>
                      <a:pPr algn="l"/>
                      <a:r>
                        <a:rPr lang="en-GB" sz="1200" dirty="0" smtClean="0"/>
                        <a:t>Facts/Statistics </a:t>
                      </a:r>
                      <a:endParaRPr lang="en-GB" sz="1200" dirty="0"/>
                    </a:p>
                  </a:txBody>
                  <a:tcPr/>
                </a:tc>
                <a:tc>
                  <a:txBody>
                    <a:bodyPr/>
                    <a:lstStyle/>
                    <a:p>
                      <a:pPr algn="l"/>
                      <a:r>
                        <a:rPr lang="en-GB" sz="1200" dirty="0" smtClean="0"/>
                        <a:t>Facts and figures</a:t>
                      </a:r>
                      <a:endParaRPr lang="en-GB" sz="1200" dirty="0"/>
                    </a:p>
                  </a:txBody>
                  <a:tcPr/>
                </a:tc>
                <a:extLst>
                  <a:ext uri="{0D108BD9-81ED-4DB2-BD59-A6C34878D82A}">
                    <a16:rowId xmlns:a16="http://schemas.microsoft.com/office/drawing/2014/main" val="10010"/>
                  </a:ext>
                </a:extLst>
              </a:tr>
              <a:tr h="232578">
                <a:tc>
                  <a:txBody>
                    <a:bodyPr/>
                    <a:lstStyle/>
                    <a:p>
                      <a:pPr algn="l"/>
                      <a:r>
                        <a:rPr lang="en-GB" sz="1200" dirty="0" smtClean="0"/>
                        <a:t>Passive</a:t>
                      </a:r>
                      <a:r>
                        <a:rPr lang="en-GB" sz="1200" baseline="0" dirty="0" smtClean="0"/>
                        <a:t> voice</a:t>
                      </a:r>
                      <a:endParaRPr lang="en-GB" sz="1200" dirty="0"/>
                    </a:p>
                  </a:txBody>
                  <a:tcPr/>
                </a:tc>
                <a:tc>
                  <a:txBody>
                    <a:bodyPr/>
                    <a:lstStyle/>
                    <a:p>
                      <a:pPr algn="l"/>
                      <a:r>
                        <a:rPr lang="en-GB" sz="1200" kern="1200" dirty="0" smtClean="0">
                          <a:solidFill>
                            <a:schemeClr val="dk1"/>
                          </a:solidFill>
                          <a:effectLst/>
                          <a:latin typeface="+mn-lt"/>
                          <a:ea typeface="+mn-ea"/>
                          <a:cs typeface="+mn-cs"/>
                        </a:rPr>
                        <a:t>When the subject of the sentence</a:t>
                      </a:r>
                      <a:r>
                        <a:rPr lang="en-GB" sz="1200" kern="1200" baseline="0" dirty="0" smtClean="0">
                          <a:solidFill>
                            <a:schemeClr val="dk1"/>
                          </a:solidFill>
                          <a:effectLst/>
                          <a:latin typeface="+mn-lt"/>
                          <a:ea typeface="+mn-ea"/>
                          <a:cs typeface="+mn-cs"/>
                        </a:rPr>
                        <a:t> has an action done to it but something or someone else. E.g. the dog was being washed by the girl. </a:t>
                      </a:r>
                      <a:endParaRPr lang="en-GB" sz="1200" dirty="0"/>
                    </a:p>
                  </a:txBody>
                  <a:tcPr/>
                </a:tc>
                <a:extLst>
                  <a:ext uri="{0D108BD9-81ED-4DB2-BD59-A6C34878D82A}">
                    <a16:rowId xmlns:a16="http://schemas.microsoft.com/office/drawing/2014/main" val="10013"/>
                  </a:ext>
                </a:extLst>
              </a:tr>
              <a:tr h="232578">
                <a:tc>
                  <a:txBody>
                    <a:bodyPr/>
                    <a:lstStyle/>
                    <a:p>
                      <a:pPr algn="l"/>
                      <a:r>
                        <a:rPr lang="en-GB" sz="1200" dirty="0" smtClean="0"/>
                        <a:t>Modal Verb</a:t>
                      </a:r>
                      <a:endParaRPr lang="en-GB" sz="1200" dirty="0"/>
                    </a:p>
                  </a:txBody>
                  <a:tcPr/>
                </a:tc>
                <a:tc>
                  <a:txBody>
                    <a:bodyPr/>
                    <a:lstStyle/>
                    <a:p>
                      <a:pPr algn="l"/>
                      <a:r>
                        <a:rPr lang="en-GB" sz="1200" dirty="0" smtClean="0"/>
                        <a:t>A</a:t>
                      </a:r>
                      <a:r>
                        <a:rPr lang="en-GB" sz="1200" baseline="0" dirty="0" smtClean="0"/>
                        <a:t> word that provides an option -</a:t>
                      </a:r>
                      <a:r>
                        <a:rPr lang="en-GB" sz="1200" dirty="0" smtClean="0"/>
                        <a:t>Should, Could,</a:t>
                      </a:r>
                      <a:r>
                        <a:rPr lang="en-GB" sz="1200" baseline="0" dirty="0" smtClean="0"/>
                        <a:t> Might</a:t>
                      </a:r>
                      <a:endParaRPr lang="en-GB" sz="1200" dirty="0"/>
                    </a:p>
                  </a:txBody>
                  <a:tcPr/>
                </a:tc>
                <a:extLst>
                  <a:ext uri="{0D108BD9-81ED-4DB2-BD59-A6C34878D82A}">
                    <a16:rowId xmlns:a16="http://schemas.microsoft.com/office/drawing/2014/main" val="2463320616"/>
                  </a:ext>
                </a:extLst>
              </a:tr>
              <a:tr h="232578">
                <a:tc>
                  <a:txBody>
                    <a:bodyPr/>
                    <a:lstStyle/>
                    <a:p>
                      <a:pPr algn="l"/>
                      <a:r>
                        <a:rPr lang="en-GB" sz="1200" dirty="0" smtClean="0"/>
                        <a:t>Rhetorical Question</a:t>
                      </a:r>
                      <a:endParaRPr lang="en-GB" sz="1200" dirty="0"/>
                    </a:p>
                  </a:txBody>
                  <a:tcPr/>
                </a:tc>
                <a:tc>
                  <a:txBody>
                    <a:bodyPr/>
                    <a:lstStyle/>
                    <a:p>
                      <a:pPr algn="l"/>
                      <a:r>
                        <a:rPr lang="en-GB" sz="1200" dirty="0" smtClean="0"/>
                        <a:t>Asking a question as a way of asserting</a:t>
                      </a:r>
                      <a:r>
                        <a:rPr lang="en-GB" sz="1200" baseline="0" dirty="0" smtClean="0"/>
                        <a:t> something. Asking a question, which already has the answer hidden in it.</a:t>
                      </a:r>
                      <a:endParaRPr lang="en-GB" sz="1200" dirty="0"/>
                    </a:p>
                  </a:txBody>
                  <a:tcPr/>
                </a:tc>
                <a:extLst>
                  <a:ext uri="{0D108BD9-81ED-4DB2-BD59-A6C34878D82A}">
                    <a16:rowId xmlns:a16="http://schemas.microsoft.com/office/drawing/2014/main" val="1976951295"/>
                  </a:ext>
                </a:extLst>
              </a:tr>
              <a:tr h="232578">
                <a:tc>
                  <a:txBody>
                    <a:bodyPr/>
                    <a:lstStyle/>
                    <a:p>
                      <a:pPr algn="l"/>
                      <a:r>
                        <a:rPr lang="en-GB" sz="1200" dirty="0" smtClean="0"/>
                        <a:t>Anecdote</a:t>
                      </a:r>
                      <a:endParaRPr lang="en-GB" sz="1200" dirty="0"/>
                    </a:p>
                  </a:txBody>
                  <a:tcPr/>
                </a:tc>
                <a:tc>
                  <a:txBody>
                    <a:bodyPr/>
                    <a:lstStyle/>
                    <a:p>
                      <a:pPr algn="l"/>
                      <a:r>
                        <a:rPr lang="en-GB" sz="1200" dirty="0" smtClean="0"/>
                        <a:t>A short story,</a:t>
                      </a:r>
                      <a:r>
                        <a:rPr lang="en-GB" sz="1200" baseline="0" dirty="0" smtClean="0"/>
                        <a:t> often from one’s own experience</a:t>
                      </a:r>
                      <a:endParaRPr lang="en-GB" sz="1200" dirty="0"/>
                    </a:p>
                  </a:txBody>
                  <a:tcPr/>
                </a:tc>
                <a:extLst>
                  <a:ext uri="{0D108BD9-81ED-4DB2-BD59-A6C34878D82A}">
                    <a16:rowId xmlns:a16="http://schemas.microsoft.com/office/drawing/2014/main" val="876107646"/>
                  </a:ext>
                </a:extLst>
              </a:tr>
              <a:tr h="232578">
                <a:tc>
                  <a:txBody>
                    <a:bodyPr/>
                    <a:lstStyle/>
                    <a:p>
                      <a:pPr algn="l"/>
                      <a:r>
                        <a:rPr lang="en-GB" sz="1200" dirty="0" smtClean="0"/>
                        <a:t>Guilt trip</a:t>
                      </a:r>
                      <a:endParaRPr lang="en-GB" sz="1200" dirty="0"/>
                    </a:p>
                  </a:txBody>
                  <a:tcPr/>
                </a:tc>
                <a:tc>
                  <a:txBody>
                    <a:bodyPr/>
                    <a:lstStyle/>
                    <a:p>
                      <a:pPr algn="l"/>
                      <a:r>
                        <a:rPr lang="en-GB" sz="1200" dirty="0" smtClean="0"/>
                        <a:t>Making the reader feel guilty about something</a:t>
                      </a:r>
                      <a:endParaRPr lang="en-GB" sz="1200" dirty="0"/>
                    </a:p>
                  </a:txBody>
                  <a:tcPr/>
                </a:tc>
                <a:extLst>
                  <a:ext uri="{0D108BD9-81ED-4DB2-BD59-A6C34878D82A}">
                    <a16:rowId xmlns:a16="http://schemas.microsoft.com/office/drawing/2014/main" val="2078666955"/>
                  </a:ext>
                </a:extLst>
              </a:tr>
              <a:tr h="232578">
                <a:tc>
                  <a:txBody>
                    <a:bodyPr/>
                    <a:lstStyle/>
                    <a:p>
                      <a:pPr algn="l"/>
                      <a:r>
                        <a:rPr lang="en-GB" sz="1200" dirty="0" smtClean="0"/>
                        <a:t>Repetition</a:t>
                      </a:r>
                      <a:endParaRPr lang="en-GB" sz="1200" dirty="0"/>
                    </a:p>
                  </a:txBody>
                  <a:tcPr/>
                </a:tc>
                <a:tc>
                  <a:txBody>
                    <a:bodyPr/>
                    <a:lstStyle/>
                    <a:p>
                      <a:pPr algn="l"/>
                      <a:r>
                        <a:rPr lang="en-GB" sz="1200" dirty="0" smtClean="0"/>
                        <a:t>Where</a:t>
                      </a:r>
                      <a:r>
                        <a:rPr lang="en-GB" sz="1200" baseline="0" dirty="0" smtClean="0"/>
                        <a:t> words or phrases are used more than once in a piece of writing</a:t>
                      </a:r>
                      <a:endParaRPr lang="en-GB" sz="1200" dirty="0"/>
                    </a:p>
                  </a:txBody>
                  <a:tcPr/>
                </a:tc>
                <a:extLst>
                  <a:ext uri="{0D108BD9-81ED-4DB2-BD59-A6C34878D82A}">
                    <a16:rowId xmlns:a16="http://schemas.microsoft.com/office/drawing/2014/main" val="434305191"/>
                  </a:ext>
                </a:extLst>
              </a:tr>
            </a:tbl>
          </a:graphicData>
        </a:graphic>
      </p:graphicFrame>
      <p:graphicFrame>
        <p:nvGraphicFramePr>
          <p:cNvPr id="7" name="Table 6"/>
          <p:cNvGraphicFramePr>
            <a:graphicFrameLocks noGrp="1"/>
          </p:cNvGraphicFramePr>
          <p:nvPr>
            <p:extLst/>
          </p:nvPr>
        </p:nvGraphicFramePr>
        <p:xfrm>
          <a:off x="5254122" y="4698856"/>
          <a:ext cx="3635896" cy="2128946"/>
        </p:xfrm>
        <a:graphic>
          <a:graphicData uri="http://schemas.openxmlformats.org/drawingml/2006/table">
            <a:tbl>
              <a:tblPr firstRow="1" bandRow="1">
                <a:tableStyleId>{93296810-A885-4BE3-A3E7-6D5BEEA58F35}</a:tableStyleId>
              </a:tblPr>
              <a:tblGrid>
                <a:gridCol w="3635896">
                  <a:extLst>
                    <a:ext uri="{9D8B030D-6E8A-4147-A177-3AD203B41FA5}">
                      <a16:colId xmlns:a16="http://schemas.microsoft.com/office/drawing/2014/main" val="20000"/>
                    </a:ext>
                  </a:extLst>
                </a:gridCol>
              </a:tblGrid>
              <a:tr h="277286">
                <a:tc>
                  <a:txBody>
                    <a:bodyPr/>
                    <a:lstStyle/>
                    <a:p>
                      <a:pPr algn="ctr"/>
                      <a:r>
                        <a:rPr lang="en-GB" sz="1000" dirty="0" smtClean="0">
                          <a:solidFill>
                            <a:schemeClr val="tx1"/>
                          </a:solidFill>
                        </a:rPr>
                        <a:t>SKILLS</a:t>
                      </a:r>
                      <a:endParaRPr lang="en-GB" sz="500" dirty="0">
                        <a:solidFill>
                          <a:schemeClr val="tx1"/>
                        </a:solidFill>
                      </a:endParaRPr>
                    </a:p>
                  </a:txBody>
                  <a:tcPr/>
                </a:tc>
                <a:extLst>
                  <a:ext uri="{0D108BD9-81ED-4DB2-BD59-A6C34878D82A}">
                    <a16:rowId xmlns:a16="http://schemas.microsoft.com/office/drawing/2014/main" val="10000"/>
                  </a:ext>
                </a:extLst>
              </a:tr>
              <a:tr h="1697769">
                <a:tc>
                  <a:txBody>
                    <a:bodyPr/>
                    <a:lstStyle/>
                    <a:p>
                      <a:pPr marL="0" indent="0" algn="l">
                        <a:buFont typeface="Arial" panose="020B0604020202020204" pitchFamily="34" charset="0"/>
                        <a:buNone/>
                      </a:pPr>
                      <a:r>
                        <a:rPr lang="en-GB" sz="1050" b="0" baseline="0" dirty="0" smtClean="0">
                          <a:solidFill>
                            <a:schemeClr val="tx1"/>
                          </a:solidFill>
                        </a:rPr>
                        <a:t>SPAG – Applying spelling, punctuation and grammar effectively. Minimum expectations: capital letters, full stops, commas &amp; apostrophes. Challenge: colons, semi-colons, parenthesis, exclamation marks, hyphens. </a:t>
                      </a:r>
                    </a:p>
                    <a:p>
                      <a:pPr marL="0" indent="0" algn="l">
                        <a:buFont typeface="Arial" panose="020B0604020202020204" pitchFamily="34" charset="0"/>
                        <a:buNone/>
                      </a:pPr>
                      <a:r>
                        <a:rPr lang="en-GB" sz="1050" b="0" baseline="0" dirty="0" smtClean="0">
                          <a:solidFill>
                            <a:schemeClr val="tx1"/>
                          </a:solidFill>
                        </a:rPr>
                        <a:t>Sentence structures – applying a variety for effect – simple, compound and complex. Using time  and sequencing connectives. </a:t>
                      </a:r>
                    </a:p>
                    <a:p>
                      <a:pPr marL="0" indent="0" algn="l">
                        <a:buFont typeface="Arial" panose="020B0604020202020204" pitchFamily="34" charset="0"/>
                        <a:buNone/>
                      </a:pPr>
                      <a:r>
                        <a:rPr lang="en-GB" sz="1050" b="0" baseline="0" dirty="0" smtClean="0">
                          <a:solidFill>
                            <a:schemeClr val="tx1"/>
                          </a:solidFill>
                        </a:rPr>
                        <a:t>Paragraphing – TIPTOP rules &amp; being able to apply these effectively. </a:t>
                      </a:r>
                    </a:p>
                    <a:p>
                      <a:pPr marL="0" indent="0" algn="l">
                        <a:buFont typeface="Arial" panose="020B0604020202020204" pitchFamily="34" charset="0"/>
                        <a:buNone/>
                      </a:pPr>
                      <a:r>
                        <a:rPr lang="en-GB" sz="1050" b="0" baseline="0" dirty="0" smtClean="0">
                          <a:solidFill>
                            <a:schemeClr val="tx1"/>
                          </a:solidFill>
                        </a:rPr>
                        <a:t>Persuasion – Using a range of techniques effectively and suitably (FATHORSE/HADAFOREST) </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5254122" y="81176"/>
          <a:ext cx="3635896" cy="1691640"/>
        </p:xfrm>
        <a:graphic>
          <a:graphicData uri="http://schemas.openxmlformats.org/drawingml/2006/table">
            <a:tbl>
              <a:tblPr firstRow="1" bandRow="1">
                <a:tableStyleId>{93296810-A885-4BE3-A3E7-6D5BEEA58F35}</a:tableStyleId>
              </a:tblPr>
              <a:tblGrid>
                <a:gridCol w="3635896">
                  <a:extLst>
                    <a:ext uri="{9D8B030D-6E8A-4147-A177-3AD203B41FA5}">
                      <a16:colId xmlns:a16="http://schemas.microsoft.com/office/drawing/2014/main" val="20000"/>
                    </a:ext>
                  </a:extLst>
                </a:gridCol>
              </a:tblGrid>
              <a:tr h="242385">
                <a:tc>
                  <a:txBody>
                    <a:bodyPr/>
                    <a:lstStyle/>
                    <a:p>
                      <a:pPr algn="ctr"/>
                      <a:r>
                        <a:rPr lang="en-GB" sz="1050" dirty="0" smtClean="0">
                          <a:solidFill>
                            <a:schemeClr val="tx1"/>
                          </a:solidFill>
                        </a:rPr>
                        <a:t>Exam Question Requirements</a:t>
                      </a:r>
                      <a:endParaRPr lang="en-GB" sz="1050" dirty="0">
                        <a:solidFill>
                          <a:schemeClr val="tx1"/>
                        </a:solidFill>
                      </a:endParaRPr>
                    </a:p>
                  </a:txBody>
                  <a:tcPr/>
                </a:tc>
                <a:extLst>
                  <a:ext uri="{0D108BD9-81ED-4DB2-BD59-A6C34878D82A}">
                    <a16:rowId xmlns:a16="http://schemas.microsoft.com/office/drawing/2014/main" val="10000"/>
                  </a:ext>
                </a:extLst>
              </a:tr>
              <a:tr h="831171">
                <a:tc>
                  <a:txBody>
                    <a:bodyPr/>
                    <a:lstStyle/>
                    <a:p>
                      <a:pPr algn="l">
                        <a:spcAft>
                          <a:spcPts val="0"/>
                        </a:spcAft>
                      </a:pPr>
                      <a:endParaRPr lang="en-GB" sz="1050" dirty="0" smtClean="0">
                        <a:effectLst/>
                        <a:latin typeface="Calibri"/>
                        <a:ea typeface="Calibri"/>
                        <a:cs typeface="Times New Roman"/>
                      </a:endParaRPr>
                    </a:p>
                    <a:p>
                      <a:pPr algn="l">
                        <a:spcAft>
                          <a:spcPts val="0"/>
                        </a:spcAft>
                      </a:pPr>
                      <a:r>
                        <a:rPr lang="en-GB" sz="1050" dirty="0" smtClean="0">
                          <a:effectLst/>
                          <a:latin typeface="Calibri"/>
                          <a:ea typeface="Calibri"/>
                          <a:cs typeface="Times New Roman"/>
                        </a:rPr>
                        <a:t>2 Tasks</a:t>
                      </a:r>
                      <a:r>
                        <a:rPr lang="en-GB" sz="1050" baseline="0" dirty="0" smtClean="0">
                          <a:effectLst/>
                          <a:latin typeface="Calibri"/>
                          <a:ea typeface="Calibri"/>
                          <a:cs typeface="Times New Roman"/>
                        </a:rPr>
                        <a:t> – 30 minutes each –Plan(2 </a:t>
                      </a:r>
                      <a:r>
                        <a:rPr lang="en-GB" sz="1050" baseline="0" dirty="0" err="1" smtClean="0">
                          <a:effectLst/>
                          <a:latin typeface="Calibri"/>
                          <a:ea typeface="Calibri"/>
                          <a:cs typeface="Times New Roman"/>
                        </a:rPr>
                        <a:t>mins</a:t>
                      </a:r>
                      <a:r>
                        <a:rPr lang="en-GB" sz="1050" baseline="0" dirty="0" smtClean="0">
                          <a:effectLst/>
                          <a:latin typeface="Calibri"/>
                          <a:ea typeface="Calibri"/>
                          <a:cs typeface="Times New Roman"/>
                        </a:rPr>
                        <a:t>/Write and Edit -28 </a:t>
                      </a:r>
                      <a:r>
                        <a:rPr lang="en-GB" sz="1050" baseline="0" dirty="0" err="1" smtClean="0">
                          <a:effectLst/>
                          <a:latin typeface="Calibri"/>
                          <a:ea typeface="Calibri"/>
                          <a:cs typeface="Times New Roman"/>
                        </a:rPr>
                        <a:t>mins</a:t>
                      </a:r>
                      <a:r>
                        <a:rPr lang="en-GB" sz="1050" baseline="0" dirty="0" smtClean="0">
                          <a:effectLst/>
                          <a:latin typeface="Calibri"/>
                          <a:ea typeface="Calibri"/>
                          <a:cs typeface="Times New Roman"/>
                        </a:rPr>
                        <a:t>)</a:t>
                      </a:r>
                    </a:p>
                    <a:p>
                      <a:pPr algn="l">
                        <a:spcAft>
                          <a:spcPts val="0"/>
                        </a:spcAft>
                      </a:pPr>
                      <a:endParaRPr lang="en-GB" sz="1050" dirty="0" smtClean="0">
                        <a:effectLst/>
                        <a:latin typeface="Calibri"/>
                        <a:ea typeface="Calibri"/>
                        <a:cs typeface="Times New Roman"/>
                      </a:endParaRPr>
                    </a:p>
                    <a:p>
                      <a:pPr algn="l">
                        <a:spcAft>
                          <a:spcPts val="0"/>
                        </a:spcAft>
                      </a:pPr>
                      <a:r>
                        <a:rPr lang="en-GB" sz="1050" dirty="0" smtClean="0">
                          <a:effectLst/>
                          <a:latin typeface="Calibri"/>
                          <a:ea typeface="Calibri"/>
                          <a:cs typeface="Times New Roman"/>
                        </a:rPr>
                        <a:t>Writing for 2 different purpose,</a:t>
                      </a:r>
                      <a:r>
                        <a:rPr lang="en-GB" sz="1050" baseline="0" dirty="0" smtClean="0">
                          <a:effectLst/>
                          <a:latin typeface="Calibri"/>
                          <a:ea typeface="Calibri"/>
                          <a:cs typeface="Times New Roman"/>
                        </a:rPr>
                        <a:t> audience and formats with clear communication and technical accuracy. </a:t>
                      </a:r>
                    </a:p>
                    <a:p>
                      <a:pPr marL="171450" indent="-171450" algn="l">
                        <a:spcAft>
                          <a:spcPts val="0"/>
                        </a:spcAft>
                        <a:buFont typeface="Arial" panose="020B0604020202020204" pitchFamily="34" charset="0"/>
                        <a:buChar char="•"/>
                      </a:pPr>
                      <a:r>
                        <a:rPr lang="en-GB" sz="1050" baseline="0" dirty="0" smtClean="0">
                          <a:effectLst/>
                          <a:latin typeface="Calibri"/>
                          <a:ea typeface="Calibri"/>
                          <a:cs typeface="Times New Roman"/>
                        </a:rPr>
                        <a:t>Write a report about…..for….</a:t>
                      </a:r>
                    </a:p>
                    <a:p>
                      <a:pPr marL="171450" indent="-171450" algn="l">
                        <a:spcAft>
                          <a:spcPts val="0"/>
                        </a:spcAft>
                        <a:buFont typeface="Arial" panose="020B0604020202020204" pitchFamily="34" charset="0"/>
                        <a:buChar char="•"/>
                      </a:pPr>
                      <a:r>
                        <a:rPr lang="en-GB" sz="1050" baseline="0" dirty="0" smtClean="0">
                          <a:effectLst/>
                          <a:latin typeface="Calibri"/>
                          <a:ea typeface="Calibri"/>
                          <a:cs typeface="Times New Roman"/>
                        </a:rPr>
                        <a:t>Write a letter to…..about…</a:t>
                      </a:r>
                    </a:p>
                    <a:p>
                      <a:pPr algn="l">
                        <a:spcAft>
                          <a:spcPts val="0"/>
                        </a:spcAft>
                      </a:pPr>
                      <a:r>
                        <a:rPr lang="en-GB" sz="1050" baseline="0" dirty="0" smtClean="0">
                          <a:effectLst/>
                          <a:latin typeface="Calibri"/>
                          <a:ea typeface="Calibri"/>
                          <a:cs typeface="Times New Roman"/>
                        </a:rPr>
                        <a:t>SPAG &amp; vocabulary must be accurate and effective.</a:t>
                      </a:r>
                    </a:p>
                  </a:txBody>
                  <a:tcPr marL="68580" marR="68580" marT="0" marB="0"/>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nvPr>
        </p:nvGraphicFramePr>
        <p:xfrm>
          <a:off x="5254122" y="1772816"/>
          <a:ext cx="3635896" cy="1455400"/>
        </p:xfrm>
        <a:graphic>
          <a:graphicData uri="http://schemas.openxmlformats.org/drawingml/2006/table">
            <a:tbl>
              <a:tblPr firstRow="1" bandRow="1">
                <a:tableStyleId>{93296810-A885-4BE3-A3E7-6D5BEEA58F35}</a:tableStyleId>
              </a:tblPr>
              <a:tblGrid>
                <a:gridCol w="3635896">
                  <a:extLst>
                    <a:ext uri="{9D8B030D-6E8A-4147-A177-3AD203B41FA5}">
                      <a16:colId xmlns:a16="http://schemas.microsoft.com/office/drawing/2014/main" val="20000"/>
                    </a:ext>
                  </a:extLst>
                </a:gridCol>
              </a:tblGrid>
              <a:tr h="179087">
                <a:tc>
                  <a:txBody>
                    <a:bodyPr/>
                    <a:lstStyle/>
                    <a:p>
                      <a:r>
                        <a:rPr lang="en-GB" sz="1000" dirty="0" smtClean="0">
                          <a:solidFill>
                            <a:schemeClr val="tx1"/>
                          </a:solidFill>
                        </a:rPr>
                        <a:t>Punctuation Rules</a:t>
                      </a:r>
                      <a:r>
                        <a:rPr lang="en-GB" sz="1000" baseline="0" dirty="0" smtClean="0">
                          <a:solidFill>
                            <a:schemeClr val="tx1"/>
                          </a:solidFill>
                        </a:rPr>
                        <a:t> to Apply</a:t>
                      </a:r>
                      <a:endParaRPr lang="en-GB" sz="1000" dirty="0">
                        <a:solidFill>
                          <a:schemeClr val="tx1"/>
                        </a:solidFill>
                      </a:endParaRPr>
                    </a:p>
                  </a:txBody>
                  <a:tcPr/>
                </a:tc>
                <a:extLst>
                  <a:ext uri="{0D108BD9-81ED-4DB2-BD59-A6C34878D82A}">
                    <a16:rowId xmlns:a16="http://schemas.microsoft.com/office/drawing/2014/main" val="10000"/>
                  </a:ext>
                </a:extLst>
              </a:tr>
              <a:tr h="1211560">
                <a:tc>
                  <a:txBody>
                    <a:bodyPr/>
                    <a:lstStyle/>
                    <a:p>
                      <a:r>
                        <a:rPr lang="en-US" altLang="en-US" sz="1000" b="0" dirty="0" smtClean="0">
                          <a:solidFill>
                            <a:schemeClr val="tx1"/>
                          </a:solidFill>
                          <a:effectLst>
                            <a:outerShdw blurRad="38100" dist="38100" dir="2700000" algn="tl">
                              <a:srgbClr val="C0C0C0"/>
                            </a:outerShdw>
                          </a:effectLst>
                          <a:latin typeface="+mn-lt"/>
                        </a:rPr>
                        <a:t>Capital Letters: For </a:t>
                      </a:r>
                      <a:r>
                        <a:rPr lang="en-GB" altLang="en-US" sz="1000" b="0" dirty="0" smtClean="0">
                          <a:solidFill>
                            <a:schemeClr val="tx1"/>
                          </a:solidFill>
                          <a:latin typeface="+mn-lt"/>
                        </a:rPr>
                        <a:t> Proper Nouns – Name of place/person &amp; at the start of a sentence </a:t>
                      </a:r>
                    </a:p>
                    <a:p>
                      <a:pPr>
                        <a:lnSpc>
                          <a:spcPct val="80000"/>
                        </a:lnSpc>
                        <a:buFontTx/>
                        <a:buNone/>
                      </a:pPr>
                      <a:r>
                        <a:rPr lang="en-US" altLang="en-US" sz="1000" b="0" dirty="0" smtClean="0">
                          <a:solidFill>
                            <a:schemeClr val="tx1"/>
                          </a:solidFill>
                          <a:effectLst>
                            <a:outerShdw blurRad="38100" dist="38100" dir="2700000" algn="tl">
                              <a:srgbClr val="C0C0C0"/>
                            </a:outerShdw>
                          </a:effectLst>
                          <a:latin typeface="+mn-lt"/>
                        </a:rPr>
                        <a:t>Full Stops:  </a:t>
                      </a:r>
                      <a:r>
                        <a:rPr lang="en-GB" altLang="en-US" sz="1000" b="0" dirty="0" smtClean="0">
                          <a:solidFill>
                            <a:schemeClr val="tx1"/>
                          </a:solidFill>
                          <a:latin typeface="+mn-lt"/>
                        </a:rPr>
                        <a:t>end of a sentence that is not a question or statement</a:t>
                      </a:r>
                    </a:p>
                    <a:p>
                      <a:pPr>
                        <a:lnSpc>
                          <a:spcPct val="80000"/>
                        </a:lnSpc>
                        <a:buFontTx/>
                        <a:buNone/>
                      </a:pPr>
                      <a:r>
                        <a:rPr lang="en-US" altLang="en-US" sz="1000" b="0" dirty="0" smtClean="0">
                          <a:solidFill>
                            <a:schemeClr val="tx1"/>
                          </a:solidFill>
                          <a:effectLst>
                            <a:outerShdw blurRad="38100" dist="38100" dir="2700000" algn="tl">
                              <a:srgbClr val="C0C0C0"/>
                            </a:outerShdw>
                          </a:effectLst>
                          <a:latin typeface="+mn-lt"/>
                        </a:rPr>
                        <a:t>Comma:</a:t>
                      </a:r>
                      <a:r>
                        <a:rPr lang="en-US" altLang="en-US" sz="1000" b="0" baseline="0" dirty="0" smtClean="0">
                          <a:solidFill>
                            <a:schemeClr val="tx1"/>
                          </a:solidFill>
                          <a:effectLst>
                            <a:outerShdw blurRad="38100" dist="38100" dir="2700000" algn="tl">
                              <a:srgbClr val="C0C0C0"/>
                            </a:outerShdw>
                          </a:effectLst>
                          <a:latin typeface="+mn-lt"/>
                        </a:rPr>
                        <a:t> </a:t>
                      </a:r>
                      <a:r>
                        <a:rPr lang="en-GB" altLang="en-US" sz="1000" b="0" dirty="0" smtClean="0">
                          <a:solidFill>
                            <a:schemeClr val="tx1"/>
                          </a:solidFill>
                          <a:latin typeface="+mn-lt"/>
                        </a:rPr>
                        <a:t>separates lists/phrases/words</a:t>
                      </a:r>
                      <a:r>
                        <a:rPr lang="en-GB" altLang="en-US" sz="1000" b="0" baseline="0" dirty="0" smtClean="0">
                          <a:solidFill>
                            <a:schemeClr val="tx1"/>
                          </a:solidFill>
                          <a:latin typeface="+mn-lt"/>
                        </a:rPr>
                        <a:t> &amp; when using </a:t>
                      </a:r>
                      <a:r>
                        <a:rPr lang="en-GB" altLang="en-US" sz="1000" b="0" dirty="0" smtClean="0">
                          <a:solidFill>
                            <a:schemeClr val="tx1"/>
                          </a:solidFill>
                          <a:latin typeface="+mn-lt"/>
                        </a:rPr>
                        <a:t> sentence adverbs (‘however’, ‘moreover’ etc.) from the rest of the sentence,</a:t>
                      </a:r>
                      <a:r>
                        <a:rPr lang="en-GB" altLang="en-US" sz="1000" b="0" baseline="0" dirty="0" smtClean="0">
                          <a:solidFill>
                            <a:schemeClr val="tx1"/>
                          </a:solidFill>
                          <a:latin typeface="+mn-lt"/>
                        </a:rPr>
                        <a:t> &amp; to indicate a sub-clause in a sentence</a:t>
                      </a:r>
                    </a:p>
                    <a:p>
                      <a:r>
                        <a:rPr lang="en-GB" sz="1000" b="0" baseline="0" dirty="0" smtClean="0">
                          <a:solidFill>
                            <a:schemeClr val="tx1"/>
                          </a:solidFill>
                          <a:effectLst>
                            <a:outerShdw blurRad="38100" dist="38100" dir="2700000" algn="tl">
                              <a:srgbClr val="C0C0C0"/>
                            </a:outerShdw>
                          </a:effectLst>
                          <a:latin typeface="+mn-lt"/>
                        </a:rPr>
                        <a:t>Colon: to introduce a list. </a:t>
                      </a:r>
                    </a:p>
                    <a:p>
                      <a:r>
                        <a:rPr lang="en-GB" sz="1000" b="0" baseline="0" dirty="0" smtClean="0">
                          <a:solidFill>
                            <a:schemeClr val="tx1"/>
                          </a:solidFill>
                          <a:effectLst>
                            <a:outerShdw blurRad="38100" dist="38100" dir="2700000" algn="tl">
                              <a:srgbClr val="C0C0C0"/>
                            </a:outerShdw>
                          </a:effectLst>
                          <a:latin typeface="+mn-lt"/>
                        </a:rPr>
                        <a:t>Parenthesise: To include additional information. </a:t>
                      </a:r>
                      <a:endParaRPr lang="en-GB" sz="1000" b="0" dirty="0">
                        <a:solidFill>
                          <a:schemeClr val="tx1"/>
                        </a:solidFill>
                        <a:latin typeface="+mn-lt"/>
                      </a:endParaRPr>
                    </a:p>
                  </a:txBody>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extLst/>
          </p:nvPr>
        </p:nvGraphicFramePr>
        <p:xfrm>
          <a:off x="5254122" y="3228216"/>
          <a:ext cx="3635896" cy="1470640"/>
        </p:xfrm>
        <a:graphic>
          <a:graphicData uri="http://schemas.openxmlformats.org/drawingml/2006/table">
            <a:tbl>
              <a:tblPr firstRow="1" bandRow="1">
                <a:tableStyleId>{93296810-A885-4BE3-A3E7-6D5BEEA58F35}</a:tableStyleId>
              </a:tblPr>
              <a:tblGrid>
                <a:gridCol w="3635896">
                  <a:extLst>
                    <a:ext uri="{9D8B030D-6E8A-4147-A177-3AD203B41FA5}">
                      <a16:colId xmlns:a16="http://schemas.microsoft.com/office/drawing/2014/main" val="20000"/>
                    </a:ext>
                  </a:extLst>
                </a:gridCol>
              </a:tblGrid>
              <a:tr h="179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kern="1200" dirty="0" smtClean="0">
                          <a:solidFill>
                            <a:schemeClr val="tx1"/>
                          </a:solidFill>
                          <a:effectLst/>
                          <a:latin typeface="+mn-lt"/>
                          <a:ea typeface="+mn-ea"/>
                          <a:cs typeface="+mn-cs"/>
                        </a:rPr>
                        <a:t>How to develop ANY non-fiction paragraph:</a:t>
                      </a:r>
                      <a:endParaRPr lang="en-GB" sz="1100" b="1"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0"/>
                  </a:ext>
                </a:extLst>
              </a:tr>
              <a:tr h="1211560">
                <a:tc>
                  <a:txBody>
                    <a:bodyPr/>
                    <a:lstStyle/>
                    <a:p>
                      <a:pPr lvl="0"/>
                      <a:r>
                        <a:rPr lang="en-US" sz="1050" kern="1200" dirty="0" smtClean="0">
                          <a:solidFill>
                            <a:schemeClr val="dk1"/>
                          </a:solidFill>
                          <a:effectLst/>
                          <a:latin typeface="+mn-lt"/>
                          <a:ea typeface="+mn-ea"/>
                          <a:cs typeface="+mn-cs"/>
                        </a:rPr>
                        <a:t>Start in an </a:t>
                      </a:r>
                      <a:r>
                        <a:rPr lang="en-US" sz="1050" u="sng" kern="1200" dirty="0" smtClean="0">
                          <a:solidFill>
                            <a:schemeClr val="dk1"/>
                          </a:solidFill>
                          <a:effectLst/>
                          <a:latin typeface="+mn-lt"/>
                          <a:ea typeface="+mn-ea"/>
                          <a:cs typeface="+mn-cs"/>
                        </a:rPr>
                        <a:t>interesting</a:t>
                      </a:r>
                      <a:r>
                        <a:rPr lang="en-US" sz="1050" kern="1200" dirty="0" smtClean="0">
                          <a:solidFill>
                            <a:schemeClr val="dk1"/>
                          </a:solidFill>
                          <a:effectLst/>
                          <a:latin typeface="+mn-lt"/>
                          <a:ea typeface="+mn-ea"/>
                          <a:cs typeface="+mn-cs"/>
                        </a:rPr>
                        <a:t> way –Use ‘Imagine…’ perhaps.</a:t>
                      </a:r>
                      <a:endParaRPr lang="en-GB" sz="1050" kern="1200" dirty="0" smtClean="0">
                        <a:solidFill>
                          <a:schemeClr val="dk1"/>
                        </a:solidFill>
                        <a:effectLst/>
                        <a:latin typeface="+mn-lt"/>
                        <a:ea typeface="+mn-ea"/>
                        <a:cs typeface="+mn-cs"/>
                      </a:endParaRPr>
                    </a:p>
                    <a:p>
                      <a:pPr lvl="0"/>
                      <a:r>
                        <a:rPr lang="en-US" sz="1050" kern="1200" dirty="0" smtClean="0">
                          <a:solidFill>
                            <a:schemeClr val="dk1"/>
                          </a:solidFill>
                          <a:effectLst/>
                          <a:latin typeface="+mn-lt"/>
                          <a:ea typeface="+mn-ea"/>
                          <a:cs typeface="+mn-cs"/>
                        </a:rPr>
                        <a:t>Ask yourself why your idea is </a:t>
                      </a:r>
                      <a:r>
                        <a:rPr lang="en-US" sz="1050" u="sng" kern="1200" dirty="0" smtClean="0">
                          <a:solidFill>
                            <a:schemeClr val="dk1"/>
                          </a:solidFill>
                          <a:effectLst/>
                          <a:latin typeface="+mn-lt"/>
                          <a:ea typeface="+mn-ea"/>
                          <a:cs typeface="+mn-cs"/>
                        </a:rPr>
                        <a:t>important</a:t>
                      </a:r>
                      <a:r>
                        <a:rPr lang="en-US" sz="1050" kern="1200" dirty="0" smtClean="0">
                          <a:solidFill>
                            <a:schemeClr val="dk1"/>
                          </a:solidFill>
                          <a:effectLst/>
                          <a:latin typeface="+mn-lt"/>
                          <a:ea typeface="+mn-ea"/>
                          <a:cs typeface="+mn-cs"/>
                        </a:rPr>
                        <a:t>.</a:t>
                      </a:r>
                      <a:endParaRPr lang="en-GB" sz="1050" kern="1200" dirty="0" smtClean="0">
                        <a:solidFill>
                          <a:schemeClr val="dk1"/>
                        </a:solidFill>
                        <a:effectLst/>
                        <a:latin typeface="+mn-lt"/>
                        <a:ea typeface="+mn-ea"/>
                        <a:cs typeface="+mn-cs"/>
                      </a:endParaRPr>
                    </a:p>
                    <a:p>
                      <a:pPr lvl="0"/>
                      <a:r>
                        <a:rPr lang="en-US" sz="1050" kern="1200" dirty="0" smtClean="0">
                          <a:solidFill>
                            <a:schemeClr val="dk1"/>
                          </a:solidFill>
                          <a:effectLst/>
                          <a:latin typeface="+mn-lt"/>
                          <a:ea typeface="+mn-ea"/>
                          <a:cs typeface="+mn-cs"/>
                        </a:rPr>
                        <a:t>Give a specific </a:t>
                      </a:r>
                      <a:r>
                        <a:rPr lang="en-US" sz="1050" u="sng" kern="1200" dirty="0" smtClean="0">
                          <a:solidFill>
                            <a:schemeClr val="dk1"/>
                          </a:solidFill>
                          <a:effectLst/>
                          <a:latin typeface="+mn-lt"/>
                          <a:ea typeface="+mn-ea"/>
                          <a:cs typeface="+mn-cs"/>
                        </a:rPr>
                        <a:t>example</a:t>
                      </a:r>
                      <a:r>
                        <a:rPr lang="en-US" sz="1050" kern="1200" dirty="0" smtClean="0">
                          <a:solidFill>
                            <a:schemeClr val="dk1"/>
                          </a:solidFill>
                          <a:effectLst/>
                          <a:latin typeface="+mn-lt"/>
                          <a:ea typeface="+mn-ea"/>
                          <a:cs typeface="+mn-cs"/>
                        </a:rPr>
                        <a:t> of how it might work. </a:t>
                      </a:r>
                      <a:endParaRPr lang="en-GB" sz="1050" kern="1200" dirty="0" smtClean="0">
                        <a:solidFill>
                          <a:schemeClr val="dk1"/>
                        </a:solidFill>
                        <a:effectLst/>
                        <a:latin typeface="+mn-lt"/>
                        <a:ea typeface="+mn-ea"/>
                        <a:cs typeface="+mn-cs"/>
                      </a:endParaRPr>
                    </a:p>
                    <a:p>
                      <a:pPr lvl="0"/>
                      <a:r>
                        <a:rPr lang="en-US" sz="1050" kern="1200" dirty="0" smtClean="0">
                          <a:solidFill>
                            <a:schemeClr val="dk1"/>
                          </a:solidFill>
                          <a:effectLst/>
                          <a:latin typeface="+mn-lt"/>
                          <a:ea typeface="+mn-ea"/>
                          <a:cs typeface="+mn-cs"/>
                        </a:rPr>
                        <a:t>Consider what </a:t>
                      </a:r>
                      <a:r>
                        <a:rPr lang="en-US" sz="1050" u="sng" kern="1200" dirty="0" smtClean="0">
                          <a:solidFill>
                            <a:schemeClr val="dk1"/>
                          </a:solidFill>
                          <a:effectLst/>
                          <a:latin typeface="+mn-lt"/>
                          <a:ea typeface="+mn-ea"/>
                          <a:cs typeface="+mn-cs"/>
                        </a:rPr>
                        <a:t>effect</a:t>
                      </a:r>
                      <a:r>
                        <a:rPr lang="en-US" sz="1050" kern="1200" dirty="0" smtClean="0">
                          <a:solidFill>
                            <a:schemeClr val="dk1"/>
                          </a:solidFill>
                          <a:effectLst/>
                          <a:latin typeface="+mn-lt"/>
                          <a:ea typeface="+mn-ea"/>
                          <a:cs typeface="+mn-cs"/>
                        </a:rPr>
                        <a:t> it will have or why it might be different to the norm. </a:t>
                      </a:r>
                      <a:endParaRPr lang="en-GB" sz="1050" kern="1200" dirty="0" smtClean="0">
                        <a:solidFill>
                          <a:schemeClr val="dk1"/>
                        </a:solidFill>
                        <a:effectLst/>
                        <a:latin typeface="+mn-lt"/>
                        <a:ea typeface="+mn-ea"/>
                        <a:cs typeface="+mn-cs"/>
                      </a:endParaRPr>
                    </a:p>
                    <a:p>
                      <a:pPr lvl="0"/>
                      <a:r>
                        <a:rPr lang="en-US" sz="1050" kern="1200" dirty="0" smtClean="0">
                          <a:solidFill>
                            <a:schemeClr val="dk1"/>
                          </a:solidFill>
                          <a:effectLst/>
                          <a:latin typeface="+mn-lt"/>
                          <a:ea typeface="+mn-ea"/>
                          <a:cs typeface="+mn-cs"/>
                        </a:rPr>
                        <a:t>Finish up with a persuasive technique. </a:t>
                      </a:r>
                      <a:endParaRPr lang="en-GB" sz="1050" kern="1200" dirty="0" smtClean="0">
                        <a:solidFill>
                          <a:schemeClr val="dk1"/>
                        </a:solidFill>
                        <a:effectLst/>
                        <a:latin typeface="+mn-lt"/>
                        <a:ea typeface="+mn-ea"/>
                        <a:cs typeface="+mn-cs"/>
                      </a:endParaRPr>
                    </a:p>
                    <a:p>
                      <a:endParaRPr lang="en-GB" sz="900" b="0" dirty="0">
                        <a:solidFill>
                          <a:schemeClr val="tx1"/>
                        </a:solidFill>
                        <a:latin typeface="+mn-lt"/>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66065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33264" y="90637"/>
          <a:ext cx="8640960" cy="2956560"/>
        </p:xfrm>
        <a:graphic>
          <a:graphicData uri="http://schemas.openxmlformats.org/drawingml/2006/table">
            <a:tbl>
              <a:tblPr firstRow="1" firstCol="1" bandRow="1">
                <a:tableStyleId>{5C22544A-7EE6-4342-B048-85BDC9FD1C3A}</a:tableStyleId>
              </a:tblPr>
              <a:tblGrid>
                <a:gridCol w="2264368">
                  <a:extLst>
                    <a:ext uri="{9D8B030D-6E8A-4147-A177-3AD203B41FA5}">
                      <a16:colId xmlns:a16="http://schemas.microsoft.com/office/drawing/2014/main" val="2818786454"/>
                    </a:ext>
                  </a:extLst>
                </a:gridCol>
                <a:gridCol w="2409817">
                  <a:extLst>
                    <a:ext uri="{9D8B030D-6E8A-4147-A177-3AD203B41FA5}">
                      <a16:colId xmlns:a16="http://schemas.microsoft.com/office/drawing/2014/main" val="2520465074"/>
                    </a:ext>
                  </a:extLst>
                </a:gridCol>
                <a:gridCol w="1961074">
                  <a:extLst>
                    <a:ext uri="{9D8B030D-6E8A-4147-A177-3AD203B41FA5}">
                      <a16:colId xmlns:a16="http://schemas.microsoft.com/office/drawing/2014/main" val="2943535377"/>
                    </a:ext>
                  </a:extLst>
                </a:gridCol>
                <a:gridCol w="2005701">
                  <a:extLst>
                    <a:ext uri="{9D8B030D-6E8A-4147-A177-3AD203B41FA5}">
                      <a16:colId xmlns:a16="http://schemas.microsoft.com/office/drawing/2014/main" val="3147975801"/>
                    </a:ext>
                  </a:extLst>
                </a:gridCol>
              </a:tblGrid>
              <a:tr h="0">
                <a:tc>
                  <a:txBody>
                    <a:bodyPr/>
                    <a:lstStyle/>
                    <a:p>
                      <a:pPr algn="ctr">
                        <a:spcAft>
                          <a:spcPts val="0"/>
                        </a:spcAft>
                      </a:pPr>
                      <a:r>
                        <a:rPr lang="en-GB" sz="2000" u="sng" dirty="0">
                          <a:effectLst/>
                        </a:rPr>
                        <a:t>ADVICE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000" u="sng" dirty="0">
                          <a:effectLst/>
                        </a:rPr>
                        <a:t>PERSUADE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000" u="sng" dirty="0">
                          <a:effectLst/>
                        </a:rPr>
                        <a:t>REVIEW</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000" u="sng" dirty="0">
                          <a:effectLst/>
                        </a:rPr>
                        <a:t>REPORT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165009077"/>
                  </a:ext>
                </a:extLst>
              </a:tr>
              <a:tr h="0">
                <a:tc>
                  <a:txBody>
                    <a:bodyPr/>
                    <a:lstStyle/>
                    <a:p>
                      <a:pPr>
                        <a:spcAft>
                          <a:spcPts val="0"/>
                        </a:spcAft>
                      </a:pPr>
                      <a:r>
                        <a:rPr lang="en-GB" sz="1800" b="0" dirty="0">
                          <a:solidFill>
                            <a:schemeClr val="tx1"/>
                          </a:solidFill>
                          <a:effectLst/>
                        </a:rPr>
                        <a:t>2</a:t>
                      </a:r>
                      <a:r>
                        <a:rPr lang="en-GB" sz="1800" b="0" baseline="30000" dirty="0">
                          <a:solidFill>
                            <a:schemeClr val="tx1"/>
                          </a:solidFill>
                          <a:effectLst/>
                        </a:rPr>
                        <a:t>nd</a:t>
                      </a:r>
                      <a:r>
                        <a:rPr lang="en-GB" sz="1800" b="0" dirty="0">
                          <a:solidFill>
                            <a:schemeClr val="tx1"/>
                          </a:solidFill>
                          <a:effectLst/>
                        </a:rPr>
                        <a:t> person –‘You’</a:t>
                      </a:r>
                      <a:endParaRPr lang="en-GB" sz="1600" b="0" dirty="0">
                        <a:solidFill>
                          <a:schemeClr val="tx1"/>
                        </a:solidFill>
                        <a:effectLst/>
                      </a:endParaRPr>
                    </a:p>
                    <a:p>
                      <a:pPr>
                        <a:spcAft>
                          <a:spcPts val="0"/>
                        </a:spcAft>
                      </a:pPr>
                      <a:r>
                        <a:rPr lang="en-GB" sz="1200" b="0" dirty="0">
                          <a:solidFill>
                            <a:schemeClr val="tx1"/>
                          </a:solidFill>
                          <a:effectLst/>
                        </a:rPr>
                        <a:t> </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Modal phrases – should/could/perhaps</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Rhetorical questions to strengthen advice</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Keep it simple, uncomplicated</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2</a:t>
                      </a:r>
                      <a:r>
                        <a:rPr lang="en-GB" sz="1200" b="0" baseline="30000" dirty="0">
                          <a:solidFill>
                            <a:schemeClr val="tx1"/>
                          </a:solidFill>
                          <a:effectLst/>
                        </a:rPr>
                        <a:t>nd</a:t>
                      </a:r>
                      <a:r>
                        <a:rPr lang="en-GB" sz="1200" b="0" dirty="0">
                          <a:solidFill>
                            <a:schemeClr val="tx1"/>
                          </a:solidFill>
                          <a:effectLst/>
                        </a:rPr>
                        <a:t> person – ‘You’ NOT 1</a:t>
                      </a:r>
                      <a:r>
                        <a:rPr lang="en-GB" sz="1200" b="0" baseline="30000" dirty="0">
                          <a:solidFill>
                            <a:schemeClr val="tx1"/>
                          </a:solidFill>
                          <a:effectLst/>
                        </a:rPr>
                        <a:t>st</a:t>
                      </a:r>
                      <a:r>
                        <a:rPr lang="en-GB" sz="1200" b="0" dirty="0">
                          <a:solidFill>
                            <a:schemeClr val="tx1"/>
                          </a:solidFill>
                          <a:effectLst/>
                        </a:rPr>
                        <a:t> person ‘I’</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Informal, friendly tone</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Reassuring</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Give choices/alternatives</a:t>
                      </a:r>
                      <a:endParaRPr lang="en-GB" sz="1600" b="0" dirty="0">
                        <a:solidFill>
                          <a:schemeClr val="tx1"/>
                        </a:solidFill>
                        <a:effectLst/>
                      </a:endParaRPr>
                    </a:p>
                    <a:p>
                      <a:pPr algn="ctr">
                        <a:spcAft>
                          <a:spcPts val="0"/>
                        </a:spcAft>
                      </a:pPr>
                      <a:r>
                        <a:rPr lang="en-GB" sz="12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ctr">
                        <a:spcAft>
                          <a:spcPts val="0"/>
                        </a:spcAft>
                      </a:pPr>
                      <a:r>
                        <a:rPr lang="en-GB" sz="1800" dirty="0">
                          <a:effectLst/>
                        </a:rPr>
                        <a:t>1</a:t>
                      </a:r>
                      <a:r>
                        <a:rPr lang="en-GB" sz="1800" baseline="30000" dirty="0">
                          <a:effectLst/>
                        </a:rPr>
                        <a:t>st</a:t>
                      </a:r>
                      <a:r>
                        <a:rPr lang="en-GB" sz="1800" dirty="0">
                          <a:effectLst/>
                        </a:rPr>
                        <a:t> person –‘I’</a:t>
                      </a:r>
                      <a:endParaRPr lang="en-GB" sz="1600" dirty="0">
                        <a:effectLst/>
                      </a:endParaRPr>
                    </a:p>
                    <a:p>
                      <a:pPr algn="ctr">
                        <a:spcAft>
                          <a:spcPts val="0"/>
                        </a:spcAft>
                      </a:pPr>
                      <a:r>
                        <a:rPr lang="en-GB" sz="1200" dirty="0">
                          <a:effectLst/>
                        </a:rPr>
                        <a:t> </a:t>
                      </a:r>
                      <a:endParaRPr lang="en-GB" sz="1600" dirty="0">
                        <a:effectLst/>
                      </a:endParaRPr>
                    </a:p>
                    <a:p>
                      <a:pPr marL="342900" lvl="0" indent="-342900">
                        <a:spcAft>
                          <a:spcPts val="0"/>
                        </a:spcAft>
                        <a:buFont typeface="Symbol" panose="05050102010706020507" pitchFamily="18" charset="2"/>
                        <a:buChar char=""/>
                      </a:pPr>
                      <a:r>
                        <a:rPr lang="en-GB" sz="1200" dirty="0">
                          <a:effectLst/>
                        </a:rPr>
                        <a:t>Rhetorical Questions</a:t>
                      </a:r>
                      <a:endParaRPr lang="en-GB" sz="1600" dirty="0">
                        <a:effectLst/>
                      </a:endParaRPr>
                    </a:p>
                    <a:p>
                      <a:pPr marL="342900" lvl="0" indent="-342900">
                        <a:spcAft>
                          <a:spcPts val="0"/>
                        </a:spcAft>
                        <a:buFont typeface="Symbol" panose="05050102010706020507" pitchFamily="18" charset="2"/>
                        <a:buChar char=""/>
                      </a:pPr>
                      <a:r>
                        <a:rPr lang="en-GB" sz="1200" dirty="0">
                          <a:effectLst/>
                        </a:rPr>
                        <a:t>Facts / Statistics</a:t>
                      </a:r>
                      <a:endParaRPr lang="en-GB" sz="1600" dirty="0">
                        <a:effectLst/>
                      </a:endParaRPr>
                    </a:p>
                    <a:p>
                      <a:pPr marL="342900" lvl="0" indent="-342900">
                        <a:spcAft>
                          <a:spcPts val="0"/>
                        </a:spcAft>
                        <a:buFont typeface="Symbol" panose="05050102010706020507" pitchFamily="18" charset="2"/>
                        <a:buChar char=""/>
                      </a:pPr>
                      <a:r>
                        <a:rPr lang="en-GB" sz="1200" dirty="0">
                          <a:effectLst/>
                        </a:rPr>
                        <a:t>Imagery</a:t>
                      </a:r>
                      <a:endParaRPr lang="en-GB" sz="1600" dirty="0">
                        <a:effectLst/>
                      </a:endParaRPr>
                    </a:p>
                    <a:p>
                      <a:pPr marL="342900" lvl="0" indent="-342900">
                        <a:spcAft>
                          <a:spcPts val="0"/>
                        </a:spcAft>
                        <a:buFont typeface="Symbol" panose="05050102010706020507" pitchFamily="18" charset="2"/>
                        <a:buChar char=""/>
                      </a:pPr>
                      <a:r>
                        <a:rPr lang="en-GB" sz="1200" dirty="0">
                          <a:effectLst/>
                        </a:rPr>
                        <a:t>Short Sentence</a:t>
                      </a:r>
                      <a:endParaRPr lang="en-GB" sz="1600" dirty="0">
                        <a:effectLst/>
                      </a:endParaRPr>
                    </a:p>
                    <a:p>
                      <a:pPr marL="342900" lvl="0" indent="-342900">
                        <a:spcAft>
                          <a:spcPts val="0"/>
                        </a:spcAft>
                        <a:buFont typeface="Symbol" panose="05050102010706020507" pitchFamily="18" charset="2"/>
                        <a:buChar char=""/>
                      </a:pPr>
                      <a:r>
                        <a:rPr lang="en-GB" sz="1200" dirty="0">
                          <a:effectLst/>
                        </a:rPr>
                        <a:t>Flattery</a:t>
                      </a:r>
                      <a:endParaRPr lang="en-GB" sz="1600" dirty="0">
                        <a:effectLst/>
                      </a:endParaRPr>
                    </a:p>
                    <a:p>
                      <a:pPr marL="342900" lvl="0" indent="-342900">
                        <a:spcAft>
                          <a:spcPts val="0"/>
                        </a:spcAft>
                        <a:buFont typeface="Symbol" panose="05050102010706020507" pitchFamily="18" charset="2"/>
                        <a:buChar char=""/>
                      </a:pPr>
                      <a:r>
                        <a:rPr lang="en-GB" sz="1200" dirty="0">
                          <a:effectLst/>
                        </a:rPr>
                        <a:t>Guilt trip</a:t>
                      </a:r>
                      <a:endParaRPr lang="en-GB" sz="1600" dirty="0">
                        <a:effectLst/>
                      </a:endParaRPr>
                    </a:p>
                    <a:p>
                      <a:pPr marL="342900" lvl="0" indent="-342900">
                        <a:spcAft>
                          <a:spcPts val="0"/>
                        </a:spcAft>
                        <a:buFont typeface="Symbol" panose="05050102010706020507" pitchFamily="18" charset="2"/>
                        <a:buChar char=""/>
                      </a:pPr>
                      <a:r>
                        <a:rPr lang="en-GB" sz="1200" dirty="0">
                          <a:effectLst/>
                        </a:rPr>
                        <a:t>Anecdote</a:t>
                      </a:r>
                      <a:endParaRPr lang="en-GB" sz="1600" dirty="0">
                        <a:effectLst/>
                      </a:endParaRPr>
                    </a:p>
                    <a:p>
                      <a:pPr marL="342900" lvl="0" indent="-342900">
                        <a:spcAft>
                          <a:spcPts val="0"/>
                        </a:spcAft>
                        <a:buFont typeface="Symbol" panose="05050102010706020507" pitchFamily="18" charset="2"/>
                        <a:buChar char=""/>
                      </a:pPr>
                      <a:r>
                        <a:rPr lang="en-GB" sz="1200" dirty="0">
                          <a:effectLst/>
                        </a:rPr>
                        <a:t>Directives</a:t>
                      </a:r>
                      <a:endParaRPr lang="en-GB" sz="1600" dirty="0">
                        <a:effectLst/>
                      </a:endParaRPr>
                    </a:p>
                    <a:p>
                      <a:pPr marL="342900" lvl="0" indent="-342900">
                        <a:spcAft>
                          <a:spcPts val="0"/>
                        </a:spcAft>
                        <a:buFont typeface="Symbol" panose="05050102010706020507" pitchFamily="18" charset="2"/>
                        <a:buChar char=""/>
                      </a:pPr>
                      <a:r>
                        <a:rPr lang="en-GB" sz="1200" dirty="0">
                          <a:effectLst/>
                        </a:rPr>
                        <a:t>Repetition</a:t>
                      </a:r>
                      <a:endParaRPr lang="en-GB" sz="1600" dirty="0">
                        <a:effectLst/>
                      </a:endParaRPr>
                    </a:p>
                    <a:p>
                      <a:pPr marL="342900" lvl="0" indent="-342900">
                        <a:spcAft>
                          <a:spcPts val="0"/>
                        </a:spcAft>
                        <a:buFont typeface="Symbol" panose="05050102010706020507" pitchFamily="18" charset="2"/>
                        <a:buChar char=""/>
                      </a:pPr>
                      <a:r>
                        <a:rPr lang="en-GB" sz="1200" dirty="0">
                          <a:effectLst/>
                        </a:rPr>
                        <a:t>Exaggeration/Hyperbole</a:t>
                      </a:r>
                      <a:endParaRPr lang="en-GB" sz="1600" dirty="0">
                        <a:effectLst/>
                      </a:endParaRPr>
                    </a:p>
                    <a:p>
                      <a:pPr marL="342900" lvl="0" indent="-342900">
                        <a:spcAft>
                          <a:spcPts val="0"/>
                        </a:spcAft>
                        <a:buFont typeface="Symbol" panose="05050102010706020507" pitchFamily="18" charset="2"/>
                        <a:buChar char=""/>
                      </a:pPr>
                      <a:r>
                        <a:rPr lang="en-GB" sz="1200" dirty="0">
                          <a:effectLst/>
                        </a:rPr>
                        <a:t>Emotive Language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ctr">
                        <a:spcAft>
                          <a:spcPts val="0"/>
                        </a:spcAft>
                      </a:pPr>
                      <a:r>
                        <a:rPr lang="en-GB" sz="1800" dirty="0">
                          <a:effectLst/>
                        </a:rPr>
                        <a:t>1</a:t>
                      </a:r>
                      <a:r>
                        <a:rPr lang="en-GB" sz="1800" baseline="30000" dirty="0">
                          <a:effectLst/>
                        </a:rPr>
                        <a:t>st</a:t>
                      </a:r>
                      <a:r>
                        <a:rPr lang="en-GB" sz="1800" dirty="0">
                          <a:effectLst/>
                        </a:rPr>
                        <a:t> person –‘I’</a:t>
                      </a:r>
                      <a:endParaRPr lang="en-GB" sz="1600" dirty="0">
                        <a:effectLst/>
                      </a:endParaRPr>
                    </a:p>
                    <a:p>
                      <a:pPr algn="ctr">
                        <a:spcAft>
                          <a:spcPts val="0"/>
                        </a:spcAft>
                      </a:pPr>
                      <a:r>
                        <a:rPr lang="en-GB" sz="1200" dirty="0">
                          <a:effectLst/>
                        </a:rPr>
                        <a:t> </a:t>
                      </a:r>
                      <a:endParaRPr lang="en-GB" sz="1600" dirty="0">
                        <a:effectLst/>
                      </a:endParaRPr>
                    </a:p>
                    <a:p>
                      <a:pPr marL="342900" lvl="0" indent="-342900">
                        <a:spcAft>
                          <a:spcPts val="0"/>
                        </a:spcAft>
                        <a:buFont typeface="Symbol" panose="05050102010706020507" pitchFamily="18" charset="2"/>
                        <a:buChar char=""/>
                      </a:pPr>
                      <a:r>
                        <a:rPr lang="en-GB" sz="1200" dirty="0">
                          <a:effectLst/>
                        </a:rPr>
                        <a:t>Strengths&amp; Weaknesses</a:t>
                      </a:r>
                      <a:endParaRPr lang="en-GB" sz="1600" dirty="0">
                        <a:effectLst/>
                      </a:endParaRPr>
                    </a:p>
                    <a:p>
                      <a:pPr marL="342900" lvl="0" indent="-342900">
                        <a:spcAft>
                          <a:spcPts val="0"/>
                        </a:spcAft>
                        <a:buFont typeface="Symbol" panose="05050102010706020507" pitchFamily="18" charset="2"/>
                        <a:buChar char=""/>
                      </a:pPr>
                      <a:r>
                        <a:rPr lang="en-GB" sz="1200" dirty="0">
                          <a:effectLst/>
                        </a:rPr>
                        <a:t>Humour</a:t>
                      </a:r>
                      <a:endParaRPr lang="en-GB" sz="1600" dirty="0">
                        <a:effectLst/>
                      </a:endParaRPr>
                    </a:p>
                    <a:p>
                      <a:pPr marL="342900" lvl="0" indent="-342900">
                        <a:spcAft>
                          <a:spcPts val="0"/>
                        </a:spcAft>
                        <a:buFont typeface="Symbol" panose="05050102010706020507" pitchFamily="18" charset="2"/>
                        <a:buChar char=""/>
                      </a:pPr>
                      <a:r>
                        <a:rPr lang="en-GB" sz="1200" dirty="0">
                          <a:effectLst/>
                        </a:rPr>
                        <a:t>Descriptive techniques –adjectives, similes</a:t>
                      </a:r>
                      <a:endParaRPr lang="en-GB" sz="1600" dirty="0">
                        <a:effectLst/>
                      </a:endParaRPr>
                    </a:p>
                    <a:p>
                      <a:pPr marL="342900" lvl="0" indent="-342900">
                        <a:spcAft>
                          <a:spcPts val="0"/>
                        </a:spcAft>
                        <a:buFont typeface="Symbol" panose="05050102010706020507" pitchFamily="18" charset="2"/>
                        <a:buChar char=""/>
                      </a:pPr>
                      <a:r>
                        <a:rPr lang="en-GB" sz="1200" dirty="0">
                          <a:effectLst/>
                        </a:rPr>
                        <a:t>Directives / Asides</a:t>
                      </a:r>
                      <a:endParaRPr lang="en-GB" sz="1600" dirty="0">
                        <a:effectLst/>
                      </a:endParaRPr>
                    </a:p>
                    <a:p>
                      <a:pPr marL="342900" lvl="0" indent="-342900">
                        <a:spcAft>
                          <a:spcPts val="0"/>
                        </a:spcAft>
                        <a:buFont typeface="Symbol" panose="05050102010706020507" pitchFamily="18" charset="2"/>
                        <a:buChar char=""/>
                      </a:pPr>
                      <a:r>
                        <a:rPr lang="en-GB" sz="1200" dirty="0">
                          <a:effectLst/>
                        </a:rPr>
                        <a:t>Exaggeration / Hyperbole</a:t>
                      </a:r>
                      <a:endParaRPr lang="en-GB" sz="1600" dirty="0">
                        <a:effectLst/>
                      </a:endParaRPr>
                    </a:p>
                    <a:p>
                      <a:pPr marL="342900" lvl="0" indent="-342900">
                        <a:spcAft>
                          <a:spcPts val="0"/>
                        </a:spcAft>
                        <a:buFont typeface="Symbol" panose="05050102010706020507" pitchFamily="18" charset="2"/>
                        <a:buChar char=""/>
                      </a:pPr>
                      <a:r>
                        <a:rPr lang="en-GB" sz="1200" dirty="0">
                          <a:effectLst/>
                        </a:rPr>
                        <a:t>Informal friendly tone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ctr">
                        <a:spcAft>
                          <a:spcPts val="0"/>
                        </a:spcAft>
                      </a:pPr>
                      <a:r>
                        <a:rPr lang="en-GB" sz="1800" dirty="0">
                          <a:effectLst/>
                        </a:rPr>
                        <a:t>3</a:t>
                      </a:r>
                      <a:r>
                        <a:rPr lang="en-GB" sz="1800" baseline="30000" dirty="0">
                          <a:effectLst/>
                        </a:rPr>
                        <a:t>rd</a:t>
                      </a:r>
                      <a:r>
                        <a:rPr lang="en-GB" sz="1800" dirty="0">
                          <a:effectLst/>
                        </a:rPr>
                        <a:t> person</a:t>
                      </a:r>
                      <a:endParaRPr lang="en-GB" sz="1600" dirty="0">
                        <a:effectLst/>
                      </a:endParaRPr>
                    </a:p>
                    <a:p>
                      <a:pPr algn="ctr">
                        <a:spcAft>
                          <a:spcPts val="0"/>
                        </a:spcAft>
                      </a:pPr>
                      <a:r>
                        <a:rPr lang="en-GB" sz="1200" dirty="0">
                          <a:effectLst/>
                        </a:rPr>
                        <a:t> </a:t>
                      </a:r>
                      <a:endParaRPr lang="en-GB" sz="1600" dirty="0">
                        <a:effectLst/>
                      </a:endParaRPr>
                    </a:p>
                    <a:p>
                      <a:pPr marL="342900" lvl="0" indent="-342900">
                        <a:spcAft>
                          <a:spcPts val="0"/>
                        </a:spcAft>
                        <a:buFont typeface="Symbol" panose="05050102010706020507" pitchFamily="18" charset="2"/>
                        <a:buChar char=""/>
                      </a:pPr>
                      <a:r>
                        <a:rPr lang="en-GB" sz="1200" dirty="0">
                          <a:effectLst/>
                        </a:rPr>
                        <a:t>For each of the 3 sections, provide a problem, and recommended solution</a:t>
                      </a:r>
                      <a:endParaRPr lang="en-GB" sz="1600" dirty="0">
                        <a:effectLst/>
                      </a:endParaRPr>
                    </a:p>
                    <a:p>
                      <a:pPr marL="342900" lvl="0" indent="-342900">
                        <a:spcAft>
                          <a:spcPts val="0"/>
                        </a:spcAft>
                        <a:buFont typeface="Symbol" panose="05050102010706020507" pitchFamily="18" charset="2"/>
                        <a:buChar char=""/>
                      </a:pPr>
                      <a:r>
                        <a:rPr lang="en-GB" sz="1200" dirty="0">
                          <a:effectLst/>
                        </a:rPr>
                        <a:t>Formal style</a:t>
                      </a:r>
                      <a:endParaRPr lang="en-GB" sz="1600" dirty="0">
                        <a:effectLst/>
                      </a:endParaRPr>
                    </a:p>
                    <a:p>
                      <a:pPr marL="342900" lvl="0" indent="-342900">
                        <a:spcAft>
                          <a:spcPts val="0"/>
                        </a:spcAft>
                        <a:buFont typeface="Symbol" panose="05050102010706020507" pitchFamily="18" charset="2"/>
                        <a:buChar char=""/>
                      </a:pPr>
                      <a:r>
                        <a:rPr lang="en-GB" sz="1200" dirty="0">
                          <a:effectLst/>
                        </a:rPr>
                        <a:t>Factual</a:t>
                      </a:r>
                      <a:endParaRPr lang="en-GB" sz="1600" dirty="0">
                        <a:effectLst/>
                      </a:endParaRPr>
                    </a:p>
                    <a:p>
                      <a:pPr marL="342900" lvl="0" indent="-342900">
                        <a:spcAft>
                          <a:spcPts val="0"/>
                        </a:spcAft>
                        <a:buFont typeface="Symbol" panose="05050102010706020507" pitchFamily="18" charset="2"/>
                        <a:buChar char=""/>
                      </a:pPr>
                      <a:r>
                        <a:rPr lang="en-GB" sz="1200" dirty="0">
                          <a:effectLst/>
                        </a:rPr>
                        <a:t>Combines informative and advice writing </a:t>
                      </a:r>
                      <a:endParaRPr lang="en-GB" sz="1600" dirty="0">
                        <a:effectLst/>
                      </a:endParaRPr>
                    </a:p>
                    <a:p>
                      <a:pPr marL="342900" lvl="0" indent="-342900">
                        <a:spcAft>
                          <a:spcPts val="0"/>
                        </a:spcAft>
                        <a:buFont typeface="Symbol" panose="05050102010706020507" pitchFamily="18" charset="2"/>
                        <a:buChar char=""/>
                      </a:pPr>
                      <a:r>
                        <a:rPr lang="en-GB" sz="1200" dirty="0">
                          <a:effectLst/>
                        </a:rPr>
                        <a:t>Passive voice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931643796"/>
                  </a:ext>
                </a:extLst>
              </a:tr>
            </a:tbl>
          </a:graphicData>
        </a:graphic>
      </p:graphicFrame>
      <p:graphicFrame>
        <p:nvGraphicFramePr>
          <p:cNvPr id="4" name="Table 3"/>
          <p:cNvGraphicFramePr>
            <a:graphicFrameLocks noGrp="1"/>
          </p:cNvGraphicFramePr>
          <p:nvPr>
            <p:extLst/>
          </p:nvPr>
        </p:nvGraphicFramePr>
        <p:xfrm>
          <a:off x="125252" y="4941168"/>
          <a:ext cx="8856984" cy="1645920"/>
        </p:xfrm>
        <a:graphic>
          <a:graphicData uri="http://schemas.openxmlformats.org/drawingml/2006/table">
            <a:tbl>
              <a:tblPr firstRow="1" firstCol="1" bandRow="1">
                <a:tableStyleId>{5C22544A-7EE6-4342-B048-85BDC9FD1C3A}</a:tableStyleId>
              </a:tblPr>
              <a:tblGrid>
                <a:gridCol w="2214246">
                  <a:extLst>
                    <a:ext uri="{9D8B030D-6E8A-4147-A177-3AD203B41FA5}">
                      <a16:colId xmlns:a16="http://schemas.microsoft.com/office/drawing/2014/main" val="1200024719"/>
                    </a:ext>
                  </a:extLst>
                </a:gridCol>
                <a:gridCol w="2214246">
                  <a:extLst>
                    <a:ext uri="{9D8B030D-6E8A-4147-A177-3AD203B41FA5}">
                      <a16:colId xmlns:a16="http://schemas.microsoft.com/office/drawing/2014/main" val="1152183860"/>
                    </a:ext>
                  </a:extLst>
                </a:gridCol>
                <a:gridCol w="2214246">
                  <a:extLst>
                    <a:ext uri="{9D8B030D-6E8A-4147-A177-3AD203B41FA5}">
                      <a16:colId xmlns:a16="http://schemas.microsoft.com/office/drawing/2014/main" val="83399221"/>
                    </a:ext>
                  </a:extLst>
                </a:gridCol>
                <a:gridCol w="2214246">
                  <a:extLst>
                    <a:ext uri="{9D8B030D-6E8A-4147-A177-3AD203B41FA5}">
                      <a16:colId xmlns:a16="http://schemas.microsoft.com/office/drawing/2014/main" val="3533296244"/>
                    </a:ext>
                  </a:extLst>
                </a:gridCol>
              </a:tblGrid>
              <a:tr h="0">
                <a:tc>
                  <a:txBody>
                    <a:bodyPr/>
                    <a:lstStyle/>
                    <a:p>
                      <a:pPr algn="ctr">
                        <a:spcAft>
                          <a:spcPts val="0"/>
                        </a:spcAft>
                      </a:pPr>
                      <a:r>
                        <a:rPr lang="en-GB" sz="2400" u="sng" dirty="0">
                          <a:effectLst/>
                        </a:rPr>
                        <a:t>Article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400" u="sng" dirty="0">
                          <a:effectLst/>
                        </a:rPr>
                        <a:t>Speech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400" u="sng">
                          <a:effectLst/>
                        </a:rPr>
                        <a:t>Letter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400" u="sng" dirty="0">
                          <a:effectLst/>
                        </a:rPr>
                        <a:t>Report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687025477"/>
                  </a:ext>
                </a:extLst>
              </a:tr>
              <a:tr h="0">
                <a:tc>
                  <a:txBody>
                    <a:bodyPr/>
                    <a:lstStyle/>
                    <a:p>
                      <a:pPr marL="342900" lvl="0" indent="-342900">
                        <a:spcAft>
                          <a:spcPts val="0"/>
                        </a:spcAft>
                        <a:buFont typeface="Symbol" panose="05050102010706020507" pitchFamily="18" charset="2"/>
                        <a:buChar char=""/>
                      </a:pPr>
                      <a:r>
                        <a:rPr lang="en-GB" sz="1400" b="0" dirty="0">
                          <a:solidFill>
                            <a:schemeClr val="tx1"/>
                          </a:solidFill>
                          <a:effectLst/>
                        </a:rPr>
                        <a:t>Title</a:t>
                      </a:r>
                      <a:endParaRPr lang="en-GB" sz="1800" b="0" dirty="0">
                        <a:solidFill>
                          <a:schemeClr val="tx1"/>
                        </a:solidFill>
                        <a:effectLst/>
                      </a:endParaRPr>
                    </a:p>
                    <a:p>
                      <a:pPr>
                        <a:spcAft>
                          <a:spcPts val="0"/>
                        </a:spcAft>
                      </a:pPr>
                      <a:r>
                        <a:rPr lang="en-GB" sz="14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342900" lvl="0" indent="-342900">
                        <a:spcAft>
                          <a:spcPts val="0"/>
                        </a:spcAft>
                        <a:buFont typeface="Symbol" panose="05050102010706020507" pitchFamily="18" charset="2"/>
                        <a:buChar char=""/>
                      </a:pPr>
                      <a:r>
                        <a:rPr lang="en-GB" sz="1400" dirty="0">
                          <a:effectLst/>
                        </a:rPr>
                        <a:t>Introduce who you are/speech topic</a:t>
                      </a:r>
                      <a:endParaRPr lang="en-GB" sz="1800" dirty="0">
                        <a:effectLst/>
                      </a:endParaRPr>
                    </a:p>
                    <a:p>
                      <a:pPr marL="342900" lvl="0" indent="-342900">
                        <a:spcAft>
                          <a:spcPts val="0"/>
                        </a:spcAft>
                        <a:buFont typeface="Symbol" panose="05050102010706020507" pitchFamily="18" charset="2"/>
                        <a:buChar char=""/>
                      </a:pPr>
                      <a:r>
                        <a:rPr lang="en-GB" sz="1400" dirty="0">
                          <a:effectLst/>
                        </a:rPr>
                        <a:t>Grab audience’s attention to begin</a:t>
                      </a:r>
                      <a:endParaRPr lang="en-GB" sz="1800" dirty="0">
                        <a:effectLst/>
                      </a:endParaRPr>
                    </a:p>
                    <a:p>
                      <a:pPr marL="342900" lvl="0" indent="-342900">
                        <a:spcAft>
                          <a:spcPts val="0"/>
                        </a:spcAft>
                        <a:buFont typeface="Symbol" panose="05050102010706020507" pitchFamily="18" charset="2"/>
                        <a:buChar char=""/>
                      </a:pPr>
                      <a:r>
                        <a:rPr lang="en-GB" sz="1400" dirty="0">
                          <a:effectLst/>
                        </a:rPr>
                        <a:t>End with a powerful final message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342900" lvl="0" indent="-342900">
                        <a:spcAft>
                          <a:spcPts val="0"/>
                        </a:spcAft>
                        <a:buFont typeface="Symbol" panose="05050102010706020507" pitchFamily="18" charset="2"/>
                        <a:buChar char=""/>
                      </a:pPr>
                      <a:r>
                        <a:rPr lang="en-GB" sz="1400" dirty="0">
                          <a:effectLst/>
                        </a:rPr>
                        <a:t>Your address, date, Dear Sir/Madam/Mr Smith</a:t>
                      </a:r>
                      <a:endParaRPr lang="en-GB" sz="1800" dirty="0">
                        <a:effectLst/>
                      </a:endParaRPr>
                    </a:p>
                    <a:p>
                      <a:pPr marL="342900" lvl="0" indent="-342900">
                        <a:spcAft>
                          <a:spcPts val="0"/>
                        </a:spcAft>
                        <a:buFont typeface="Symbol" panose="05050102010706020507" pitchFamily="18" charset="2"/>
                        <a:buChar char=""/>
                      </a:pPr>
                      <a:r>
                        <a:rPr lang="en-GB" sz="1400" dirty="0">
                          <a:effectLst/>
                        </a:rPr>
                        <a:t>End with -Yours faithfully/sincerely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342900" lvl="0" indent="-342900">
                        <a:spcAft>
                          <a:spcPts val="0"/>
                        </a:spcAft>
                        <a:buFont typeface="Symbol" panose="05050102010706020507" pitchFamily="18" charset="2"/>
                        <a:buChar char=""/>
                      </a:pPr>
                      <a:r>
                        <a:rPr lang="en-GB" sz="1400" dirty="0">
                          <a:effectLst/>
                        </a:rPr>
                        <a:t>Title</a:t>
                      </a:r>
                      <a:endParaRPr lang="en-GB" sz="1800" dirty="0">
                        <a:effectLst/>
                      </a:endParaRPr>
                    </a:p>
                    <a:p>
                      <a:pPr marL="342900" lvl="0" indent="-342900">
                        <a:spcAft>
                          <a:spcPts val="0"/>
                        </a:spcAft>
                        <a:buFont typeface="Symbol" panose="05050102010706020507" pitchFamily="18" charset="2"/>
                        <a:buChar char=""/>
                      </a:pPr>
                      <a:r>
                        <a:rPr lang="en-GB" sz="1400" dirty="0">
                          <a:effectLst/>
                        </a:rPr>
                        <a:t>Sub-headings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68969075"/>
                  </a:ext>
                </a:extLst>
              </a:tr>
            </a:tbl>
          </a:graphicData>
        </a:graphic>
      </p:graphicFrame>
      <p:sp>
        <p:nvSpPr>
          <p:cNvPr id="6" name="Rectangle 5"/>
          <p:cNvSpPr/>
          <p:nvPr/>
        </p:nvSpPr>
        <p:spPr>
          <a:xfrm>
            <a:off x="1763688" y="3209352"/>
            <a:ext cx="5832648"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spcAft>
                <a:spcPts val="0"/>
              </a:spcAft>
            </a:pPr>
            <a:r>
              <a:rPr lang="en-GB" sz="2400" b="1" u="sng" dirty="0">
                <a:latin typeface="Calibri" panose="020F0502020204030204" pitchFamily="34" charset="0"/>
                <a:ea typeface="Calibri" panose="020F0502020204030204" pitchFamily="34" charset="0"/>
                <a:cs typeface="Times New Roman" panose="02020603050405020304" pitchFamily="18" charset="0"/>
              </a:rPr>
              <a:t>Structure / Format Reminders</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400" dirty="0">
                <a:latin typeface="Calibri" panose="020F0502020204030204" pitchFamily="34" charset="0"/>
                <a:ea typeface="Calibri" panose="020F0502020204030204" pitchFamily="34" charset="0"/>
                <a:cs typeface="Times New Roman" panose="02020603050405020304" pitchFamily="18" charset="0"/>
              </a:rPr>
              <a:t>FOR ANY TASK: Aim for a brief introduction, </a:t>
            </a:r>
            <a:endParaRPr lang="en-GB" sz="2400" dirty="0" smtClean="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400" dirty="0" smtClean="0">
                <a:latin typeface="Calibri" panose="020F0502020204030204" pitchFamily="34" charset="0"/>
                <a:ea typeface="Calibri" panose="020F0502020204030204" pitchFamily="34" charset="0"/>
                <a:cs typeface="Times New Roman" panose="02020603050405020304" pitchFamily="18" charset="0"/>
              </a:rPr>
              <a:t>3 </a:t>
            </a:r>
            <a:r>
              <a:rPr lang="en-GB" sz="2400" dirty="0">
                <a:latin typeface="Calibri" panose="020F0502020204030204" pitchFamily="34" charset="0"/>
                <a:ea typeface="Calibri" panose="020F0502020204030204" pitchFamily="34" charset="0"/>
                <a:cs typeface="Times New Roman" panose="02020603050405020304" pitchFamily="18" charset="0"/>
              </a:rPr>
              <a:t>detailed points/paragraphs, </a:t>
            </a:r>
            <a:endParaRPr lang="en-GB" sz="2400" dirty="0" smtClean="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400" dirty="0" smtClean="0">
                <a:latin typeface="Calibri" panose="020F0502020204030204" pitchFamily="34" charset="0"/>
                <a:ea typeface="Calibri" panose="020F0502020204030204" pitchFamily="34" charset="0"/>
                <a:cs typeface="Times New Roman" panose="02020603050405020304" pitchFamily="18" charset="0"/>
              </a:rPr>
              <a:t>a </a:t>
            </a:r>
            <a:r>
              <a:rPr lang="en-GB" sz="2400" dirty="0">
                <a:latin typeface="Calibri" panose="020F0502020204030204" pitchFamily="34" charset="0"/>
                <a:ea typeface="Calibri" panose="020F0502020204030204" pitchFamily="34" charset="0"/>
                <a:cs typeface="Times New Roman" panose="02020603050405020304" pitchFamily="18" charset="0"/>
              </a:rPr>
              <a:t>brief conclusion</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206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4269630"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GB" b="1" dirty="0" smtClean="0"/>
              <a:t>ROMEO &amp; JULIET CORE KNOWLEDGE – Y11</a:t>
            </a:r>
            <a:endParaRPr lang="en-GB" b="1" dirty="0"/>
          </a:p>
        </p:txBody>
      </p:sp>
      <p:graphicFrame>
        <p:nvGraphicFramePr>
          <p:cNvPr id="5" name="Table 4"/>
          <p:cNvGraphicFramePr>
            <a:graphicFrameLocks noGrp="1"/>
          </p:cNvGraphicFramePr>
          <p:nvPr>
            <p:extLst/>
          </p:nvPr>
        </p:nvGraphicFramePr>
        <p:xfrm>
          <a:off x="0" y="452471"/>
          <a:ext cx="2123728" cy="6323266"/>
        </p:xfrm>
        <a:graphic>
          <a:graphicData uri="http://schemas.openxmlformats.org/drawingml/2006/table">
            <a:tbl>
              <a:tblPr firstRow="1" bandRow="1">
                <a:tableStyleId>{93296810-A885-4BE3-A3E7-6D5BEEA58F35}</a:tableStyleId>
              </a:tblPr>
              <a:tblGrid>
                <a:gridCol w="755576">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240225">
                <a:tc>
                  <a:txBody>
                    <a:bodyPr/>
                    <a:lstStyle/>
                    <a:p>
                      <a:pPr algn="ctr"/>
                      <a:r>
                        <a:rPr lang="en-GB" sz="900" dirty="0" smtClean="0">
                          <a:solidFill>
                            <a:schemeClr val="tx1"/>
                          </a:solidFill>
                        </a:rPr>
                        <a:t>Vocabulary</a:t>
                      </a:r>
                      <a:endParaRPr lang="en-GB" sz="900" dirty="0">
                        <a:solidFill>
                          <a:schemeClr val="tx1"/>
                        </a:solidFill>
                      </a:endParaRPr>
                    </a:p>
                  </a:txBody>
                  <a:tcPr/>
                </a:tc>
                <a:tc>
                  <a:txBody>
                    <a:bodyPr/>
                    <a:lstStyle/>
                    <a:p>
                      <a:pPr algn="ctr"/>
                      <a:r>
                        <a:rPr lang="en-GB" sz="900" dirty="0" smtClean="0">
                          <a:solidFill>
                            <a:schemeClr val="tx1"/>
                          </a:solidFill>
                        </a:rPr>
                        <a:t>Definition</a:t>
                      </a:r>
                      <a:r>
                        <a:rPr lang="en-GB" sz="900" baseline="0" dirty="0" smtClean="0">
                          <a:solidFill>
                            <a:schemeClr val="tx1"/>
                          </a:solidFill>
                        </a:rPr>
                        <a:t> </a:t>
                      </a:r>
                      <a:endParaRPr lang="en-GB" sz="900" dirty="0">
                        <a:solidFill>
                          <a:schemeClr val="tx1"/>
                        </a:solidFill>
                      </a:endParaRPr>
                    </a:p>
                  </a:txBody>
                  <a:tcPr/>
                </a:tc>
                <a:extLst>
                  <a:ext uri="{0D108BD9-81ED-4DB2-BD59-A6C34878D82A}">
                    <a16:rowId xmlns:a16="http://schemas.microsoft.com/office/drawing/2014/main" val="10000"/>
                  </a:ext>
                </a:extLst>
              </a:tr>
              <a:tr h="407975">
                <a:tc>
                  <a:txBody>
                    <a:bodyPr/>
                    <a:lstStyle/>
                    <a:p>
                      <a:pPr algn="r"/>
                      <a:r>
                        <a:rPr lang="en-GB" sz="900" b="1" dirty="0" smtClean="0"/>
                        <a:t>Unrequited love</a:t>
                      </a:r>
                      <a:endParaRPr lang="en-GB" sz="900" b="1" dirty="0"/>
                    </a:p>
                  </a:txBody>
                  <a:tcPr/>
                </a:tc>
                <a:tc>
                  <a:txBody>
                    <a:bodyPr/>
                    <a:lstStyle/>
                    <a:p>
                      <a:pPr algn="r"/>
                      <a:r>
                        <a:rPr lang="en-GB" sz="900" dirty="0" smtClean="0"/>
                        <a:t>Love which</a:t>
                      </a:r>
                      <a:r>
                        <a:rPr lang="en-GB" sz="900" baseline="0" dirty="0" smtClean="0"/>
                        <a:t> is felt by one person, but not returned</a:t>
                      </a:r>
                      <a:endParaRPr lang="en-GB" sz="900" dirty="0"/>
                    </a:p>
                  </a:txBody>
                  <a:tcPr/>
                </a:tc>
                <a:extLst>
                  <a:ext uri="{0D108BD9-81ED-4DB2-BD59-A6C34878D82A}">
                    <a16:rowId xmlns:a16="http://schemas.microsoft.com/office/drawing/2014/main" val="10001"/>
                  </a:ext>
                </a:extLst>
              </a:tr>
              <a:tr h="407975">
                <a:tc>
                  <a:txBody>
                    <a:bodyPr/>
                    <a:lstStyle/>
                    <a:p>
                      <a:pPr algn="r"/>
                      <a:r>
                        <a:rPr lang="en-GB" sz="900" b="1" dirty="0" smtClean="0"/>
                        <a:t>Patriarchy </a:t>
                      </a:r>
                      <a:endParaRPr lang="en-GB" sz="900" b="1" dirty="0"/>
                    </a:p>
                  </a:txBody>
                  <a:tcPr/>
                </a:tc>
                <a:tc>
                  <a:txBody>
                    <a:bodyPr/>
                    <a:lstStyle/>
                    <a:p>
                      <a:pPr algn="r"/>
                      <a:r>
                        <a:rPr lang="en-GB" sz="900" dirty="0" smtClean="0"/>
                        <a:t>Society dominated</a:t>
                      </a:r>
                      <a:r>
                        <a:rPr lang="en-GB" sz="900" baseline="0" dirty="0" smtClean="0"/>
                        <a:t> by </a:t>
                      </a:r>
                      <a:r>
                        <a:rPr lang="en-GB" sz="900" dirty="0" smtClean="0"/>
                        <a:t>males who</a:t>
                      </a:r>
                      <a:r>
                        <a:rPr lang="en-GB" sz="900" baseline="0" dirty="0" smtClean="0"/>
                        <a:t> </a:t>
                      </a:r>
                      <a:r>
                        <a:rPr lang="en-GB" sz="900" dirty="0" smtClean="0"/>
                        <a:t>rule</a:t>
                      </a:r>
                      <a:r>
                        <a:rPr lang="en-GB" sz="900" baseline="0" dirty="0" smtClean="0"/>
                        <a:t> over females</a:t>
                      </a:r>
                      <a:r>
                        <a:rPr lang="en-GB" sz="900" dirty="0" smtClean="0"/>
                        <a:t> </a:t>
                      </a:r>
                      <a:endParaRPr lang="en-GB" sz="900" dirty="0"/>
                    </a:p>
                  </a:txBody>
                  <a:tcPr/>
                </a:tc>
                <a:extLst>
                  <a:ext uri="{0D108BD9-81ED-4DB2-BD59-A6C34878D82A}">
                    <a16:rowId xmlns:a16="http://schemas.microsoft.com/office/drawing/2014/main" val="10002"/>
                  </a:ext>
                </a:extLst>
              </a:tr>
              <a:tr h="407975">
                <a:tc>
                  <a:txBody>
                    <a:bodyPr/>
                    <a:lstStyle/>
                    <a:p>
                      <a:pPr algn="r"/>
                      <a:r>
                        <a:rPr lang="en-GB" sz="900" b="1" dirty="0" smtClean="0"/>
                        <a:t>Masculinity</a:t>
                      </a:r>
                      <a:endParaRPr lang="en-GB" sz="900" b="1" dirty="0"/>
                    </a:p>
                  </a:txBody>
                  <a:tcPr/>
                </a:tc>
                <a:tc>
                  <a:txBody>
                    <a:bodyPr/>
                    <a:lstStyle/>
                    <a:p>
                      <a:pPr algn="r"/>
                      <a:r>
                        <a:rPr lang="en-GB" sz="900" dirty="0" smtClean="0"/>
                        <a:t>Traits relating to being stereotypically</a:t>
                      </a:r>
                      <a:r>
                        <a:rPr lang="en-GB" sz="900" baseline="0" dirty="0" smtClean="0"/>
                        <a:t> male</a:t>
                      </a:r>
                      <a:endParaRPr lang="en-GB" sz="900" dirty="0"/>
                    </a:p>
                  </a:txBody>
                  <a:tcPr/>
                </a:tc>
                <a:extLst>
                  <a:ext uri="{0D108BD9-81ED-4DB2-BD59-A6C34878D82A}">
                    <a16:rowId xmlns:a16="http://schemas.microsoft.com/office/drawing/2014/main" val="10003"/>
                  </a:ext>
                </a:extLst>
              </a:tr>
              <a:tr h="407975">
                <a:tc>
                  <a:txBody>
                    <a:bodyPr/>
                    <a:lstStyle/>
                    <a:p>
                      <a:pPr algn="r"/>
                      <a:r>
                        <a:rPr lang="en-GB" sz="900" b="1" dirty="0" smtClean="0"/>
                        <a:t>Impulsive </a:t>
                      </a:r>
                      <a:endParaRPr lang="en-GB" sz="900" b="1" dirty="0"/>
                    </a:p>
                  </a:txBody>
                  <a:tcPr/>
                </a:tc>
                <a:tc>
                  <a:txBody>
                    <a:bodyPr/>
                    <a:lstStyle/>
                    <a:p>
                      <a:pPr algn="r"/>
                      <a:r>
                        <a:rPr lang="en-GB" sz="900" dirty="0" smtClean="0"/>
                        <a:t>Acting/</a:t>
                      </a:r>
                      <a:r>
                        <a:rPr lang="en-GB" sz="900" baseline="0" dirty="0" smtClean="0"/>
                        <a:t>doing something without thinking</a:t>
                      </a:r>
                      <a:endParaRPr lang="en-GB" sz="900" dirty="0"/>
                    </a:p>
                  </a:txBody>
                  <a:tcPr/>
                </a:tc>
                <a:extLst>
                  <a:ext uri="{0D108BD9-81ED-4DB2-BD59-A6C34878D82A}">
                    <a16:rowId xmlns:a16="http://schemas.microsoft.com/office/drawing/2014/main" val="10004"/>
                  </a:ext>
                </a:extLst>
              </a:tr>
              <a:tr h="407975">
                <a:tc>
                  <a:txBody>
                    <a:bodyPr/>
                    <a:lstStyle/>
                    <a:p>
                      <a:pPr algn="r"/>
                      <a:r>
                        <a:rPr lang="en-GB" sz="900" b="1" dirty="0" smtClean="0"/>
                        <a:t>Loyalty</a:t>
                      </a:r>
                      <a:r>
                        <a:rPr lang="en-GB" sz="900" b="1" baseline="0" dirty="0" smtClean="0"/>
                        <a:t> </a:t>
                      </a:r>
                      <a:endParaRPr lang="en-GB" sz="900" b="1" dirty="0"/>
                    </a:p>
                  </a:txBody>
                  <a:tcPr/>
                </a:tc>
                <a:tc>
                  <a:txBody>
                    <a:bodyPr/>
                    <a:lstStyle/>
                    <a:p>
                      <a:pPr algn="r"/>
                      <a:r>
                        <a:rPr lang="en-GB" sz="900" dirty="0" smtClean="0"/>
                        <a:t>Having a strong</a:t>
                      </a:r>
                      <a:r>
                        <a:rPr lang="en-GB" sz="900" baseline="0" dirty="0" smtClean="0"/>
                        <a:t> feeling of support or allegiance </a:t>
                      </a:r>
                      <a:endParaRPr lang="en-GB" sz="900" dirty="0"/>
                    </a:p>
                  </a:txBody>
                  <a:tcPr/>
                </a:tc>
                <a:extLst>
                  <a:ext uri="{0D108BD9-81ED-4DB2-BD59-A6C34878D82A}">
                    <a16:rowId xmlns:a16="http://schemas.microsoft.com/office/drawing/2014/main" val="10005"/>
                  </a:ext>
                </a:extLst>
              </a:tr>
              <a:tr h="325368">
                <a:tc>
                  <a:txBody>
                    <a:bodyPr/>
                    <a:lstStyle/>
                    <a:p>
                      <a:pPr algn="r"/>
                      <a:r>
                        <a:rPr lang="en-GB" sz="900" b="1" dirty="0" smtClean="0"/>
                        <a:t>Audience</a:t>
                      </a:r>
                      <a:endParaRPr lang="en-GB" sz="900" b="1" dirty="0"/>
                    </a:p>
                  </a:txBody>
                  <a:tcPr/>
                </a:tc>
                <a:tc>
                  <a:txBody>
                    <a:bodyPr/>
                    <a:lstStyle/>
                    <a:p>
                      <a:pPr algn="r"/>
                      <a:r>
                        <a:rPr lang="en-GB" sz="900" dirty="0" smtClean="0"/>
                        <a:t>Spectators</a:t>
                      </a:r>
                      <a:r>
                        <a:rPr lang="en-GB" sz="900" baseline="0" dirty="0" smtClean="0"/>
                        <a:t> or listeners</a:t>
                      </a:r>
                      <a:endParaRPr lang="en-GB" sz="900" dirty="0"/>
                    </a:p>
                  </a:txBody>
                  <a:tcPr/>
                </a:tc>
                <a:extLst>
                  <a:ext uri="{0D108BD9-81ED-4DB2-BD59-A6C34878D82A}">
                    <a16:rowId xmlns:a16="http://schemas.microsoft.com/office/drawing/2014/main" val="10006"/>
                  </a:ext>
                </a:extLst>
              </a:tr>
              <a:tr h="407975">
                <a:tc>
                  <a:txBody>
                    <a:bodyPr/>
                    <a:lstStyle/>
                    <a:p>
                      <a:pPr algn="r"/>
                      <a:r>
                        <a:rPr lang="en-GB" sz="900" b="1" dirty="0" smtClean="0"/>
                        <a:t>Wisdom</a:t>
                      </a:r>
                      <a:endParaRPr lang="en-GB" sz="900" b="1" dirty="0"/>
                    </a:p>
                  </a:txBody>
                  <a:tcPr/>
                </a:tc>
                <a:tc>
                  <a:txBody>
                    <a:bodyPr/>
                    <a:lstStyle/>
                    <a:p>
                      <a:pPr algn="r"/>
                      <a:r>
                        <a:rPr lang="en-GB" sz="900" dirty="0" smtClean="0"/>
                        <a:t>Quality of having</a:t>
                      </a:r>
                      <a:r>
                        <a:rPr lang="en-GB" sz="900" baseline="0" dirty="0" smtClean="0"/>
                        <a:t> good judgement/being </a:t>
                      </a:r>
                      <a:r>
                        <a:rPr lang="en-GB" sz="900" dirty="0" smtClean="0"/>
                        <a:t>wise</a:t>
                      </a:r>
                      <a:endParaRPr lang="en-GB" sz="900" dirty="0"/>
                    </a:p>
                  </a:txBody>
                  <a:tcPr/>
                </a:tc>
                <a:extLst>
                  <a:ext uri="{0D108BD9-81ED-4DB2-BD59-A6C34878D82A}">
                    <a16:rowId xmlns:a16="http://schemas.microsoft.com/office/drawing/2014/main" val="10007"/>
                  </a:ext>
                </a:extLst>
              </a:tr>
              <a:tr h="325368">
                <a:tc>
                  <a:txBody>
                    <a:bodyPr/>
                    <a:lstStyle/>
                    <a:p>
                      <a:pPr algn="r"/>
                      <a:r>
                        <a:rPr lang="en-GB" sz="900" b="1" dirty="0" smtClean="0"/>
                        <a:t>Justice</a:t>
                      </a:r>
                      <a:endParaRPr lang="en-GB" sz="900" b="1" dirty="0"/>
                    </a:p>
                  </a:txBody>
                  <a:tcPr/>
                </a:tc>
                <a:tc>
                  <a:txBody>
                    <a:bodyPr/>
                    <a:lstStyle/>
                    <a:p>
                      <a:pPr algn="r"/>
                      <a:r>
                        <a:rPr lang="en-GB" sz="900" dirty="0" smtClean="0"/>
                        <a:t>Fair treatment</a:t>
                      </a:r>
                      <a:r>
                        <a:rPr lang="en-GB" sz="900" baseline="0" dirty="0" smtClean="0"/>
                        <a:t> or behaviour </a:t>
                      </a:r>
                      <a:endParaRPr lang="en-GB" sz="900" dirty="0"/>
                    </a:p>
                  </a:txBody>
                  <a:tcPr/>
                </a:tc>
                <a:extLst>
                  <a:ext uri="{0D108BD9-81ED-4DB2-BD59-A6C34878D82A}">
                    <a16:rowId xmlns:a16="http://schemas.microsoft.com/office/drawing/2014/main" val="10008"/>
                  </a:ext>
                </a:extLst>
              </a:tr>
              <a:tr h="407975">
                <a:tc>
                  <a:txBody>
                    <a:bodyPr/>
                    <a:lstStyle/>
                    <a:p>
                      <a:pPr algn="r"/>
                      <a:r>
                        <a:rPr lang="en-GB" sz="900" b="1" dirty="0" smtClean="0"/>
                        <a:t>Rebellion</a:t>
                      </a:r>
                      <a:endParaRPr lang="en-GB" sz="900" b="1" dirty="0"/>
                    </a:p>
                  </a:txBody>
                  <a:tcPr/>
                </a:tc>
                <a:tc>
                  <a:txBody>
                    <a:bodyPr/>
                    <a:lstStyle/>
                    <a:p>
                      <a:pPr algn="r"/>
                      <a:r>
                        <a:rPr lang="en-GB" sz="900" dirty="0" smtClean="0"/>
                        <a:t>Armed</a:t>
                      </a:r>
                      <a:r>
                        <a:rPr lang="en-GB" sz="900" baseline="0" dirty="0" smtClean="0"/>
                        <a:t> resistance to a government or the laws</a:t>
                      </a:r>
                      <a:endParaRPr lang="en-GB" sz="900" dirty="0"/>
                    </a:p>
                  </a:txBody>
                  <a:tcPr/>
                </a:tc>
                <a:extLst>
                  <a:ext uri="{0D108BD9-81ED-4DB2-BD59-A6C34878D82A}">
                    <a16:rowId xmlns:a16="http://schemas.microsoft.com/office/drawing/2014/main" val="10009"/>
                  </a:ext>
                </a:extLst>
              </a:tr>
              <a:tr h="407975">
                <a:tc>
                  <a:txBody>
                    <a:bodyPr/>
                    <a:lstStyle/>
                    <a:p>
                      <a:pPr algn="r"/>
                      <a:r>
                        <a:rPr lang="en-GB" sz="900" b="1" dirty="0" smtClean="0"/>
                        <a:t>Marriage</a:t>
                      </a:r>
                      <a:endParaRPr lang="en-GB" sz="900" b="1" dirty="0"/>
                    </a:p>
                  </a:txBody>
                  <a:tcPr/>
                </a:tc>
                <a:tc>
                  <a:txBody>
                    <a:bodyPr/>
                    <a:lstStyle/>
                    <a:p>
                      <a:pPr algn="r"/>
                      <a:r>
                        <a:rPr lang="en-GB" sz="900" dirty="0" smtClean="0"/>
                        <a:t>Formal union of two persons in</a:t>
                      </a:r>
                      <a:r>
                        <a:rPr lang="en-GB" sz="900" baseline="0" dirty="0" smtClean="0"/>
                        <a:t> the eyes of god</a:t>
                      </a:r>
                      <a:endParaRPr lang="en-GB" sz="900" dirty="0"/>
                    </a:p>
                  </a:txBody>
                  <a:tcPr/>
                </a:tc>
                <a:extLst>
                  <a:ext uri="{0D108BD9-81ED-4DB2-BD59-A6C34878D82A}">
                    <a16:rowId xmlns:a16="http://schemas.microsoft.com/office/drawing/2014/main" val="10010"/>
                  </a:ext>
                </a:extLst>
              </a:tr>
              <a:tr h="407975">
                <a:tc>
                  <a:txBody>
                    <a:bodyPr/>
                    <a:lstStyle/>
                    <a:p>
                      <a:pPr algn="r"/>
                      <a:r>
                        <a:rPr lang="en-GB" sz="900" b="1" dirty="0" smtClean="0"/>
                        <a:t>Aggression</a:t>
                      </a:r>
                      <a:endParaRPr lang="en-GB" sz="900" b="1" dirty="0"/>
                    </a:p>
                  </a:txBody>
                  <a:tcPr/>
                </a:tc>
                <a:tc>
                  <a:txBody>
                    <a:bodyPr/>
                    <a:lstStyle/>
                    <a:p>
                      <a:pPr algn="r"/>
                      <a:r>
                        <a:rPr lang="en-GB" sz="900" dirty="0" smtClean="0"/>
                        <a:t>Anger which results in aggressive behaviour </a:t>
                      </a:r>
                      <a:endParaRPr lang="en-GB" sz="900" dirty="0"/>
                    </a:p>
                  </a:txBody>
                  <a:tcPr/>
                </a:tc>
                <a:extLst>
                  <a:ext uri="{0D108BD9-81ED-4DB2-BD59-A6C34878D82A}">
                    <a16:rowId xmlns:a16="http://schemas.microsoft.com/office/drawing/2014/main" val="10011"/>
                  </a:ext>
                </a:extLst>
              </a:tr>
              <a:tr h="407975">
                <a:tc>
                  <a:txBody>
                    <a:bodyPr/>
                    <a:lstStyle/>
                    <a:p>
                      <a:pPr algn="r"/>
                      <a:r>
                        <a:rPr lang="en-GB" sz="900" b="1" dirty="0" smtClean="0"/>
                        <a:t>Maternal</a:t>
                      </a:r>
                      <a:endParaRPr lang="en-GB" sz="900" b="1" dirty="0"/>
                    </a:p>
                  </a:txBody>
                  <a:tcPr/>
                </a:tc>
                <a:tc>
                  <a:txBody>
                    <a:bodyPr/>
                    <a:lstStyle/>
                    <a:p>
                      <a:pPr algn="r"/>
                      <a:r>
                        <a:rPr lang="en-GB" sz="900" dirty="0" smtClean="0"/>
                        <a:t>Feelings which are related to being a mother</a:t>
                      </a:r>
                      <a:r>
                        <a:rPr lang="en-GB" sz="900" baseline="0" dirty="0" smtClean="0"/>
                        <a:t> </a:t>
                      </a:r>
                      <a:endParaRPr lang="en-GB" sz="900" dirty="0"/>
                    </a:p>
                  </a:txBody>
                  <a:tcPr/>
                </a:tc>
                <a:extLst>
                  <a:ext uri="{0D108BD9-81ED-4DB2-BD59-A6C34878D82A}">
                    <a16:rowId xmlns:a16="http://schemas.microsoft.com/office/drawing/2014/main" val="10012"/>
                  </a:ext>
                </a:extLst>
              </a:tr>
              <a:tr h="407975">
                <a:tc>
                  <a:txBody>
                    <a:bodyPr/>
                    <a:lstStyle/>
                    <a:p>
                      <a:pPr algn="r"/>
                      <a:r>
                        <a:rPr lang="en-GB" sz="900" b="1" dirty="0" smtClean="0"/>
                        <a:t>Societal expectation</a:t>
                      </a:r>
                      <a:endParaRPr lang="en-GB" sz="900" b="1" dirty="0"/>
                    </a:p>
                  </a:txBody>
                  <a:tcPr/>
                </a:tc>
                <a:tc>
                  <a:txBody>
                    <a:bodyPr/>
                    <a:lstStyle/>
                    <a:p>
                      <a:pPr algn="r"/>
                      <a:r>
                        <a:rPr lang="en-GB" sz="900" dirty="0" smtClean="0"/>
                        <a:t>Social normalities</a:t>
                      </a:r>
                      <a:r>
                        <a:rPr lang="en-GB" sz="900" baseline="0" dirty="0" smtClean="0"/>
                        <a:t> relating to the time </a:t>
                      </a:r>
                      <a:endParaRPr lang="en-GB" sz="900" dirty="0"/>
                    </a:p>
                  </a:txBody>
                  <a:tcPr/>
                </a:tc>
                <a:extLst>
                  <a:ext uri="{0D108BD9-81ED-4DB2-BD59-A6C34878D82A}">
                    <a16:rowId xmlns:a16="http://schemas.microsoft.com/office/drawing/2014/main" val="10013"/>
                  </a:ext>
                </a:extLst>
              </a:tr>
              <a:tr h="247699">
                <a:tc>
                  <a:txBody>
                    <a:bodyPr/>
                    <a:lstStyle/>
                    <a:p>
                      <a:pPr algn="r"/>
                      <a:r>
                        <a:rPr lang="en-GB" sz="900" b="1" dirty="0" smtClean="0"/>
                        <a:t>Morbid</a:t>
                      </a:r>
                      <a:endParaRPr lang="en-GB" sz="900" b="1" dirty="0"/>
                    </a:p>
                  </a:txBody>
                  <a:tcPr/>
                </a:tc>
                <a:tc>
                  <a:txBody>
                    <a:bodyPr/>
                    <a:lstStyle/>
                    <a:p>
                      <a:pPr algn="r"/>
                      <a:r>
                        <a:rPr lang="en-GB" sz="900" dirty="0" smtClean="0"/>
                        <a:t>An interest in </a:t>
                      </a:r>
                      <a:r>
                        <a:rPr lang="en-GB" sz="900" baseline="0" dirty="0" smtClean="0"/>
                        <a:t>death and disease</a:t>
                      </a:r>
                      <a:endParaRPr lang="en-GB" sz="900" dirty="0"/>
                    </a:p>
                  </a:txBody>
                  <a:tcPr/>
                </a:tc>
                <a:extLst>
                  <a:ext uri="{0D108BD9-81ED-4DB2-BD59-A6C34878D82A}">
                    <a16:rowId xmlns:a16="http://schemas.microsoft.com/office/drawing/2014/main" val="10014"/>
                  </a:ext>
                </a:extLst>
              </a:tr>
              <a:tr h="253593">
                <a:tc>
                  <a:txBody>
                    <a:bodyPr/>
                    <a:lstStyle/>
                    <a:p>
                      <a:pPr algn="r"/>
                      <a:r>
                        <a:rPr lang="en-GB" sz="900" b="1" dirty="0" smtClean="0"/>
                        <a:t>Futile</a:t>
                      </a:r>
                      <a:endParaRPr lang="en-GB" sz="900" b="1" dirty="0"/>
                    </a:p>
                  </a:txBody>
                  <a:tcPr/>
                </a:tc>
                <a:tc>
                  <a:txBody>
                    <a:bodyPr/>
                    <a:lstStyle/>
                    <a:p>
                      <a:pPr algn="r"/>
                      <a:r>
                        <a:rPr lang="en-GB" sz="900" dirty="0" smtClean="0"/>
                        <a:t>pointless</a:t>
                      </a:r>
                      <a:endParaRPr lang="en-GB" sz="900" dirty="0"/>
                    </a:p>
                  </a:txBody>
                  <a:tcPr/>
                </a:tc>
                <a:extLst>
                  <a:ext uri="{0D108BD9-81ED-4DB2-BD59-A6C34878D82A}">
                    <a16:rowId xmlns:a16="http://schemas.microsoft.com/office/drawing/2014/main" val="10015"/>
                  </a:ext>
                </a:extLst>
              </a:tr>
            </a:tbl>
          </a:graphicData>
        </a:graphic>
      </p:graphicFrame>
      <p:graphicFrame>
        <p:nvGraphicFramePr>
          <p:cNvPr id="6" name="Table 5"/>
          <p:cNvGraphicFramePr>
            <a:graphicFrameLocks noGrp="1"/>
          </p:cNvGraphicFramePr>
          <p:nvPr>
            <p:extLst/>
          </p:nvPr>
        </p:nvGraphicFramePr>
        <p:xfrm>
          <a:off x="2123728" y="452473"/>
          <a:ext cx="2304256" cy="6390836"/>
        </p:xfrm>
        <a:graphic>
          <a:graphicData uri="http://schemas.openxmlformats.org/drawingml/2006/table">
            <a:tbl>
              <a:tblPr firstRow="1" bandRow="1">
                <a:tableStyleId>{93296810-A885-4BE3-A3E7-6D5BEEA58F35}</a:tableStyleId>
              </a:tblPr>
              <a:tblGrid>
                <a:gridCol w="936104">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269295">
                <a:tc>
                  <a:txBody>
                    <a:bodyPr/>
                    <a:lstStyle/>
                    <a:p>
                      <a:pPr algn="l"/>
                      <a:r>
                        <a:rPr lang="en-GB" sz="900" dirty="0" smtClean="0">
                          <a:solidFill>
                            <a:schemeClr val="tx1"/>
                          </a:solidFill>
                        </a:rPr>
                        <a:t>Terminology</a:t>
                      </a:r>
                      <a:endParaRPr lang="en-GB" sz="900" dirty="0">
                        <a:solidFill>
                          <a:schemeClr val="tx1"/>
                        </a:solidFill>
                      </a:endParaRPr>
                    </a:p>
                  </a:txBody>
                  <a:tcPr/>
                </a:tc>
                <a:tc>
                  <a:txBody>
                    <a:bodyPr/>
                    <a:lstStyle/>
                    <a:p>
                      <a:pPr algn="l"/>
                      <a:r>
                        <a:rPr lang="en-GB" sz="900" dirty="0" smtClean="0">
                          <a:solidFill>
                            <a:schemeClr val="tx1"/>
                          </a:solidFill>
                        </a:rPr>
                        <a:t>Definition</a:t>
                      </a:r>
                      <a:r>
                        <a:rPr lang="en-GB" sz="900" baseline="0" dirty="0" smtClean="0">
                          <a:solidFill>
                            <a:schemeClr val="tx1"/>
                          </a:solidFill>
                        </a:rPr>
                        <a:t> </a:t>
                      </a:r>
                      <a:endParaRPr lang="en-GB" sz="900" dirty="0">
                        <a:solidFill>
                          <a:schemeClr val="tx1"/>
                        </a:solidFill>
                      </a:endParaRPr>
                    </a:p>
                  </a:txBody>
                  <a:tcPr/>
                </a:tc>
                <a:extLst>
                  <a:ext uri="{0D108BD9-81ED-4DB2-BD59-A6C34878D82A}">
                    <a16:rowId xmlns:a16="http://schemas.microsoft.com/office/drawing/2014/main" val="10000"/>
                  </a:ext>
                </a:extLst>
              </a:tr>
              <a:tr h="492856">
                <a:tc>
                  <a:txBody>
                    <a:bodyPr/>
                    <a:lstStyle/>
                    <a:p>
                      <a:pPr algn="l"/>
                      <a:r>
                        <a:rPr lang="en-GB" sz="900" dirty="0" smtClean="0"/>
                        <a:t>Tragedy</a:t>
                      </a:r>
                      <a:endParaRPr lang="en-GB" sz="900" dirty="0"/>
                    </a:p>
                  </a:txBody>
                  <a:tcPr/>
                </a:tc>
                <a:tc>
                  <a:txBody>
                    <a:bodyPr/>
                    <a:lstStyle/>
                    <a:p>
                      <a:pPr algn="l"/>
                      <a:r>
                        <a:rPr lang="en-GB" sz="900" dirty="0" smtClean="0"/>
                        <a:t>Form of the play exploring tragic events &amp; downfall of character</a:t>
                      </a:r>
                      <a:endParaRPr lang="en-GB" sz="900" dirty="0"/>
                    </a:p>
                  </a:txBody>
                  <a:tcPr/>
                </a:tc>
                <a:extLst>
                  <a:ext uri="{0D108BD9-81ED-4DB2-BD59-A6C34878D82A}">
                    <a16:rowId xmlns:a16="http://schemas.microsoft.com/office/drawing/2014/main" val="10001"/>
                  </a:ext>
                </a:extLst>
              </a:tr>
              <a:tr h="627271">
                <a:tc>
                  <a:txBody>
                    <a:bodyPr/>
                    <a:lstStyle/>
                    <a:p>
                      <a:pPr algn="l"/>
                      <a:r>
                        <a:rPr lang="en-GB" sz="900" dirty="0" smtClean="0"/>
                        <a:t>Dramatic Irony </a:t>
                      </a:r>
                      <a:endParaRPr lang="en-GB" sz="900" dirty="0"/>
                    </a:p>
                  </a:txBody>
                  <a:tcPr/>
                </a:tc>
                <a:tc>
                  <a:txBody>
                    <a:bodyPr/>
                    <a:lstStyle/>
                    <a:p>
                      <a:pPr algn="l"/>
                      <a:r>
                        <a:rPr lang="en-GB" sz="900" kern="1200" dirty="0" smtClean="0">
                          <a:solidFill>
                            <a:schemeClr val="dk1"/>
                          </a:solidFill>
                          <a:effectLst/>
                          <a:latin typeface="+mn-lt"/>
                          <a:ea typeface="+mn-ea"/>
                          <a:cs typeface="+mn-cs"/>
                        </a:rPr>
                        <a:t>where the audience are more aware of the action happening than the characters </a:t>
                      </a:r>
                      <a:endParaRPr lang="en-GB" sz="900" dirty="0"/>
                    </a:p>
                  </a:txBody>
                  <a:tcPr/>
                </a:tc>
                <a:extLst>
                  <a:ext uri="{0D108BD9-81ED-4DB2-BD59-A6C34878D82A}">
                    <a16:rowId xmlns:a16="http://schemas.microsoft.com/office/drawing/2014/main" val="10002"/>
                  </a:ext>
                </a:extLst>
              </a:tr>
              <a:tr h="627271">
                <a:tc>
                  <a:txBody>
                    <a:bodyPr/>
                    <a:lstStyle/>
                    <a:p>
                      <a:pPr algn="l"/>
                      <a:r>
                        <a:rPr lang="en-GB" sz="900" dirty="0" smtClean="0"/>
                        <a:t>Soliloquy</a:t>
                      </a:r>
                      <a:endParaRPr lang="en-GB" sz="900" dirty="0"/>
                    </a:p>
                  </a:txBody>
                  <a:tcPr/>
                </a:tc>
                <a:tc>
                  <a:txBody>
                    <a:bodyPr/>
                    <a:lstStyle/>
                    <a:p>
                      <a:pPr lvl="0"/>
                      <a:r>
                        <a:rPr lang="en-GB" sz="900" kern="1200" dirty="0" smtClean="0">
                          <a:solidFill>
                            <a:schemeClr val="dk1"/>
                          </a:solidFill>
                          <a:effectLst/>
                          <a:latin typeface="+mn-lt"/>
                          <a:ea typeface="+mn-ea"/>
                          <a:cs typeface="+mn-cs"/>
                        </a:rPr>
                        <a:t>an individual character in a play speaking their thoughts out loud to the audience </a:t>
                      </a:r>
                      <a:endParaRPr lang="en-GB" sz="90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r h="492856">
                <a:tc>
                  <a:txBody>
                    <a:bodyPr/>
                    <a:lstStyle/>
                    <a:p>
                      <a:pPr algn="l"/>
                      <a:r>
                        <a:rPr lang="en-GB" sz="900" dirty="0" smtClean="0"/>
                        <a:t>Protagonists</a:t>
                      </a:r>
                      <a:endParaRPr lang="en-GB" sz="900" dirty="0"/>
                    </a:p>
                  </a:txBody>
                  <a:tcPr/>
                </a:tc>
                <a:tc>
                  <a:txBody>
                    <a:bodyPr/>
                    <a:lstStyle/>
                    <a:p>
                      <a:pPr algn="l"/>
                      <a:r>
                        <a:rPr lang="en-GB" sz="900" dirty="0" smtClean="0"/>
                        <a:t>The main character who propels the action</a:t>
                      </a:r>
                      <a:r>
                        <a:rPr lang="en-GB" sz="900" baseline="0" dirty="0" smtClean="0"/>
                        <a:t> forward</a:t>
                      </a:r>
                      <a:endParaRPr lang="en-GB" sz="900" dirty="0"/>
                    </a:p>
                  </a:txBody>
                  <a:tcPr/>
                </a:tc>
                <a:extLst>
                  <a:ext uri="{0D108BD9-81ED-4DB2-BD59-A6C34878D82A}">
                    <a16:rowId xmlns:a16="http://schemas.microsoft.com/office/drawing/2014/main" val="10004"/>
                  </a:ext>
                </a:extLst>
              </a:tr>
              <a:tr h="371715">
                <a:tc>
                  <a:txBody>
                    <a:bodyPr/>
                    <a:lstStyle/>
                    <a:p>
                      <a:pPr algn="l"/>
                      <a:r>
                        <a:rPr lang="en-GB" sz="900" dirty="0" smtClean="0"/>
                        <a:t>Celestial Imagery </a:t>
                      </a:r>
                      <a:endParaRPr lang="en-GB" sz="900" dirty="0"/>
                    </a:p>
                  </a:txBody>
                  <a:tcPr/>
                </a:tc>
                <a:tc>
                  <a:txBody>
                    <a:bodyPr/>
                    <a:lstStyle/>
                    <a:p>
                      <a:pPr algn="l"/>
                      <a:r>
                        <a:rPr lang="en-GB" sz="900" dirty="0" smtClean="0"/>
                        <a:t>Images relating to heaven</a:t>
                      </a:r>
                      <a:r>
                        <a:rPr lang="en-GB" sz="900" baseline="0" dirty="0" smtClean="0"/>
                        <a:t> </a:t>
                      </a:r>
                      <a:endParaRPr lang="en-GB" sz="900" dirty="0"/>
                    </a:p>
                  </a:txBody>
                  <a:tcPr/>
                </a:tc>
                <a:extLst>
                  <a:ext uri="{0D108BD9-81ED-4DB2-BD59-A6C34878D82A}">
                    <a16:rowId xmlns:a16="http://schemas.microsoft.com/office/drawing/2014/main" val="10005"/>
                  </a:ext>
                </a:extLst>
              </a:tr>
              <a:tr h="627271">
                <a:tc>
                  <a:txBody>
                    <a:bodyPr/>
                    <a:lstStyle/>
                    <a:p>
                      <a:pPr algn="l"/>
                      <a:r>
                        <a:rPr lang="en-GB" sz="900" dirty="0" smtClean="0"/>
                        <a:t>Oxymoron</a:t>
                      </a:r>
                      <a:endParaRPr lang="en-GB" sz="900" dirty="0"/>
                    </a:p>
                  </a:txBody>
                  <a:tcPr/>
                </a:tc>
                <a:tc>
                  <a:txBody>
                    <a:bodyPr/>
                    <a:lstStyle/>
                    <a:p>
                      <a:pPr lvl="0"/>
                      <a:r>
                        <a:rPr lang="en-GB" sz="900" kern="1200" dirty="0" smtClean="0">
                          <a:solidFill>
                            <a:schemeClr val="dk1"/>
                          </a:solidFill>
                          <a:effectLst/>
                          <a:latin typeface="+mn-lt"/>
                          <a:ea typeface="+mn-ea"/>
                          <a:cs typeface="+mn-cs"/>
                        </a:rPr>
                        <a:t>using two opposing terms together, that normally contradict each other</a:t>
                      </a:r>
                      <a:endParaRPr lang="en-GB" sz="900" kern="1200" dirty="0">
                        <a:solidFill>
                          <a:schemeClr val="dk1"/>
                        </a:solidFill>
                        <a:effectLst/>
                        <a:latin typeface="+mn-lt"/>
                        <a:ea typeface="+mn-ea"/>
                        <a:cs typeface="+mn-cs"/>
                      </a:endParaRPr>
                    </a:p>
                  </a:txBody>
                  <a:tcPr/>
                </a:tc>
                <a:extLst>
                  <a:ext uri="{0D108BD9-81ED-4DB2-BD59-A6C34878D82A}">
                    <a16:rowId xmlns:a16="http://schemas.microsoft.com/office/drawing/2014/main" val="10006"/>
                  </a:ext>
                </a:extLst>
              </a:tr>
              <a:tr h="358440">
                <a:tc>
                  <a:txBody>
                    <a:bodyPr/>
                    <a:lstStyle/>
                    <a:p>
                      <a:pPr algn="l"/>
                      <a:r>
                        <a:rPr lang="en-GB" sz="900" dirty="0" smtClean="0"/>
                        <a:t>Juxtaposition </a:t>
                      </a:r>
                      <a:endParaRPr lang="en-GB" sz="900" dirty="0"/>
                    </a:p>
                  </a:txBody>
                  <a:tcPr/>
                </a:tc>
                <a:tc>
                  <a:txBody>
                    <a:bodyPr/>
                    <a:lstStyle/>
                    <a:p>
                      <a:pPr algn="l"/>
                      <a:r>
                        <a:rPr lang="en-GB" sz="900" dirty="0" smtClean="0"/>
                        <a:t>Placing contrasting ideas close</a:t>
                      </a:r>
                      <a:r>
                        <a:rPr lang="en-GB" sz="900" baseline="0" dirty="0" smtClean="0"/>
                        <a:t> together in a text</a:t>
                      </a:r>
                      <a:endParaRPr lang="en-GB" sz="900" dirty="0"/>
                    </a:p>
                  </a:txBody>
                  <a:tcPr/>
                </a:tc>
                <a:extLst>
                  <a:ext uri="{0D108BD9-81ED-4DB2-BD59-A6C34878D82A}">
                    <a16:rowId xmlns:a16="http://schemas.microsoft.com/office/drawing/2014/main" val="10007"/>
                  </a:ext>
                </a:extLst>
              </a:tr>
              <a:tr h="492856">
                <a:tc>
                  <a:txBody>
                    <a:bodyPr/>
                    <a:lstStyle/>
                    <a:p>
                      <a:pPr algn="l"/>
                      <a:r>
                        <a:rPr lang="en-GB" sz="900" dirty="0" smtClean="0"/>
                        <a:t>Foreshadowing</a:t>
                      </a:r>
                      <a:endParaRPr lang="en-GB" sz="900" dirty="0"/>
                    </a:p>
                  </a:txBody>
                  <a:tcPr/>
                </a:tc>
                <a:tc>
                  <a:txBody>
                    <a:bodyPr/>
                    <a:lstStyle/>
                    <a:p>
                      <a:pPr lvl="0"/>
                      <a:r>
                        <a:rPr lang="en-GB" sz="900" kern="1200" dirty="0" smtClean="0">
                          <a:solidFill>
                            <a:schemeClr val="dk1"/>
                          </a:solidFill>
                          <a:effectLst/>
                          <a:latin typeface="+mn-lt"/>
                          <a:ea typeface="+mn-ea"/>
                          <a:cs typeface="+mn-cs"/>
                        </a:rPr>
                        <a:t>a hint or suggestion of what might happen later in the story </a:t>
                      </a:r>
                      <a:endParaRPr lang="en-GB" sz="900" kern="1200" dirty="0">
                        <a:solidFill>
                          <a:schemeClr val="dk1"/>
                        </a:solidFill>
                        <a:effectLst/>
                        <a:latin typeface="+mn-lt"/>
                        <a:ea typeface="+mn-ea"/>
                        <a:cs typeface="+mn-cs"/>
                      </a:endParaRPr>
                    </a:p>
                  </a:txBody>
                  <a:tcPr/>
                </a:tc>
                <a:extLst>
                  <a:ext uri="{0D108BD9-81ED-4DB2-BD59-A6C34878D82A}">
                    <a16:rowId xmlns:a16="http://schemas.microsoft.com/office/drawing/2014/main" val="10008"/>
                  </a:ext>
                </a:extLst>
              </a:tr>
              <a:tr h="358440">
                <a:tc>
                  <a:txBody>
                    <a:bodyPr/>
                    <a:lstStyle/>
                    <a:p>
                      <a:pPr algn="l"/>
                      <a:r>
                        <a:rPr lang="en-GB" sz="900" dirty="0" smtClean="0"/>
                        <a:t>Emotive Language</a:t>
                      </a:r>
                      <a:endParaRPr lang="en-GB" sz="900" dirty="0"/>
                    </a:p>
                  </a:txBody>
                  <a:tcPr/>
                </a:tc>
                <a:tc>
                  <a:txBody>
                    <a:bodyPr/>
                    <a:lstStyle/>
                    <a:p>
                      <a:pPr algn="l"/>
                      <a:r>
                        <a:rPr lang="en-GB" sz="900" dirty="0" smtClean="0"/>
                        <a:t>Language which creates an emotion</a:t>
                      </a:r>
                      <a:r>
                        <a:rPr lang="en-GB" sz="900" baseline="0" dirty="0" smtClean="0"/>
                        <a:t> in the reader</a:t>
                      </a:r>
                      <a:endParaRPr lang="en-GB" sz="900" dirty="0"/>
                    </a:p>
                  </a:txBody>
                  <a:tcPr/>
                </a:tc>
                <a:extLst>
                  <a:ext uri="{0D108BD9-81ED-4DB2-BD59-A6C34878D82A}">
                    <a16:rowId xmlns:a16="http://schemas.microsoft.com/office/drawing/2014/main" val="10009"/>
                  </a:ext>
                </a:extLst>
              </a:tr>
              <a:tr h="492856">
                <a:tc>
                  <a:txBody>
                    <a:bodyPr/>
                    <a:lstStyle/>
                    <a:p>
                      <a:pPr algn="l"/>
                      <a:r>
                        <a:rPr lang="en-GB" sz="900" dirty="0" smtClean="0"/>
                        <a:t>Connotations/ Zooming in </a:t>
                      </a:r>
                      <a:endParaRPr lang="en-GB" sz="900" dirty="0"/>
                    </a:p>
                  </a:txBody>
                  <a:tcPr/>
                </a:tc>
                <a:tc>
                  <a:txBody>
                    <a:bodyPr/>
                    <a:lstStyle/>
                    <a:p>
                      <a:pPr algn="l"/>
                      <a:r>
                        <a:rPr lang="en-GB" sz="900" dirty="0" smtClean="0"/>
                        <a:t>Implied or suggested meanings</a:t>
                      </a:r>
                      <a:r>
                        <a:rPr lang="en-GB" sz="900" baseline="0" dirty="0" smtClean="0"/>
                        <a:t> of a word or phrases</a:t>
                      </a:r>
                      <a:endParaRPr lang="en-GB" sz="900" dirty="0"/>
                    </a:p>
                  </a:txBody>
                  <a:tcPr/>
                </a:tc>
                <a:extLst>
                  <a:ext uri="{0D108BD9-81ED-4DB2-BD59-A6C34878D82A}">
                    <a16:rowId xmlns:a16="http://schemas.microsoft.com/office/drawing/2014/main" val="10010"/>
                  </a:ext>
                </a:extLst>
              </a:tr>
              <a:tr h="492856">
                <a:tc>
                  <a:txBody>
                    <a:bodyPr/>
                    <a:lstStyle/>
                    <a:p>
                      <a:pPr algn="l"/>
                      <a:r>
                        <a:rPr lang="en-GB" sz="900" dirty="0" smtClean="0"/>
                        <a:t>Hyperbole</a:t>
                      </a:r>
                      <a:endParaRPr lang="en-GB"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use of extremely exaggerated terms for emphasis</a:t>
                      </a:r>
                    </a:p>
                  </a:txBody>
                  <a:tcPr/>
                </a:tc>
                <a:extLst>
                  <a:ext uri="{0D108BD9-81ED-4DB2-BD59-A6C34878D82A}">
                    <a16:rowId xmlns:a16="http://schemas.microsoft.com/office/drawing/2014/main" val="10011"/>
                  </a:ext>
                </a:extLst>
              </a:tr>
              <a:tr h="583466">
                <a:tc>
                  <a:txBody>
                    <a:bodyPr/>
                    <a:lstStyle/>
                    <a:p>
                      <a:pPr algn="l"/>
                      <a:r>
                        <a:rPr lang="en-GB" sz="900" dirty="0" smtClean="0"/>
                        <a:t>Puns</a:t>
                      </a:r>
                      <a:endParaRPr lang="en-GB" sz="900" dirty="0"/>
                    </a:p>
                  </a:txBody>
                  <a:tcPr/>
                </a:tc>
                <a:tc>
                  <a:txBody>
                    <a:bodyPr/>
                    <a:lstStyle/>
                    <a:p>
                      <a:pPr algn="l"/>
                      <a:r>
                        <a:rPr lang="en-GB" sz="900" dirty="0" smtClean="0"/>
                        <a:t>Joke exploiting the possible</a:t>
                      </a:r>
                      <a:r>
                        <a:rPr lang="en-GB" sz="900" baseline="0" dirty="0" smtClean="0"/>
                        <a:t> different meanings of a word</a:t>
                      </a:r>
                      <a:endParaRPr lang="en-GB" sz="900" dirty="0"/>
                    </a:p>
                  </a:txBody>
                  <a:tcPr/>
                </a:tc>
                <a:extLst>
                  <a:ext uri="{0D108BD9-81ED-4DB2-BD59-A6C34878D82A}">
                    <a16:rowId xmlns:a16="http://schemas.microsoft.com/office/drawing/2014/main" val="10012"/>
                  </a:ext>
                </a:extLst>
              </a:tr>
            </a:tbl>
          </a:graphicData>
        </a:graphic>
      </p:graphicFrame>
      <p:graphicFrame>
        <p:nvGraphicFramePr>
          <p:cNvPr id="7" name="Table 6"/>
          <p:cNvGraphicFramePr>
            <a:graphicFrameLocks noGrp="1"/>
          </p:cNvGraphicFramePr>
          <p:nvPr>
            <p:extLst/>
          </p:nvPr>
        </p:nvGraphicFramePr>
        <p:xfrm>
          <a:off x="4427984" y="0"/>
          <a:ext cx="1944216" cy="3215640"/>
        </p:xfrm>
        <a:graphic>
          <a:graphicData uri="http://schemas.openxmlformats.org/drawingml/2006/table">
            <a:tbl>
              <a:tblPr firstRow="1" bandRow="1">
                <a:tableStyleId>{93296810-A885-4BE3-A3E7-6D5BEEA58F35}</a:tableStyleId>
              </a:tblPr>
              <a:tblGrid>
                <a:gridCol w="1944216">
                  <a:extLst>
                    <a:ext uri="{9D8B030D-6E8A-4147-A177-3AD203B41FA5}">
                      <a16:colId xmlns:a16="http://schemas.microsoft.com/office/drawing/2014/main" val="20000"/>
                    </a:ext>
                  </a:extLst>
                </a:gridCol>
              </a:tblGrid>
              <a:tr h="144016">
                <a:tc>
                  <a:txBody>
                    <a:bodyPr/>
                    <a:lstStyle/>
                    <a:p>
                      <a:pPr algn="ctr"/>
                      <a:r>
                        <a:rPr lang="en-GB" sz="9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2728742">
                <a:tc>
                  <a:txBody>
                    <a:bodyPr/>
                    <a:lstStyle/>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 </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4427984" y="3185592"/>
          <a:ext cx="1944216" cy="3676989"/>
        </p:xfrm>
        <a:graphic>
          <a:graphicData uri="http://schemas.openxmlformats.org/drawingml/2006/table">
            <a:tbl>
              <a:tblPr firstRow="1" bandRow="1">
                <a:tableStyleId>{93296810-A885-4BE3-A3E7-6D5BEEA58F35}</a:tableStyleId>
              </a:tblPr>
              <a:tblGrid>
                <a:gridCol w="1944216">
                  <a:extLst>
                    <a:ext uri="{9D8B030D-6E8A-4147-A177-3AD203B41FA5}">
                      <a16:colId xmlns:a16="http://schemas.microsoft.com/office/drawing/2014/main" val="20000"/>
                    </a:ext>
                  </a:extLst>
                </a:gridCol>
              </a:tblGrid>
              <a:tr h="293709">
                <a:tc>
                  <a:txBody>
                    <a:bodyPr/>
                    <a:lstStyle/>
                    <a:p>
                      <a:pPr algn="ctr"/>
                      <a:r>
                        <a:rPr lang="en-GB" sz="900" dirty="0" smtClean="0">
                          <a:solidFill>
                            <a:schemeClr val="tx1"/>
                          </a:solidFill>
                        </a:rPr>
                        <a:t>EXAM</a:t>
                      </a:r>
                      <a:r>
                        <a:rPr lang="en-GB" sz="900" baseline="0" dirty="0" smtClean="0">
                          <a:solidFill>
                            <a:schemeClr val="tx1"/>
                          </a:solidFill>
                        </a:rPr>
                        <a:t> REQUIREMENTS</a:t>
                      </a:r>
                      <a:endParaRPr lang="en-GB" sz="400" dirty="0">
                        <a:solidFill>
                          <a:schemeClr val="tx1"/>
                        </a:solidFill>
                      </a:endParaRPr>
                    </a:p>
                  </a:txBody>
                  <a:tcPr/>
                </a:tc>
                <a:extLst>
                  <a:ext uri="{0D108BD9-81ED-4DB2-BD59-A6C34878D82A}">
                    <a16:rowId xmlns:a16="http://schemas.microsoft.com/office/drawing/2014/main" val="10000"/>
                  </a:ext>
                </a:extLst>
              </a:tr>
              <a:tr h="3378699">
                <a:tc>
                  <a:txBody>
                    <a:bodyPr/>
                    <a:lstStyle/>
                    <a:p>
                      <a:pPr algn="ctr"/>
                      <a:r>
                        <a:rPr lang="en-GB" sz="900" b="1" u="sng" dirty="0" smtClean="0">
                          <a:solidFill>
                            <a:schemeClr val="tx1"/>
                          </a:solidFill>
                        </a:rPr>
                        <a:t>EXTRACT</a:t>
                      </a:r>
                      <a:r>
                        <a:rPr lang="en-GB" sz="900" b="1" u="sng" baseline="0" dirty="0" smtClean="0">
                          <a:solidFill>
                            <a:schemeClr val="tx1"/>
                          </a:solidFill>
                        </a:rPr>
                        <a:t> ONLY: </a:t>
                      </a:r>
                    </a:p>
                    <a:p>
                      <a:r>
                        <a:rPr lang="en-GB" sz="900" b="1" u="sng" dirty="0" smtClean="0">
                          <a:solidFill>
                            <a:schemeClr val="tx1"/>
                          </a:solidFill>
                        </a:rPr>
                        <a:t>Intro</a:t>
                      </a:r>
                      <a:r>
                        <a:rPr lang="en-GB" sz="900" b="1" dirty="0" smtClean="0">
                          <a:solidFill>
                            <a:schemeClr val="tx1"/>
                          </a:solidFill>
                        </a:rPr>
                        <a:t> – link to the question with overview of meaning in the extract. Explain where the extract happens in the play,</a:t>
                      </a:r>
                      <a:r>
                        <a:rPr lang="en-GB" sz="900" b="1" baseline="0" dirty="0" smtClean="0">
                          <a:solidFill>
                            <a:schemeClr val="tx1"/>
                          </a:solidFill>
                        </a:rPr>
                        <a:t> </a:t>
                      </a:r>
                      <a:r>
                        <a:rPr lang="en-GB" sz="900" b="1" u="sng" dirty="0" smtClean="0">
                          <a:solidFill>
                            <a:schemeClr val="tx1"/>
                          </a:solidFill>
                        </a:rPr>
                        <a:t>Start of extract </a:t>
                      </a:r>
                      <a:r>
                        <a:rPr lang="en-GB" sz="900" b="1" dirty="0" smtClean="0">
                          <a:solidFill>
                            <a:schemeClr val="tx1"/>
                          </a:solidFill>
                        </a:rPr>
                        <a:t>– choose 2 – 3 quotes to explore,</a:t>
                      </a:r>
                      <a:r>
                        <a:rPr lang="en-GB" sz="900" b="1" baseline="0" dirty="0" smtClean="0">
                          <a:solidFill>
                            <a:schemeClr val="tx1"/>
                          </a:solidFill>
                        </a:rPr>
                        <a:t> </a:t>
                      </a:r>
                      <a:r>
                        <a:rPr lang="en-GB" sz="900" b="1" u="sng" dirty="0" smtClean="0">
                          <a:solidFill>
                            <a:schemeClr val="tx1"/>
                          </a:solidFill>
                        </a:rPr>
                        <a:t>Middle of extract </a:t>
                      </a:r>
                      <a:r>
                        <a:rPr lang="en-GB" sz="900" b="1" dirty="0" smtClean="0">
                          <a:solidFill>
                            <a:schemeClr val="tx1"/>
                          </a:solidFill>
                        </a:rPr>
                        <a:t>– choose 2 – 3 quotes to explore,</a:t>
                      </a:r>
                      <a:r>
                        <a:rPr lang="en-GB" sz="900" b="1" baseline="0" dirty="0" smtClean="0">
                          <a:solidFill>
                            <a:schemeClr val="tx1"/>
                          </a:solidFill>
                        </a:rPr>
                        <a:t> </a:t>
                      </a:r>
                      <a:r>
                        <a:rPr lang="en-GB" sz="900" b="1" u="sng" dirty="0" smtClean="0">
                          <a:solidFill>
                            <a:schemeClr val="tx1"/>
                          </a:solidFill>
                        </a:rPr>
                        <a:t>End of the extract </a:t>
                      </a:r>
                      <a:r>
                        <a:rPr lang="en-GB" sz="900" b="1" dirty="0" smtClean="0">
                          <a:solidFill>
                            <a:schemeClr val="tx1"/>
                          </a:solidFill>
                        </a:rPr>
                        <a:t>– choose 2 – 3 quotes to explore</a:t>
                      </a:r>
                      <a:r>
                        <a:rPr lang="en-GB" sz="900" b="1" baseline="0" dirty="0" smtClean="0">
                          <a:solidFill>
                            <a:schemeClr val="tx1"/>
                          </a:solidFill>
                        </a:rPr>
                        <a:t>, </a:t>
                      </a:r>
                      <a:r>
                        <a:rPr lang="en-GB" sz="900" b="1" u="sng" dirty="0" smtClean="0">
                          <a:solidFill>
                            <a:schemeClr val="tx1"/>
                          </a:solidFill>
                        </a:rPr>
                        <a:t>Conclude </a:t>
                      </a:r>
                      <a:r>
                        <a:rPr lang="en-GB" sz="900" b="1" dirty="0" smtClean="0">
                          <a:solidFill>
                            <a:schemeClr val="tx1"/>
                          </a:solidFill>
                        </a:rPr>
                        <a:t>– Short summary of points</a:t>
                      </a:r>
                    </a:p>
                    <a:p>
                      <a:pPr algn="ctr"/>
                      <a:r>
                        <a:rPr lang="en-GB" sz="900" b="1" u="sng" dirty="0" smtClean="0">
                          <a:solidFill>
                            <a:schemeClr val="tx1"/>
                          </a:solidFill>
                        </a:rPr>
                        <a:t>ESSAY ON ROMEO &amp; JULIET:  Intro </a:t>
                      </a:r>
                      <a:r>
                        <a:rPr lang="en-GB" sz="900" b="1" dirty="0" smtClean="0">
                          <a:solidFill>
                            <a:schemeClr val="tx1"/>
                          </a:solidFill>
                        </a:rPr>
                        <a:t>– link to the question with overview of meaning. Explain which 3 to 4 events in the play you will focus on. </a:t>
                      </a:r>
                      <a:r>
                        <a:rPr lang="en-GB" sz="900" b="1" u="sng" dirty="0" smtClean="0">
                          <a:solidFill>
                            <a:schemeClr val="tx1"/>
                          </a:solidFill>
                        </a:rPr>
                        <a:t>Idea 1 -</a:t>
                      </a:r>
                      <a:r>
                        <a:rPr lang="en-GB" sz="900" b="1" u="sng" baseline="0" dirty="0" smtClean="0">
                          <a:solidFill>
                            <a:schemeClr val="tx1"/>
                          </a:solidFill>
                        </a:rPr>
                        <a:t> </a:t>
                      </a:r>
                      <a:r>
                        <a:rPr lang="en-GB" sz="900" b="1" dirty="0" smtClean="0">
                          <a:solidFill>
                            <a:schemeClr val="tx1"/>
                          </a:solidFill>
                        </a:rPr>
                        <a:t>choose a moment from the play to explore (quotes if remembered) </a:t>
                      </a:r>
                      <a:r>
                        <a:rPr lang="en-GB" sz="900" b="1" u="sng" dirty="0" smtClean="0">
                          <a:solidFill>
                            <a:schemeClr val="tx1"/>
                          </a:solidFill>
                        </a:rPr>
                        <a:t>Idea 2 - c</a:t>
                      </a:r>
                      <a:r>
                        <a:rPr lang="en-GB" sz="900" b="1" dirty="0" smtClean="0">
                          <a:solidFill>
                            <a:schemeClr val="tx1"/>
                          </a:solidFill>
                        </a:rPr>
                        <a:t>hoose a 2</a:t>
                      </a:r>
                      <a:r>
                        <a:rPr lang="en-GB" sz="900" b="1" baseline="30000" dirty="0" smtClean="0">
                          <a:solidFill>
                            <a:schemeClr val="tx1"/>
                          </a:solidFill>
                        </a:rPr>
                        <a:t>nd</a:t>
                      </a:r>
                      <a:r>
                        <a:rPr lang="en-GB" sz="900" b="1" dirty="0" smtClean="0">
                          <a:solidFill>
                            <a:schemeClr val="tx1"/>
                          </a:solidFill>
                        </a:rPr>
                        <a:t> moment from the play to explore (quotes if remembered) - </a:t>
                      </a:r>
                      <a:r>
                        <a:rPr lang="en-GB" sz="900" b="1" u="sng" dirty="0" smtClean="0">
                          <a:solidFill>
                            <a:schemeClr val="tx1"/>
                          </a:solidFill>
                        </a:rPr>
                        <a:t>Idea 3  -</a:t>
                      </a:r>
                      <a:r>
                        <a:rPr lang="en-GB" sz="900" b="1" u="sng" baseline="0" dirty="0" smtClean="0">
                          <a:solidFill>
                            <a:schemeClr val="tx1"/>
                          </a:solidFill>
                        </a:rPr>
                        <a:t> </a:t>
                      </a:r>
                      <a:r>
                        <a:rPr lang="en-GB" sz="900" b="1" dirty="0" smtClean="0">
                          <a:solidFill>
                            <a:schemeClr val="tx1"/>
                          </a:solidFill>
                        </a:rPr>
                        <a:t>choose a moment from the play to explore (quotes if remembered)</a:t>
                      </a:r>
                      <a:r>
                        <a:rPr lang="en-GB" sz="900" b="1" baseline="0" dirty="0" smtClean="0">
                          <a:solidFill>
                            <a:schemeClr val="tx1"/>
                          </a:solidFill>
                        </a:rPr>
                        <a:t>  - Idea 4 – choose a moment to explore (quotes if remembered)  </a:t>
                      </a:r>
                      <a:endParaRPr lang="en-GB" sz="900" b="1" dirty="0" smtClean="0">
                        <a:solidFill>
                          <a:schemeClr val="tx1"/>
                        </a:solidFill>
                      </a:endParaRPr>
                    </a:p>
                    <a:p>
                      <a:r>
                        <a:rPr lang="en-GB" sz="900" b="1" u="sng" dirty="0" smtClean="0">
                          <a:solidFill>
                            <a:schemeClr val="tx1"/>
                          </a:solidFill>
                        </a:rPr>
                        <a:t>Conclude</a:t>
                      </a:r>
                      <a:r>
                        <a:rPr lang="en-GB" sz="900" b="1" dirty="0" smtClean="0">
                          <a:solidFill>
                            <a:schemeClr val="tx1"/>
                          </a:solidFill>
                        </a:rPr>
                        <a:t> – Short summary of points</a:t>
                      </a:r>
                    </a:p>
                  </a:txBody>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nvPr>
        </p:nvGraphicFramePr>
        <p:xfrm>
          <a:off x="6373091" y="-2"/>
          <a:ext cx="2771800" cy="6739922"/>
        </p:xfrm>
        <a:graphic>
          <a:graphicData uri="http://schemas.openxmlformats.org/drawingml/2006/table">
            <a:tbl>
              <a:tblPr firstRow="1" bandRow="1">
                <a:tableStyleId>{93296810-A885-4BE3-A3E7-6D5BEEA58F35}</a:tableStyleId>
              </a:tblPr>
              <a:tblGrid>
                <a:gridCol w="770889">
                  <a:extLst>
                    <a:ext uri="{9D8B030D-6E8A-4147-A177-3AD203B41FA5}">
                      <a16:colId xmlns:a16="http://schemas.microsoft.com/office/drawing/2014/main" val="20000"/>
                    </a:ext>
                  </a:extLst>
                </a:gridCol>
                <a:gridCol w="2000911">
                  <a:extLst>
                    <a:ext uri="{9D8B030D-6E8A-4147-A177-3AD203B41FA5}">
                      <a16:colId xmlns:a16="http://schemas.microsoft.com/office/drawing/2014/main" val="20001"/>
                    </a:ext>
                  </a:extLst>
                </a:gridCol>
              </a:tblGrid>
              <a:tr h="234883">
                <a:tc>
                  <a:txBody>
                    <a:bodyPr/>
                    <a:lstStyle/>
                    <a:p>
                      <a:pPr algn="ctr"/>
                      <a:r>
                        <a:rPr lang="en-GB" sz="800" dirty="0" smtClean="0">
                          <a:solidFill>
                            <a:schemeClr val="tx1"/>
                          </a:solidFill>
                        </a:rPr>
                        <a:t>Act</a:t>
                      </a:r>
                      <a:r>
                        <a:rPr lang="en-GB" sz="800" baseline="0" dirty="0" smtClean="0">
                          <a:solidFill>
                            <a:schemeClr val="tx1"/>
                          </a:solidFill>
                        </a:rPr>
                        <a:t> &amp; Theme</a:t>
                      </a:r>
                      <a:endParaRPr lang="en-GB" sz="800" dirty="0">
                        <a:solidFill>
                          <a:schemeClr val="tx1"/>
                        </a:solidFill>
                      </a:endParaRPr>
                    </a:p>
                  </a:txBody>
                  <a:tcPr/>
                </a:tc>
                <a:tc>
                  <a:txBody>
                    <a:bodyPr/>
                    <a:lstStyle/>
                    <a:p>
                      <a:pPr algn="ctr"/>
                      <a:r>
                        <a:rPr lang="en-GB" sz="900" dirty="0" smtClean="0">
                          <a:solidFill>
                            <a:schemeClr val="tx1"/>
                          </a:solidFill>
                        </a:rPr>
                        <a:t>Key Moments </a:t>
                      </a:r>
                      <a:endParaRPr lang="en-GB" sz="900" dirty="0">
                        <a:solidFill>
                          <a:schemeClr val="tx1"/>
                        </a:solidFill>
                      </a:endParaRPr>
                    </a:p>
                  </a:txBody>
                  <a:tcPr/>
                </a:tc>
                <a:extLst>
                  <a:ext uri="{0D108BD9-81ED-4DB2-BD59-A6C34878D82A}">
                    <a16:rowId xmlns:a16="http://schemas.microsoft.com/office/drawing/2014/main" val="10000"/>
                  </a:ext>
                </a:extLst>
              </a:tr>
              <a:tr h="643227">
                <a:tc>
                  <a:txBody>
                    <a:bodyPr/>
                    <a:lstStyle/>
                    <a:p>
                      <a:r>
                        <a:rPr lang="en-GB" sz="900" b="1" dirty="0" smtClean="0"/>
                        <a:t>Prologue: </a:t>
                      </a:r>
                      <a:r>
                        <a:rPr lang="en-GB" sz="900" dirty="0" smtClean="0"/>
                        <a:t>Love,</a:t>
                      </a:r>
                      <a:r>
                        <a:rPr lang="en-GB" sz="900" baseline="0" dirty="0" smtClean="0"/>
                        <a:t> </a:t>
                      </a:r>
                      <a:r>
                        <a:rPr lang="en-GB" sz="900" dirty="0" smtClean="0"/>
                        <a:t>Civil War</a:t>
                      </a:r>
                      <a:r>
                        <a:rPr lang="en-GB" sz="900" baseline="0" dirty="0" smtClean="0"/>
                        <a:t>, Fate Conflict</a:t>
                      </a:r>
                      <a:endParaRPr lang="en-GB" sz="900" dirty="0" smtClean="0"/>
                    </a:p>
                  </a:txBody>
                  <a:tcPr/>
                </a:tc>
                <a:tc>
                  <a:txBody>
                    <a:bodyPr/>
                    <a:lstStyle/>
                    <a:p>
                      <a:r>
                        <a:rPr lang="en-GB" sz="900" dirty="0" smtClean="0"/>
                        <a:t>Exposition</a:t>
                      </a:r>
                      <a:r>
                        <a:rPr lang="en-GB" sz="900" baseline="0" dirty="0" smtClean="0"/>
                        <a:t> of feud between Montagues and Capulets.  Love story &amp; deaths of Romeo &amp; Juliet revealed . </a:t>
                      </a:r>
                    </a:p>
                  </a:txBody>
                  <a:tcPr/>
                </a:tc>
                <a:extLst>
                  <a:ext uri="{0D108BD9-81ED-4DB2-BD59-A6C34878D82A}">
                    <a16:rowId xmlns:a16="http://schemas.microsoft.com/office/drawing/2014/main" val="10001"/>
                  </a:ext>
                </a:extLst>
              </a:tr>
              <a:tr h="1332398">
                <a:tc>
                  <a:txBody>
                    <a:bodyPr/>
                    <a:lstStyle/>
                    <a:p>
                      <a:r>
                        <a:rPr lang="en-GB" sz="900" b="1" dirty="0" smtClean="0"/>
                        <a:t>Act 1: </a:t>
                      </a:r>
                      <a:r>
                        <a:rPr lang="en-GB" sz="900" dirty="0" smtClean="0"/>
                        <a:t>Civil</a:t>
                      </a:r>
                      <a:r>
                        <a:rPr lang="en-GB" sz="900" baseline="0" dirty="0" smtClean="0"/>
                        <a:t> War, Conflict </a:t>
                      </a:r>
                      <a:br>
                        <a:rPr lang="en-GB" sz="900" baseline="0" dirty="0" smtClean="0"/>
                      </a:br>
                      <a:r>
                        <a:rPr lang="en-GB" sz="900" baseline="0" dirty="0" smtClean="0"/>
                        <a:t>Law, Fate, Patriarchy </a:t>
                      </a:r>
                    </a:p>
                    <a:p>
                      <a:r>
                        <a:rPr lang="en-GB" sz="900" baseline="0" dirty="0" smtClean="0"/>
                        <a:t>Family Relationship</a:t>
                      </a:r>
                      <a:endParaRPr lang="en-GB" sz="900" dirty="0" smtClean="0"/>
                    </a:p>
                    <a:p>
                      <a:endParaRPr lang="en-GB" sz="900" b="1" dirty="0"/>
                    </a:p>
                  </a:txBody>
                  <a:tcPr/>
                </a:tc>
                <a:tc>
                  <a:txBody>
                    <a:bodyPr/>
                    <a:lstStyle/>
                    <a:p>
                      <a:r>
                        <a:rPr lang="en-GB" sz="900" dirty="0" smtClean="0"/>
                        <a:t>Servants</a:t>
                      </a:r>
                      <a:r>
                        <a:rPr lang="en-GB" sz="900" baseline="0" dirty="0" smtClean="0"/>
                        <a:t> of both houses fight in the street. Prince breaks it up. Paris asks to marry Juliet. Nurse reveals this to Juliet &amp; we see their close bond. Romeo argues against going to the ball. R&amp;J meet &amp; fall in love at the Capulet Ball. Tybalt recognises Romeo &amp; wants to fight. Lord Capulet stops him. </a:t>
                      </a:r>
                      <a:endParaRPr lang="en-GB" sz="900" dirty="0"/>
                    </a:p>
                  </a:txBody>
                  <a:tcPr/>
                </a:tc>
                <a:extLst>
                  <a:ext uri="{0D108BD9-81ED-4DB2-BD59-A6C34878D82A}">
                    <a16:rowId xmlns:a16="http://schemas.microsoft.com/office/drawing/2014/main" val="10002"/>
                  </a:ext>
                </a:extLst>
              </a:tr>
              <a:tr h="1194564">
                <a:tc>
                  <a:txBody>
                    <a:bodyPr/>
                    <a:lstStyle/>
                    <a:p>
                      <a:r>
                        <a:rPr lang="en-GB" sz="900" b="1" dirty="0" smtClean="0"/>
                        <a:t>Act 2:</a:t>
                      </a:r>
                      <a:r>
                        <a:rPr lang="en-GB" sz="900" b="1" baseline="0" dirty="0" smtClean="0"/>
                        <a:t> </a:t>
                      </a:r>
                      <a:r>
                        <a:rPr lang="en-GB" sz="900" dirty="0" smtClean="0"/>
                        <a:t>Civil</a:t>
                      </a:r>
                      <a:r>
                        <a:rPr lang="en-GB" sz="900" baseline="0" dirty="0" smtClean="0"/>
                        <a:t> War, Conflict </a:t>
                      </a:r>
                      <a:br>
                        <a:rPr lang="en-GB" sz="900" baseline="0" dirty="0" smtClean="0"/>
                      </a:br>
                      <a:r>
                        <a:rPr lang="en-GB" sz="900" baseline="0" dirty="0" smtClean="0"/>
                        <a:t>Law , Fate, Patriarchy, </a:t>
                      </a:r>
                    </a:p>
                    <a:p>
                      <a:r>
                        <a:rPr lang="en-GB" sz="900" baseline="0" dirty="0" smtClean="0"/>
                        <a:t>Family Relationship</a:t>
                      </a:r>
                      <a:endParaRPr lang="en-GB" sz="900" dirty="0" smtClean="0"/>
                    </a:p>
                  </a:txBody>
                  <a:tcPr/>
                </a:tc>
                <a:tc>
                  <a:txBody>
                    <a:bodyPr/>
                    <a:lstStyle/>
                    <a:p>
                      <a:r>
                        <a:rPr lang="en-GB" sz="900" dirty="0" smtClean="0"/>
                        <a:t>Chorus inform of the futile</a:t>
                      </a:r>
                      <a:r>
                        <a:rPr lang="en-GB" sz="900" baseline="0" dirty="0" smtClean="0"/>
                        <a:t> love.  Romeo abandons his friends &amp; jumps into Capulet’s orchard. Balcony scene – they confess their love &amp; arrange to marry. Friar Laurence agrees to marry R&amp;J. Tybalt challenges Romeo.  Nurse acts as messenger regarding the wedding. They marry in secret. </a:t>
                      </a:r>
                    </a:p>
                  </a:txBody>
                  <a:tcPr/>
                </a:tc>
                <a:extLst>
                  <a:ext uri="{0D108BD9-81ED-4DB2-BD59-A6C34878D82A}">
                    <a16:rowId xmlns:a16="http://schemas.microsoft.com/office/drawing/2014/main" val="10003"/>
                  </a:ext>
                </a:extLst>
              </a:tr>
              <a:tr h="1332398">
                <a:tc>
                  <a:txBody>
                    <a:bodyPr/>
                    <a:lstStyle/>
                    <a:p>
                      <a:r>
                        <a:rPr lang="en-GB" sz="900" b="1" dirty="0" smtClean="0"/>
                        <a:t>Act</a:t>
                      </a:r>
                      <a:r>
                        <a:rPr lang="en-GB" sz="900" b="1" baseline="0" dirty="0" smtClean="0"/>
                        <a:t> 3: </a:t>
                      </a:r>
                      <a:r>
                        <a:rPr lang="en-GB" sz="900" b="0" baseline="0" dirty="0" smtClean="0"/>
                        <a:t>Civil war, </a:t>
                      </a:r>
                      <a:r>
                        <a:rPr lang="en-GB" sz="900" b="0" baseline="0" dirty="0" err="1" smtClean="0"/>
                        <a:t>Cnflict</a:t>
                      </a:r>
                      <a:r>
                        <a:rPr lang="en-GB" sz="900" b="0" baseline="0" dirty="0" smtClean="0"/>
                        <a:t>, Death, Love, Religion, Law, Fate, Patriarchy, Family Relationship</a:t>
                      </a:r>
                      <a:endParaRPr lang="en-GB" sz="900" b="0" dirty="0"/>
                    </a:p>
                  </a:txBody>
                  <a:tcPr/>
                </a:tc>
                <a:tc>
                  <a:txBody>
                    <a:bodyPr/>
                    <a:lstStyle/>
                    <a:p>
                      <a:r>
                        <a:rPr lang="en-GB" sz="900" dirty="0" smtClean="0"/>
                        <a:t>Mercutio</a:t>
                      </a:r>
                      <a:r>
                        <a:rPr lang="en-GB" sz="900" baseline="0" dirty="0" smtClean="0"/>
                        <a:t> &amp; Tybalt fight. Tybalt kills Mercutio. In anger Romeo kills Tybalt. Prince banishes Romeo to Mantua. First the lovers spend the night together. Juliet is distraught about Romeo being banished. Capulet agrees to Paris &amp; Juliet marrying. Juliet refuses to marry him. The nurse says she should. </a:t>
                      </a:r>
                      <a:endParaRPr lang="en-GB" sz="900" dirty="0"/>
                    </a:p>
                  </a:txBody>
                  <a:tcPr/>
                </a:tc>
                <a:extLst>
                  <a:ext uri="{0D108BD9-81ED-4DB2-BD59-A6C34878D82A}">
                    <a16:rowId xmlns:a16="http://schemas.microsoft.com/office/drawing/2014/main" val="10004"/>
                  </a:ext>
                </a:extLst>
              </a:tr>
              <a:tr h="781061">
                <a:tc>
                  <a:txBody>
                    <a:bodyPr/>
                    <a:lstStyle/>
                    <a:p>
                      <a:r>
                        <a:rPr lang="en-GB" sz="900" b="1" dirty="0" smtClean="0"/>
                        <a:t>Act 4: </a:t>
                      </a:r>
                      <a:r>
                        <a:rPr lang="en-GB" sz="900" b="0" dirty="0" smtClean="0"/>
                        <a:t>Fate,</a:t>
                      </a:r>
                      <a:r>
                        <a:rPr lang="en-GB" sz="900" b="0" baseline="0" dirty="0" smtClean="0"/>
                        <a:t>  Love, Death, Patriarchy, Family Relationship</a:t>
                      </a:r>
                      <a:endParaRPr lang="en-GB" sz="900" b="0" dirty="0"/>
                    </a:p>
                  </a:txBody>
                  <a:tcPr/>
                </a:tc>
                <a:tc>
                  <a:txBody>
                    <a:bodyPr/>
                    <a:lstStyle/>
                    <a:p>
                      <a:r>
                        <a:rPr lang="en-GB" sz="900" dirty="0" smtClean="0"/>
                        <a:t>Friar plans to give Juliet sleeping drug. Juliet agrees to marry Paris. Takes the drug.</a:t>
                      </a:r>
                      <a:r>
                        <a:rPr lang="en-GB" sz="900" baseline="0" dirty="0" smtClean="0"/>
                        <a:t> Everyone thinks she is dead (Nurse finds her). </a:t>
                      </a:r>
                      <a:endParaRPr lang="en-GB" sz="900" dirty="0"/>
                    </a:p>
                  </a:txBody>
                  <a:tcPr/>
                </a:tc>
                <a:extLst>
                  <a:ext uri="{0D108BD9-81ED-4DB2-BD59-A6C34878D82A}">
                    <a16:rowId xmlns:a16="http://schemas.microsoft.com/office/drawing/2014/main" val="10005"/>
                  </a:ext>
                </a:extLst>
              </a:tr>
              <a:tr h="1221391">
                <a:tc>
                  <a:txBody>
                    <a:bodyPr/>
                    <a:lstStyle/>
                    <a:p>
                      <a:r>
                        <a:rPr lang="en-GB" sz="900" b="1" dirty="0" smtClean="0"/>
                        <a:t>Act 5: </a:t>
                      </a:r>
                      <a:r>
                        <a:rPr lang="en-GB" sz="900" b="0" dirty="0" smtClean="0"/>
                        <a:t>Death,</a:t>
                      </a:r>
                      <a:r>
                        <a:rPr lang="en-GB" sz="900" b="0" baseline="0" dirty="0" smtClean="0"/>
                        <a:t> Fate, Conflict, Family Relationships, Love, Law, Religion, Patriarchy, </a:t>
                      </a:r>
                      <a:endParaRPr lang="en-GB" sz="900" b="0" dirty="0"/>
                    </a:p>
                  </a:txBody>
                  <a:tcPr/>
                </a:tc>
                <a:tc>
                  <a:txBody>
                    <a:bodyPr/>
                    <a:lstStyle/>
                    <a:p>
                      <a:r>
                        <a:rPr lang="en-GB" sz="900" dirty="0" smtClean="0"/>
                        <a:t>Romeo doesn’t receive a letter about the Friar’s plan. He hears</a:t>
                      </a:r>
                      <a:r>
                        <a:rPr lang="en-GB" sz="900" baseline="0" dirty="0" smtClean="0"/>
                        <a:t> she is dead. Buys poison. Friar Laurence sends another letter. Romeo arrives at the tomb. Kills Paris. Drinks poison. Juliet awakes to find Romeo dead. Juliet stabs herself. The families are brought together in grief.</a:t>
                      </a:r>
                      <a:endParaRPr lang="en-GB" sz="9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40374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20572" y="-71726"/>
          <a:ext cx="9180513" cy="6932136"/>
        </p:xfrm>
        <a:graphic>
          <a:graphicData uri="http://schemas.openxmlformats.org/drawingml/2006/table">
            <a:tbl>
              <a:tblPr firstRow="1" bandRow="1">
                <a:tableStyleId>{93296810-A885-4BE3-A3E7-6D5BEEA58F35}</a:tableStyleId>
              </a:tblPr>
              <a:tblGrid>
                <a:gridCol w="899592">
                  <a:extLst>
                    <a:ext uri="{9D8B030D-6E8A-4147-A177-3AD203B41FA5}">
                      <a16:colId xmlns:a16="http://schemas.microsoft.com/office/drawing/2014/main" val="20000"/>
                    </a:ext>
                  </a:extLst>
                </a:gridCol>
                <a:gridCol w="8280921">
                  <a:extLst>
                    <a:ext uri="{9D8B030D-6E8A-4147-A177-3AD203B41FA5}">
                      <a16:colId xmlns:a16="http://schemas.microsoft.com/office/drawing/2014/main" val="20001"/>
                    </a:ext>
                  </a:extLst>
                </a:gridCol>
              </a:tblGrid>
              <a:tr h="188640">
                <a:tc>
                  <a:txBody>
                    <a:bodyPr/>
                    <a:lstStyle/>
                    <a:p>
                      <a:r>
                        <a:rPr lang="en-GB" sz="900" dirty="0" smtClean="0">
                          <a:solidFill>
                            <a:schemeClr val="tx1"/>
                          </a:solidFill>
                        </a:rPr>
                        <a:t>Character</a:t>
                      </a:r>
                      <a:endParaRPr lang="en-GB" sz="900" dirty="0">
                        <a:solidFill>
                          <a:schemeClr val="tx1"/>
                        </a:solidFill>
                      </a:endParaRPr>
                    </a:p>
                  </a:txBody>
                  <a:tcPr/>
                </a:tc>
                <a:tc>
                  <a:txBody>
                    <a:bodyPr/>
                    <a:lstStyle/>
                    <a:p>
                      <a:r>
                        <a:rPr lang="en-GB" sz="1000" dirty="0" smtClean="0">
                          <a:solidFill>
                            <a:schemeClr val="tx1"/>
                          </a:solidFill>
                        </a:rPr>
                        <a:t>Quotes &amp; Technique &amp; Brief Analysis </a:t>
                      </a:r>
                      <a:endParaRPr lang="en-GB" sz="1000" dirty="0">
                        <a:solidFill>
                          <a:schemeClr val="tx1"/>
                        </a:solidFill>
                      </a:endParaRPr>
                    </a:p>
                  </a:txBody>
                  <a:tcPr/>
                </a:tc>
                <a:extLst>
                  <a:ext uri="{0D108BD9-81ED-4DB2-BD59-A6C34878D82A}">
                    <a16:rowId xmlns:a16="http://schemas.microsoft.com/office/drawing/2014/main" val="10000"/>
                  </a:ext>
                </a:extLst>
              </a:tr>
              <a:tr h="370840">
                <a:tc>
                  <a:txBody>
                    <a:bodyPr/>
                    <a:lstStyle/>
                    <a:p>
                      <a:r>
                        <a:rPr lang="en-GB" sz="900" b="0" dirty="0" smtClean="0"/>
                        <a:t>ROMEO</a:t>
                      </a:r>
                      <a:r>
                        <a:rPr lang="en-GB" sz="900" b="0" baseline="0" dirty="0" smtClean="0"/>
                        <a:t> – Main Protagonist</a:t>
                      </a:r>
                      <a:endParaRPr lang="en-GB" sz="900" b="0" dirty="0"/>
                    </a:p>
                  </a:txBody>
                  <a:tcPr/>
                </a:tc>
                <a:tc>
                  <a:txBody>
                    <a:bodyPr/>
                    <a:lstStyle/>
                    <a:p>
                      <a:pPr lvl="0"/>
                      <a:r>
                        <a:rPr lang="en-GB" sz="900" b="1" kern="1200" dirty="0" smtClean="0">
                          <a:solidFill>
                            <a:schemeClr val="dk1"/>
                          </a:solidFill>
                          <a:effectLst/>
                          <a:latin typeface="+mn-lt"/>
                          <a:ea typeface="+mn-ea"/>
                          <a:cs typeface="+mn-cs"/>
                        </a:rPr>
                        <a:t>“In sadness, cousin, I do love a women”</a:t>
                      </a:r>
                      <a:r>
                        <a:rPr lang="en-GB" sz="900" kern="1200" dirty="0" smtClean="0">
                          <a:solidFill>
                            <a:schemeClr val="dk1"/>
                          </a:solidFill>
                          <a:effectLst/>
                          <a:latin typeface="+mn-lt"/>
                          <a:ea typeface="+mn-ea"/>
                          <a:cs typeface="+mn-cs"/>
                        </a:rPr>
                        <a:t> Act1:1 – juxtaposition Romeo swooning and pining for Rosaline. </a:t>
                      </a:r>
                      <a:r>
                        <a:rPr lang="en-GB" sz="900" b="1" kern="1200" dirty="0" smtClean="0">
                          <a:solidFill>
                            <a:schemeClr val="dk1"/>
                          </a:solidFill>
                          <a:effectLst/>
                          <a:latin typeface="+mn-lt"/>
                          <a:ea typeface="+mn-ea"/>
                          <a:cs typeface="+mn-cs"/>
                        </a:rPr>
                        <a:t>“Arise fair sun and kill the envious moon,”</a:t>
                      </a:r>
                      <a:r>
                        <a:rPr lang="en-GB" sz="900" kern="1200" dirty="0" smtClean="0">
                          <a:solidFill>
                            <a:schemeClr val="dk1"/>
                          </a:solidFill>
                          <a:effectLst/>
                          <a:latin typeface="+mn-lt"/>
                          <a:ea typeface="+mn-ea"/>
                          <a:cs typeface="+mn-cs"/>
                        </a:rPr>
                        <a:t> Act 2 Metaphor to show his rejection of Rosaline in favour of Juliet. </a:t>
                      </a:r>
                      <a:r>
                        <a:rPr lang="en-GB" sz="900" b="1" kern="1200" dirty="0" smtClean="0">
                          <a:solidFill>
                            <a:schemeClr val="dk1"/>
                          </a:solidFill>
                          <a:effectLst/>
                          <a:latin typeface="+mn-lt"/>
                          <a:ea typeface="+mn-ea"/>
                          <a:cs typeface="+mn-cs"/>
                        </a:rPr>
                        <a:t>“With love’s light wings did I </a:t>
                      </a:r>
                      <a:r>
                        <a:rPr lang="en-GB" sz="900" b="1" kern="1200" dirty="0" err="1" smtClean="0">
                          <a:solidFill>
                            <a:schemeClr val="dk1"/>
                          </a:solidFill>
                          <a:effectLst/>
                          <a:latin typeface="+mn-lt"/>
                          <a:ea typeface="+mn-ea"/>
                          <a:cs typeface="+mn-cs"/>
                        </a:rPr>
                        <a:t>o’erperch</a:t>
                      </a:r>
                      <a:r>
                        <a:rPr lang="en-GB" sz="900" b="1" kern="1200" dirty="0" smtClean="0">
                          <a:solidFill>
                            <a:schemeClr val="dk1"/>
                          </a:solidFill>
                          <a:effectLst/>
                          <a:latin typeface="+mn-lt"/>
                          <a:ea typeface="+mn-ea"/>
                          <a:cs typeface="+mn-cs"/>
                        </a:rPr>
                        <a:t> these walls,”</a:t>
                      </a:r>
                      <a:r>
                        <a:rPr lang="en-GB" sz="900" kern="1200" dirty="0" smtClean="0">
                          <a:solidFill>
                            <a:schemeClr val="dk1"/>
                          </a:solidFill>
                          <a:effectLst/>
                          <a:latin typeface="+mn-lt"/>
                          <a:ea typeface="+mn-ea"/>
                          <a:cs typeface="+mn-cs"/>
                        </a:rPr>
                        <a:t> Act 2:2” Celestial Imagery to show he is linked to God and the heavens.</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“O I am Fortune’s fool”</a:t>
                      </a:r>
                      <a:r>
                        <a:rPr lang="en-GB" sz="900" kern="1200" dirty="0" smtClean="0">
                          <a:solidFill>
                            <a:schemeClr val="dk1"/>
                          </a:solidFill>
                          <a:effectLst/>
                          <a:latin typeface="+mn-lt"/>
                          <a:ea typeface="+mn-ea"/>
                          <a:cs typeface="+mn-cs"/>
                        </a:rPr>
                        <a:t> Act 3:1 –Metaphor/ Alliteration. Cursing fate after he has killed Tybalt.</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“Death hath had no power yet upon thy beauty.”</a:t>
                      </a:r>
                      <a:r>
                        <a:rPr lang="en-GB" sz="900" kern="1200" dirty="0" smtClean="0">
                          <a:solidFill>
                            <a:schemeClr val="dk1"/>
                          </a:solidFill>
                          <a:effectLst/>
                          <a:latin typeface="+mn-lt"/>
                          <a:ea typeface="+mn-ea"/>
                          <a:cs typeface="+mn-cs"/>
                        </a:rPr>
                        <a:t> Act 5:3 Imagery to show that death hasn’t changed Juliet’s appearance yet – Shakespeare is playing with the audience here.</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a:t>
                      </a:r>
                      <a:r>
                        <a:rPr lang="en-GB" sz="900" b="1" kern="1200" dirty="0" smtClean="0">
                          <a:solidFill>
                            <a:schemeClr val="dk1"/>
                          </a:solidFill>
                          <a:effectLst/>
                          <a:latin typeface="+mn-lt"/>
                          <a:ea typeface="+mn-ea"/>
                          <a:cs typeface="+mn-cs"/>
                        </a:rPr>
                        <a:t>Thus with a kiss I die”</a:t>
                      </a:r>
                      <a:r>
                        <a:rPr lang="en-GB" sz="900" kern="1200" dirty="0" smtClean="0">
                          <a:solidFill>
                            <a:schemeClr val="dk1"/>
                          </a:solidFill>
                          <a:effectLst/>
                          <a:latin typeface="+mn-lt"/>
                          <a:ea typeface="+mn-ea"/>
                          <a:cs typeface="+mn-cs"/>
                        </a:rPr>
                        <a:t> Act 5:3 statement first person – he dies </a:t>
                      </a:r>
                    </a:p>
                  </a:txBody>
                  <a:tcPr/>
                </a:tc>
                <a:extLst>
                  <a:ext uri="{0D108BD9-81ED-4DB2-BD59-A6C34878D82A}">
                    <a16:rowId xmlns:a16="http://schemas.microsoft.com/office/drawing/2014/main" val="10001"/>
                  </a:ext>
                </a:extLst>
              </a:tr>
              <a:tr h="370840">
                <a:tc>
                  <a:txBody>
                    <a:bodyPr/>
                    <a:lstStyle/>
                    <a:p>
                      <a:r>
                        <a:rPr lang="en-GB" sz="900" b="0" dirty="0" smtClean="0"/>
                        <a:t>JULIET – Main Protagonist</a:t>
                      </a:r>
                      <a:r>
                        <a:rPr lang="en-GB" sz="900" b="0" baseline="0" dirty="0" smtClean="0"/>
                        <a:t> </a:t>
                      </a:r>
                      <a:endParaRPr lang="en-GB" sz="900" b="0" dirty="0"/>
                    </a:p>
                  </a:txBody>
                  <a:tcPr/>
                </a:tc>
                <a:tc>
                  <a:txBody>
                    <a:bodyPr/>
                    <a:lstStyle/>
                    <a:p>
                      <a:pPr lvl="0"/>
                      <a:r>
                        <a:rPr lang="en-GB" sz="1000" b="1" kern="1200" dirty="0" smtClean="0">
                          <a:solidFill>
                            <a:schemeClr val="dk1"/>
                          </a:solidFill>
                          <a:effectLst/>
                          <a:latin typeface="+mn-lt"/>
                          <a:ea typeface="+mn-ea"/>
                          <a:cs typeface="+mn-cs"/>
                        </a:rPr>
                        <a:t>“You kiss by the book”</a:t>
                      </a:r>
                      <a:r>
                        <a:rPr lang="en-GB" sz="1000" kern="1200" dirty="0" smtClean="0">
                          <a:solidFill>
                            <a:schemeClr val="dk1"/>
                          </a:solidFill>
                          <a:effectLst/>
                          <a:latin typeface="+mn-lt"/>
                          <a:ea typeface="+mn-ea"/>
                          <a:cs typeface="+mn-cs"/>
                        </a:rPr>
                        <a:t> Act 1:5 – metaphor – falling in love with Romeo. “</a:t>
                      </a:r>
                      <a:r>
                        <a:rPr lang="en-GB" sz="1000" b="1" kern="1200" dirty="0" smtClean="0">
                          <a:solidFill>
                            <a:schemeClr val="dk1"/>
                          </a:solidFill>
                          <a:effectLst/>
                          <a:latin typeface="+mn-lt"/>
                          <a:ea typeface="+mn-ea"/>
                          <a:cs typeface="+mn-cs"/>
                        </a:rPr>
                        <a:t>My only love sprung from my only hate”</a:t>
                      </a:r>
                      <a:r>
                        <a:rPr lang="en-GB" sz="1000" kern="1200" dirty="0" smtClean="0">
                          <a:solidFill>
                            <a:schemeClr val="dk1"/>
                          </a:solidFill>
                          <a:effectLst/>
                          <a:latin typeface="+mn-lt"/>
                          <a:ea typeface="+mn-ea"/>
                          <a:cs typeface="+mn-cs"/>
                        </a:rPr>
                        <a:t> Act 1:5 – juxtaposition/Oxymoron – Realising Romeo’s family.  </a:t>
                      </a:r>
                      <a:r>
                        <a:rPr lang="en-GB" sz="1000" b="1" kern="1200" dirty="0" smtClean="0">
                          <a:solidFill>
                            <a:schemeClr val="dk1"/>
                          </a:solidFill>
                          <a:effectLst/>
                          <a:latin typeface="+mn-lt"/>
                          <a:ea typeface="+mn-ea"/>
                          <a:cs typeface="+mn-cs"/>
                        </a:rPr>
                        <a:t>“What’s in a name? That which we call any rose would smell as sweet.”</a:t>
                      </a:r>
                      <a:r>
                        <a:rPr lang="en-GB" sz="1000" kern="1200" dirty="0" smtClean="0">
                          <a:solidFill>
                            <a:schemeClr val="dk1"/>
                          </a:solidFill>
                          <a:effectLst/>
                          <a:latin typeface="+mn-lt"/>
                          <a:ea typeface="+mn-ea"/>
                          <a:cs typeface="+mn-cs"/>
                        </a:rPr>
                        <a:t> Act 2:2 –metaphor –Juliet questioning Romeo’s family names</a:t>
                      </a:r>
                      <a:r>
                        <a:rPr lang="en-GB" sz="1000" kern="1200" baseline="0" dirty="0" smtClean="0">
                          <a:solidFill>
                            <a:schemeClr val="dk1"/>
                          </a:solidFill>
                          <a:effectLst/>
                          <a:latin typeface="+mn-lt"/>
                          <a:ea typeface="+mn-ea"/>
                          <a:cs typeface="+mn-cs"/>
                        </a:rPr>
                        <a:t> importance</a:t>
                      </a:r>
                      <a:r>
                        <a:rPr lang="en-GB" sz="1000" kern="1200" dirty="0" smtClean="0">
                          <a:solidFill>
                            <a:schemeClr val="dk1"/>
                          </a:solidFill>
                          <a:effectLst/>
                          <a:latin typeface="+mn-lt"/>
                          <a:ea typeface="+mn-ea"/>
                          <a:cs typeface="+mn-cs"/>
                        </a:rPr>
                        <a:t>.</a:t>
                      </a:r>
                      <a:r>
                        <a:rPr lang="en-GB" sz="1000" kern="1200" baseline="0" dirty="0" smtClean="0">
                          <a:solidFill>
                            <a:schemeClr val="dk1"/>
                          </a:solidFill>
                          <a:effectLst/>
                          <a:latin typeface="+mn-lt"/>
                          <a:ea typeface="+mn-ea"/>
                          <a:cs typeface="+mn-cs"/>
                        </a:rPr>
                        <a:t> </a:t>
                      </a:r>
                      <a:r>
                        <a:rPr lang="en-GB" sz="1000" kern="1200" dirty="0" smtClean="0">
                          <a:solidFill>
                            <a:schemeClr val="dk1"/>
                          </a:solidFill>
                          <a:effectLst/>
                          <a:latin typeface="+mn-lt"/>
                          <a:ea typeface="+mn-ea"/>
                          <a:cs typeface="+mn-cs"/>
                        </a:rPr>
                        <a:t> </a:t>
                      </a:r>
                      <a:r>
                        <a:rPr lang="en-GB" sz="1000" b="1" kern="1200" dirty="0" smtClean="0">
                          <a:solidFill>
                            <a:schemeClr val="dk1"/>
                          </a:solidFill>
                          <a:effectLst/>
                          <a:latin typeface="+mn-lt"/>
                          <a:ea typeface="+mn-ea"/>
                          <a:cs typeface="+mn-cs"/>
                        </a:rPr>
                        <a:t>“Methinks I see thee now, thou art so low, as are dead  in the bottom of the tomb”</a:t>
                      </a:r>
                      <a:r>
                        <a:rPr lang="en-GB" sz="1000" kern="1200" dirty="0" smtClean="0">
                          <a:solidFill>
                            <a:schemeClr val="dk1"/>
                          </a:solidFill>
                          <a:effectLst/>
                          <a:latin typeface="+mn-lt"/>
                          <a:ea typeface="+mn-ea"/>
                          <a:cs typeface="+mn-cs"/>
                        </a:rPr>
                        <a:t> Act 3:5 –Juliet has a vision of Romeo lying dead. </a:t>
                      </a:r>
                      <a:r>
                        <a:rPr lang="en-GB" sz="1000" b="1" kern="1200" dirty="0" smtClean="0">
                          <a:solidFill>
                            <a:schemeClr val="dk1"/>
                          </a:solidFill>
                          <a:effectLst/>
                          <a:latin typeface="+mn-lt"/>
                          <a:ea typeface="+mn-ea"/>
                          <a:cs typeface="+mn-cs"/>
                        </a:rPr>
                        <a:t>“Proud I can never be of what I hate”</a:t>
                      </a:r>
                      <a:r>
                        <a:rPr lang="en-GB" sz="1000" kern="1200" dirty="0" smtClean="0">
                          <a:solidFill>
                            <a:schemeClr val="dk1"/>
                          </a:solidFill>
                          <a:effectLst/>
                          <a:latin typeface="+mn-lt"/>
                          <a:ea typeface="+mn-ea"/>
                          <a:cs typeface="+mn-cs"/>
                        </a:rPr>
                        <a:t> Act 3:5 – Juliet saying to her father that she cannot be proud of being paired with Paris. </a:t>
                      </a:r>
                      <a:r>
                        <a:rPr lang="en-GB" sz="1000" b="1" kern="1200" dirty="0" smtClean="0">
                          <a:solidFill>
                            <a:schemeClr val="dk1"/>
                          </a:solidFill>
                          <a:effectLst/>
                          <a:latin typeface="+mn-lt"/>
                          <a:ea typeface="+mn-ea"/>
                          <a:cs typeface="+mn-cs"/>
                        </a:rPr>
                        <a:t>“O happy dagger –let me </a:t>
                      </a:r>
                      <a:r>
                        <a:rPr lang="en-GB" sz="1000" b="1" kern="1200" dirty="0" err="1" smtClean="0">
                          <a:solidFill>
                            <a:schemeClr val="dk1"/>
                          </a:solidFill>
                          <a:effectLst/>
                          <a:latin typeface="+mn-lt"/>
                          <a:ea typeface="+mn-ea"/>
                          <a:cs typeface="+mn-cs"/>
                        </a:rPr>
                        <a:t>die!”</a:t>
                      </a:r>
                      <a:r>
                        <a:rPr lang="en-GB" sz="1000" kern="1200" dirty="0" err="1" smtClean="0">
                          <a:solidFill>
                            <a:schemeClr val="dk1"/>
                          </a:solidFill>
                          <a:effectLst/>
                          <a:latin typeface="+mn-lt"/>
                          <a:ea typeface="+mn-ea"/>
                          <a:cs typeface="+mn-cs"/>
                        </a:rPr>
                        <a:t>Act</a:t>
                      </a:r>
                      <a:r>
                        <a:rPr lang="en-GB" sz="1000" kern="1200" dirty="0" smtClean="0">
                          <a:solidFill>
                            <a:schemeClr val="dk1"/>
                          </a:solidFill>
                          <a:effectLst/>
                          <a:latin typeface="+mn-lt"/>
                          <a:ea typeface="+mn-ea"/>
                          <a:cs typeface="+mn-cs"/>
                        </a:rPr>
                        <a:t> 5:3–Personification – Juliet before she kills herself.</a:t>
                      </a:r>
                    </a:p>
                  </a:txBody>
                  <a:tcPr/>
                </a:tc>
                <a:extLst>
                  <a:ext uri="{0D108BD9-81ED-4DB2-BD59-A6C34878D82A}">
                    <a16:rowId xmlns:a16="http://schemas.microsoft.com/office/drawing/2014/main" val="10002"/>
                  </a:ext>
                </a:extLst>
              </a:tr>
              <a:tr h="370840">
                <a:tc>
                  <a:txBody>
                    <a:bodyPr/>
                    <a:lstStyle/>
                    <a:p>
                      <a:r>
                        <a:rPr lang="en-GB" sz="900" b="0" dirty="0" smtClean="0"/>
                        <a:t>TYBALT – Cousin to Juliet -</a:t>
                      </a:r>
                      <a:r>
                        <a:rPr lang="en-GB" sz="900" b="0" baseline="0" dirty="0" smtClean="0"/>
                        <a:t> </a:t>
                      </a:r>
                      <a:r>
                        <a:rPr lang="en-GB" sz="900" b="0" dirty="0" smtClean="0"/>
                        <a:t>Antagonist</a:t>
                      </a:r>
                      <a:endParaRPr lang="en-GB" sz="900" b="0" dirty="0"/>
                    </a:p>
                  </a:txBody>
                  <a:tcPr/>
                </a:tc>
                <a:tc>
                  <a:txBody>
                    <a:bodyPr/>
                    <a:lstStyle/>
                    <a:p>
                      <a:pPr lvl="0"/>
                      <a:r>
                        <a:rPr lang="en-GB" sz="1000" b="1" kern="1200" dirty="0" smtClean="0">
                          <a:solidFill>
                            <a:schemeClr val="dk1"/>
                          </a:solidFill>
                          <a:effectLst/>
                          <a:latin typeface="+mn-lt"/>
                          <a:ea typeface="+mn-ea"/>
                          <a:cs typeface="+mn-cs"/>
                        </a:rPr>
                        <a:t>“What, drawn, and talk of peace! I hate the word, as I hate hell, all Montagues, and thee”</a:t>
                      </a:r>
                      <a:r>
                        <a:rPr lang="en-GB" sz="1000" kern="1200" dirty="0" smtClean="0">
                          <a:solidFill>
                            <a:schemeClr val="dk1"/>
                          </a:solidFill>
                          <a:effectLst/>
                          <a:latin typeface="+mn-lt"/>
                          <a:ea typeface="+mn-ea"/>
                          <a:cs typeface="+mn-cs"/>
                        </a:rPr>
                        <a:t> –Act 1:1 –Repetition – Tybalt showing his primary character trait of loving </a:t>
                      </a:r>
                      <a:r>
                        <a:rPr lang="en-GB" sz="1000" kern="1200" dirty="0" err="1" smtClean="0">
                          <a:solidFill>
                            <a:schemeClr val="dk1"/>
                          </a:solidFill>
                          <a:effectLst/>
                          <a:latin typeface="+mn-lt"/>
                          <a:ea typeface="+mn-ea"/>
                          <a:cs typeface="+mn-cs"/>
                        </a:rPr>
                        <a:t>fighting.</a:t>
                      </a:r>
                      <a:r>
                        <a:rPr lang="en-GB" sz="1000" b="1" kern="1200" dirty="0" err="1" smtClean="0">
                          <a:solidFill>
                            <a:schemeClr val="dk1"/>
                          </a:solidFill>
                          <a:effectLst/>
                          <a:latin typeface="+mn-lt"/>
                          <a:ea typeface="+mn-ea"/>
                          <a:cs typeface="+mn-cs"/>
                        </a:rPr>
                        <a:t>“This</a:t>
                      </a:r>
                      <a:r>
                        <a:rPr lang="en-GB" sz="1000" b="1" kern="1200" dirty="0" smtClean="0">
                          <a:solidFill>
                            <a:schemeClr val="dk1"/>
                          </a:solidFill>
                          <a:effectLst/>
                          <a:latin typeface="+mn-lt"/>
                          <a:ea typeface="+mn-ea"/>
                          <a:cs typeface="+mn-cs"/>
                        </a:rPr>
                        <a:t>, by his voice, should be a Montague.— Fetch me my rapier, boy.”</a:t>
                      </a:r>
                      <a:r>
                        <a:rPr lang="en-GB" sz="1000" kern="1200" dirty="0" smtClean="0">
                          <a:solidFill>
                            <a:schemeClr val="dk1"/>
                          </a:solidFill>
                          <a:effectLst/>
                          <a:latin typeface="+mn-lt"/>
                          <a:ea typeface="+mn-ea"/>
                          <a:cs typeface="+mn-cs"/>
                        </a:rPr>
                        <a:t> Act 1:5 Tybalt recognises Romeo who has </a:t>
                      </a:r>
                      <a:r>
                        <a:rPr lang="en-GB" sz="1000" kern="1200" dirty="0" err="1" smtClean="0">
                          <a:solidFill>
                            <a:schemeClr val="dk1"/>
                          </a:solidFill>
                          <a:effectLst/>
                          <a:latin typeface="+mn-lt"/>
                          <a:ea typeface="+mn-ea"/>
                          <a:cs typeface="+mn-cs"/>
                        </a:rPr>
                        <a:t>gatecrashed</a:t>
                      </a:r>
                      <a:r>
                        <a:rPr lang="en-GB" sz="1000" kern="1200" dirty="0" smtClean="0">
                          <a:solidFill>
                            <a:schemeClr val="dk1"/>
                          </a:solidFill>
                          <a:effectLst/>
                          <a:latin typeface="+mn-lt"/>
                          <a:ea typeface="+mn-ea"/>
                          <a:cs typeface="+mn-cs"/>
                        </a:rPr>
                        <a:t> the party and wants to attack him.  </a:t>
                      </a:r>
                      <a:r>
                        <a:rPr lang="en-GB" sz="1000" b="1" kern="1200" dirty="0" smtClean="0">
                          <a:solidFill>
                            <a:schemeClr val="dk1"/>
                          </a:solidFill>
                          <a:effectLst/>
                          <a:latin typeface="+mn-lt"/>
                          <a:ea typeface="+mn-ea"/>
                          <a:cs typeface="+mn-cs"/>
                        </a:rPr>
                        <a:t>“Boy, this shall not excuse the injuries that thou hast done me. Therefore turn and draw.”</a:t>
                      </a:r>
                      <a:r>
                        <a:rPr lang="en-GB" sz="1000" kern="1200" dirty="0" smtClean="0">
                          <a:solidFill>
                            <a:schemeClr val="dk1"/>
                          </a:solidFill>
                          <a:effectLst/>
                          <a:latin typeface="+mn-lt"/>
                          <a:ea typeface="+mn-ea"/>
                          <a:cs typeface="+mn-cs"/>
                        </a:rPr>
                        <a:t> Act 3:5 – Metaphor – Tybalt emphasising how he feels damaged by Romeo’s behaviour, and is determined to fight. </a:t>
                      </a:r>
                    </a:p>
                  </a:txBody>
                  <a:tcPr/>
                </a:tc>
                <a:extLst>
                  <a:ext uri="{0D108BD9-81ED-4DB2-BD59-A6C34878D82A}">
                    <a16:rowId xmlns:a16="http://schemas.microsoft.com/office/drawing/2014/main" val="10003"/>
                  </a:ext>
                </a:extLst>
              </a:tr>
              <a:tr h="486544">
                <a:tc>
                  <a:txBody>
                    <a:bodyPr/>
                    <a:lstStyle/>
                    <a:p>
                      <a:r>
                        <a:rPr lang="en-GB" sz="900" b="0" dirty="0" smtClean="0"/>
                        <a:t>LORD</a:t>
                      </a:r>
                      <a:r>
                        <a:rPr lang="en-GB" sz="900" b="0" baseline="0" dirty="0" smtClean="0"/>
                        <a:t> CAPULET – Juliet’s father</a:t>
                      </a:r>
                      <a:endParaRPr lang="en-GB" sz="900" b="0" dirty="0"/>
                    </a:p>
                  </a:txBody>
                  <a:tcPr/>
                </a:tc>
                <a:tc>
                  <a:txBody>
                    <a:bodyPr/>
                    <a:lstStyle/>
                    <a:p>
                      <a:pPr lvl="0"/>
                      <a:r>
                        <a:rPr lang="en-GB" sz="1000" b="1" kern="1200" dirty="0" smtClean="0">
                          <a:solidFill>
                            <a:schemeClr val="dk1"/>
                          </a:solidFill>
                          <a:effectLst/>
                          <a:latin typeface="+mn-lt"/>
                          <a:ea typeface="+mn-ea"/>
                          <a:cs typeface="+mn-cs"/>
                        </a:rPr>
                        <a:t>“What noise is this? Give me my long sword, </a:t>
                      </a:r>
                      <a:r>
                        <a:rPr lang="en-GB" sz="1000" b="1" kern="1200" dirty="0" err="1" smtClean="0">
                          <a:solidFill>
                            <a:schemeClr val="dk1"/>
                          </a:solidFill>
                          <a:effectLst/>
                          <a:latin typeface="+mn-lt"/>
                          <a:ea typeface="+mn-ea"/>
                          <a:cs typeface="+mn-cs"/>
                        </a:rPr>
                        <a:t>ho</a:t>
                      </a:r>
                      <a:r>
                        <a:rPr lang="en-GB" sz="1000" b="1" kern="1200" dirty="0" smtClean="0">
                          <a:solidFill>
                            <a:schemeClr val="dk1"/>
                          </a:solidFill>
                          <a:effectLst/>
                          <a:latin typeface="+mn-lt"/>
                          <a:ea typeface="+mn-ea"/>
                          <a:cs typeface="+mn-cs"/>
                        </a:rPr>
                        <a:t>!”</a:t>
                      </a:r>
                      <a:r>
                        <a:rPr lang="en-GB" sz="1000" kern="1200" dirty="0" smtClean="0">
                          <a:solidFill>
                            <a:schemeClr val="dk1"/>
                          </a:solidFill>
                          <a:effectLst/>
                          <a:latin typeface="+mn-lt"/>
                          <a:ea typeface="+mn-ea"/>
                          <a:cs typeface="+mn-cs"/>
                        </a:rPr>
                        <a:t> Act 1:1 – Capulet keen to join in the fighting </a:t>
                      </a:r>
                      <a:r>
                        <a:rPr lang="en-GB" sz="1000" b="1" kern="1200" dirty="0" smtClean="0">
                          <a:solidFill>
                            <a:schemeClr val="dk1"/>
                          </a:solidFill>
                          <a:effectLst/>
                          <a:latin typeface="+mn-lt"/>
                          <a:ea typeface="+mn-ea"/>
                          <a:cs typeface="+mn-cs"/>
                        </a:rPr>
                        <a:t>“And, to say truth, Verona brags of him to be a virtuous and well-governed youth.”</a:t>
                      </a:r>
                      <a:r>
                        <a:rPr lang="en-GB" sz="1000" kern="1200" dirty="0" smtClean="0">
                          <a:solidFill>
                            <a:schemeClr val="dk1"/>
                          </a:solidFill>
                          <a:effectLst/>
                          <a:latin typeface="+mn-lt"/>
                          <a:ea typeface="+mn-ea"/>
                          <a:cs typeface="+mn-cs"/>
                        </a:rPr>
                        <a:t> – Act 1:5 –Adjectives - At Capulet’s party, he admits that Romeo is an honourable, young man. </a:t>
                      </a:r>
                      <a:r>
                        <a:rPr lang="en-GB" sz="1000" b="1" kern="1200" dirty="0" smtClean="0">
                          <a:solidFill>
                            <a:schemeClr val="dk1"/>
                          </a:solidFill>
                          <a:effectLst/>
                          <a:latin typeface="+mn-lt"/>
                          <a:ea typeface="+mn-ea"/>
                          <a:cs typeface="+mn-cs"/>
                        </a:rPr>
                        <a:t>“hang thee, young baggage.”</a:t>
                      </a:r>
                      <a:r>
                        <a:rPr lang="en-GB" sz="1000" kern="1200" dirty="0" smtClean="0">
                          <a:solidFill>
                            <a:schemeClr val="dk1"/>
                          </a:solidFill>
                          <a:effectLst/>
                          <a:latin typeface="+mn-lt"/>
                          <a:ea typeface="+mn-ea"/>
                          <a:cs typeface="+mn-cs"/>
                        </a:rPr>
                        <a:t> –Act 3:5 – adjectives -</a:t>
                      </a:r>
                      <a:r>
                        <a:rPr lang="en-GB" sz="1000" kern="1200" baseline="0" dirty="0" smtClean="0">
                          <a:solidFill>
                            <a:schemeClr val="dk1"/>
                          </a:solidFill>
                          <a:effectLst/>
                          <a:latin typeface="+mn-lt"/>
                          <a:ea typeface="+mn-ea"/>
                          <a:cs typeface="+mn-cs"/>
                        </a:rPr>
                        <a:t> </a:t>
                      </a:r>
                      <a:r>
                        <a:rPr lang="en-GB" sz="1000" kern="1200" dirty="0" smtClean="0">
                          <a:solidFill>
                            <a:schemeClr val="dk1"/>
                          </a:solidFill>
                          <a:effectLst/>
                          <a:latin typeface="+mn-lt"/>
                          <a:ea typeface="+mn-ea"/>
                          <a:cs typeface="+mn-cs"/>
                        </a:rPr>
                        <a:t> Capulet insulting Juliet.</a:t>
                      </a:r>
                      <a:endParaRPr lang="en-GB" sz="1000" dirty="0"/>
                    </a:p>
                  </a:txBody>
                  <a:tcPr/>
                </a:tc>
                <a:extLst>
                  <a:ext uri="{0D108BD9-81ED-4DB2-BD59-A6C34878D82A}">
                    <a16:rowId xmlns:a16="http://schemas.microsoft.com/office/drawing/2014/main" val="10004"/>
                  </a:ext>
                </a:extLst>
              </a:tr>
              <a:tr h="486544">
                <a:tc>
                  <a:txBody>
                    <a:bodyPr/>
                    <a:lstStyle/>
                    <a:p>
                      <a:r>
                        <a:rPr lang="en-GB" sz="900" b="0" dirty="0" smtClean="0"/>
                        <a:t>NURSE – Capulet household</a:t>
                      </a:r>
                      <a:endParaRPr lang="en-GB" sz="900" b="0" dirty="0"/>
                    </a:p>
                  </a:txBody>
                  <a:tcPr/>
                </a:tc>
                <a:tc>
                  <a:txBody>
                    <a:bodyPr/>
                    <a:lstStyle/>
                    <a:p>
                      <a:pPr lvl="0"/>
                      <a:r>
                        <a:rPr lang="en-GB" sz="900" b="1" kern="1200" dirty="0" smtClean="0">
                          <a:solidFill>
                            <a:schemeClr val="dk1"/>
                          </a:solidFill>
                          <a:effectLst/>
                          <a:latin typeface="+mn-lt"/>
                          <a:ea typeface="+mn-ea"/>
                          <a:cs typeface="+mn-cs"/>
                        </a:rPr>
                        <a:t>“What lamb? What Ladybird! God forbid, where’s this girl? What Juliet?”</a:t>
                      </a:r>
                      <a:r>
                        <a:rPr lang="en-GB" sz="900" kern="1200" dirty="0" smtClean="0">
                          <a:solidFill>
                            <a:schemeClr val="dk1"/>
                          </a:solidFill>
                          <a:effectLst/>
                          <a:latin typeface="+mn-lt"/>
                          <a:ea typeface="+mn-ea"/>
                          <a:cs typeface="+mn-cs"/>
                        </a:rPr>
                        <a:t> – Act 1: 3 – Rhetorical questions -  nurse calling Juliet to speak to her mother. </a:t>
                      </a:r>
                      <a:r>
                        <a:rPr lang="en-GB" sz="900" b="1" kern="1200" dirty="0" smtClean="0">
                          <a:solidFill>
                            <a:schemeClr val="dk1"/>
                          </a:solidFill>
                          <a:effectLst/>
                          <a:latin typeface="+mn-lt"/>
                          <a:ea typeface="+mn-ea"/>
                          <a:cs typeface="+mn-cs"/>
                        </a:rPr>
                        <a:t>“I am so vexed that every part about me quivers.”</a:t>
                      </a:r>
                      <a:r>
                        <a:rPr lang="en-GB" sz="900" kern="1200" dirty="0" smtClean="0">
                          <a:solidFill>
                            <a:schemeClr val="dk1"/>
                          </a:solidFill>
                          <a:effectLst/>
                          <a:latin typeface="+mn-lt"/>
                          <a:ea typeface="+mn-ea"/>
                          <a:cs typeface="+mn-cs"/>
                        </a:rPr>
                        <a:t> – Act 2:4 adjectives hyperbole – the nurse is angry about the way Romeo and his friends are speaking to her.</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“She’s dead </a:t>
                      </a:r>
                      <a:r>
                        <a:rPr lang="en-GB" sz="900" b="1" kern="1200" dirty="0" err="1" smtClean="0">
                          <a:solidFill>
                            <a:schemeClr val="dk1"/>
                          </a:solidFill>
                          <a:effectLst/>
                          <a:latin typeface="+mn-lt"/>
                          <a:ea typeface="+mn-ea"/>
                          <a:cs typeface="+mn-cs"/>
                        </a:rPr>
                        <a:t>decease’d</a:t>
                      </a:r>
                      <a:r>
                        <a:rPr lang="en-GB" sz="900" b="1" kern="1200" dirty="0" smtClean="0">
                          <a:solidFill>
                            <a:schemeClr val="dk1"/>
                          </a:solidFill>
                          <a:effectLst/>
                          <a:latin typeface="+mn-lt"/>
                          <a:ea typeface="+mn-ea"/>
                          <a:cs typeface="+mn-cs"/>
                        </a:rPr>
                        <a:t>, she’s dead, she’s dead!”</a:t>
                      </a:r>
                      <a:r>
                        <a:rPr lang="en-GB" sz="900" kern="1200" dirty="0" smtClean="0">
                          <a:solidFill>
                            <a:schemeClr val="dk1"/>
                          </a:solidFill>
                          <a:effectLst/>
                          <a:latin typeface="+mn-lt"/>
                          <a:ea typeface="+mn-ea"/>
                          <a:cs typeface="+mn-cs"/>
                        </a:rPr>
                        <a:t> – Act 4:5 Repetition –alerts Lady Capulet to Juliet’s pretend death</a:t>
                      </a:r>
                    </a:p>
                  </a:txBody>
                  <a:tcPr/>
                </a:tc>
                <a:extLst>
                  <a:ext uri="{0D108BD9-81ED-4DB2-BD59-A6C34878D82A}">
                    <a16:rowId xmlns:a16="http://schemas.microsoft.com/office/drawing/2014/main" val="10005"/>
                  </a:ext>
                </a:extLst>
              </a:tr>
              <a:tr h="370840">
                <a:tc>
                  <a:txBody>
                    <a:bodyPr/>
                    <a:lstStyle/>
                    <a:p>
                      <a:r>
                        <a:rPr lang="en-GB" sz="900" b="0" dirty="0" smtClean="0"/>
                        <a:t>FRIAR LAURENCE – unaffiliated </a:t>
                      </a:r>
                      <a:endParaRPr lang="en-GB" sz="900" b="0" dirty="0"/>
                    </a:p>
                  </a:txBody>
                  <a:tcPr/>
                </a:tc>
                <a:tc>
                  <a:txBody>
                    <a:bodyPr/>
                    <a:lstStyle/>
                    <a:p>
                      <a:pPr lvl="0"/>
                      <a:r>
                        <a:rPr lang="en-GB" sz="900" b="1" kern="1200" dirty="0" smtClean="0">
                          <a:solidFill>
                            <a:schemeClr val="dk1"/>
                          </a:solidFill>
                          <a:effectLst/>
                          <a:latin typeface="+mn-lt"/>
                          <a:ea typeface="+mn-ea"/>
                          <a:cs typeface="+mn-cs"/>
                        </a:rPr>
                        <a:t>“For this alliance may so happy prove/To turn your households rancour to pure love.”</a:t>
                      </a:r>
                      <a:r>
                        <a:rPr lang="en-GB" sz="900" kern="1200" dirty="0" smtClean="0">
                          <a:solidFill>
                            <a:schemeClr val="dk1"/>
                          </a:solidFill>
                          <a:effectLst/>
                          <a:latin typeface="+mn-lt"/>
                          <a:ea typeface="+mn-ea"/>
                          <a:cs typeface="+mn-cs"/>
                        </a:rPr>
                        <a:t> A2:3 poetic/hopeful tone – FL agrees to marry R&amp;J hoping it stops the fighting .</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“O Juliet, I already know thy grief,”</a:t>
                      </a:r>
                      <a:r>
                        <a:rPr lang="en-GB" sz="900" kern="1200" dirty="0" smtClean="0">
                          <a:solidFill>
                            <a:schemeClr val="dk1"/>
                          </a:solidFill>
                          <a:effectLst/>
                          <a:latin typeface="+mn-lt"/>
                          <a:ea typeface="+mn-ea"/>
                          <a:cs typeface="+mn-cs"/>
                        </a:rPr>
                        <a:t> Act 4:1 – compassionate tone, connotations, showing FL is aware of how Juliet feels about marrying Paris and that he is complicit in her possible bigamy if she does marry Paris.  </a:t>
                      </a:r>
                      <a:r>
                        <a:rPr lang="en-GB" sz="900" b="1" kern="1200" dirty="0" smtClean="0">
                          <a:solidFill>
                            <a:schemeClr val="dk1"/>
                          </a:solidFill>
                          <a:effectLst/>
                          <a:latin typeface="+mn-lt"/>
                          <a:ea typeface="+mn-ea"/>
                          <a:cs typeface="+mn-cs"/>
                        </a:rPr>
                        <a:t>“Come, I’ll dispose of thee among a sisterhood of Nuns.”</a:t>
                      </a:r>
                      <a:r>
                        <a:rPr lang="en-GB" sz="900" kern="1200" dirty="0" smtClean="0">
                          <a:solidFill>
                            <a:schemeClr val="dk1"/>
                          </a:solidFill>
                          <a:effectLst/>
                          <a:latin typeface="+mn-lt"/>
                          <a:ea typeface="+mn-ea"/>
                          <a:cs typeface="+mn-cs"/>
                        </a:rPr>
                        <a:t> Act 5:3 Friar Laurence plotting even at the end to try and help Juliet escape the marriage to Paris, even when the sleeping drug plan goes wrong. </a:t>
                      </a:r>
                    </a:p>
                  </a:txBody>
                  <a:tcPr/>
                </a:tc>
                <a:extLst>
                  <a:ext uri="{0D108BD9-81ED-4DB2-BD59-A6C34878D82A}">
                    <a16:rowId xmlns:a16="http://schemas.microsoft.com/office/drawing/2014/main" val="10006"/>
                  </a:ext>
                </a:extLst>
              </a:tr>
              <a:tr h="379080">
                <a:tc>
                  <a:txBody>
                    <a:bodyPr/>
                    <a:lstStyle/>
                    <a:p>
                      <a:r>
                        <a:rPr lang="en-GB" sz="900" b="0" dirty="0" smtClean="0"/>
                        <a:t>LADY CAPULET – Juliet’s mum</a:t>
                      </a:r>
                      <a:endParaRPr lang="en-GB" sz="900" b="0" dirty="0"/>
                    </a:p>
                  </a:txBody>
                  <a:tcPr/>
                </a:tc>
                <a:tc>
                  <a:txBody>
                    <a:bodyPr/>
                    <a:lstStyle/>
                    <a:p>
                      <a:pPr lvl="0"/>
                      <a:r>
                        <a:rPr lang="en-GB" sz="900" b="1" kern="1200" dirty="0" smtClean="0">
                          <a:solidFill>
                            <a:schemeClr val="dk1"/>
                          </a:solidFill>
                          <a:effectLst/>
                          <a:latin typeface="+mn-lt"/>
                          <a:ea typeface="+mn-ea"/>
                          <a:cs typeface="+mn-cs"/>
                        </a:rPr>
                        <a:t>“</a:t>
                      </a:r>
                      <a:r>
                        <a:rPr lang="en-GB" sz="900" b="1" kern="1200" dirty="0" err="1" smtClean="0">
                          <a:solidFill>
                            <a:schemeClr val="dk1"/>
                          </a:solidFill>
                          <a:effectLst/>
                          <a:latin typeface="+mn-lt"/>
                          <a:ea typeface="+mn-ea"/>
                          <a:cs typeface="+mn-cs"/>
                        </a:rPr>
                        <a:t>Wll</a:t>
                      </a:r>
                      <a:r>
                        <a:rPr lang="en-GB" sz="900" b="1" kern="1200" dirty="0" smtClean="0">
                          <a:solidFill>
                            <a:schemeClr val="dk1"/>
                          </a:solidFill>
                          <a:effectLst/>
                          <a:latin typeface="+mn-lt"/>
                          <a:ea typeface="+mn-ea"/>
                          <a:cs typeface="+mn-cs"/>
                        </a:rPr>
                        <a:t> think of marriage now; younger than you,”</a:t>
                      </a:r>
                      <a:r>
                        <a:rPr lang="en-GB" sz="900" kern="1200" dirty="0" smtClean="0">
                          <a:solidFill>
                            <a:schemeClr val="dk1"/>
                          </a:solidFill>
                          <a:effectLst/>
                          <a:latin typeface="+mn-lt"/>
                          <a:ea typeface="+mn-ea"/>
                          <a:cs typeface="+mn-cs"/>
                        </a:rPr>
                        <a:t> Act 1:3 – cajoling tone – questioning – LC is trying to persuade Juliet to marry Paris.</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“You are too hot.”</a:t>
                      </a:r>
                      <a:r>
                        <a:rPr lang="en-GB" sz="900" kern="1200" dirty="0" smtClean="0">
                          <a:solidFill>
                            <a:schemeClr val="dk1"/>
                          </a:solidFill>
                          <a:effectLst/>
                          <a:latin typeface="+mn-lt"/>
                          <a:ea typeface="+mn-ea"/>
                          <a:cs typeface="+mn-cs"/>
                        </a:rPr>
                        <a:t> – Act 3:5 short sentence - telling her husband not to be so angry with Juliet. </a:t>
                      </a:r>
                      <a:r>
                        <a:rPr lang="en-GB" sz="900" b="1" kern="1200" dirty="0" smtClean="0">
                          <a:solidFill>
                            <a:schemeClr val="dk1"/>
                          </a:solidFill>
                          <a:effectLst/>
                          <a:latin typeface="+mn-lt"/>
                          <a:ea typeface="+mn-ea"/>
                          <a:cs typeface="+mn-cs"/>
                        </a:rPr>
                        <a:t>“O woeful time!”</a:t>
                      </a:r>
                      <a:r>
                        <a:rPr lang="en-GB" sz="900" kern="1200" dirty="0" smtClean="0">
                          <a:solidFill>
                            <a:schemeClr val="dk1"/>
                          </a:solidFill>
                          <a:effectLst/>
                          <a:latin typeface="+mn-lt"/>
                          <a:ea typeface="+mn-ea"/>
                          <a:cs typeface="+mn-cs"/>
                        </a:rPr>
                        <a:t> Act 4:5 exclamation mark, adjective, despairing tone – LC just learnt of her daughter’s death.</a:t>
                      </a:r>
                    </a:p>
                  </a:txBody>
                  <a:tcPr/>
                </a:tc>
                <a:extLst>
                  <a:ext uri="{0D108BD9-81ED-4DB2-BD59-A6C34878D82A}">
                    <a16:rowId xmlns:a16="http://schemas.microsoft.com/office/drawing/2014/main" val="10007"/>
                  </a:ext>
                </a:extLst>
              </a:tr>
              <a:tr h="370840">
                <a:tc>
                  <a:txBody>
                    <a:bodyPr/>
                    <a:lstStyle/>
                    <a:p>
                      <a:r>
                        <a:rPr lang="en-GB" sz="900" b="0" dirty="0" smtClean="0"/>
                        <a:t>LORD</a:t>
                      </a:r>
                      <a:r>
                        <a:rPr lang="en-GB" sz="900" b="0" baseline="0" dirty="0" smtClean="0"/>
                        <a:t> </a:t>
                      </a:r>
                      <a:r>
                        <a:rPr lang="en-GB" sz="900" b="0" dirty="0" smtClean="0"/>
                        <a:t>MONTAGUE</a:t>
                      </a:r>
                      <a:r>
                        <a:rPr lang="en-GB" sz="900" b="0" baseline="0" dirty="0" smtClean="0"/>
                        <a:t> </a:t>
                      </a:r>
                      <a:endParaRPr lang="en-GB" sz="900" b="0" dirty="0"/>
                    </a:p>
                  </a:txBody>
                  <a:tcPr/>
                </a:tc>
                <a:tc>
                  <a:txBody>
                    <a:bodyPr/>
                    <a:lstStyle/>
                    <a:p>
                      <a:pPr lvl="0"/>
                      <a:r>
                        <a:rPr lang="en-GB" sz="900" b="1" kern="1200" dirty="0" smtClean="0">
                          <a:solidFill>
                            <a:schemeClr val="dk1"/>
                          </a:solidFill>
                          <a:effectLst/>
                          <a:latin typeface="+mn-lt"/>
                          <a:ea typeface="+mn-ea"/>
                          <a:cs typeface="+mn-cs"/>
                        </a:rPr>
                        <a:t>With tears augmenting the fresh morning dew”</a:t>
                      </a:r>
                      <a:r>
                        <a:rPr lang="en-GB" sz="900" kern="1200" dirty="0" smtClean="0">
                          <a:solidFill>
                            <a:schemeClr val="dk1"/>
                          </a:solidFill>
                          <a:effectLst/>
                          <a:latin typeface="+mn-lt"/>
                          <a:ea typeface="+mn-ea"/>
                          <a:cs typeface="+mn-cs"/>
                        </a:rPr>
                        <a:t> Act 1: 1 – metaphor to show he is worried about Romeo.</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“Who set this new quarrel </a:t>
                      </a:r>
                      <a:r>
                        <a:rPr lang="en-GB" sz="900" b="1" kern="1200" dirty="0" err="1" smtClean="0">
                          <a:solidFill>
                            <a:schemeClr val="dk1"/>
                          </a:solidFill>
                          <a:effectLst/>
                          <a:latin typeface="+mn-lt"/>
                          <a:ea typeface="+mn-ea"/>
                          <a:cs typeface="+mn-cs"/>
                        </a:rPr>
                        <a:t>abroach</a:t>
                      </a:r>
                      <a:r>
                        <a:rPr lang="en-GB" sz="900" b="1" kern="1200" dirty="0" smtClean="0">
                          <a:solidFill>
                            <a:schemeClr val="dk1"/>
                          </a:solidFill>
                          <a:effectLst/>
                          <a:latin typeface="+mn-lt"/>
                          <a:ea typeface="+mn-ea"/>
                          <a:cs typeface="+mn-cs"/>
                        </a:rPr>
                        <a:t>?”</a:t>
                      </a:r>
                      <a:r>
                        <a:rPr lang="en-GB" sz="900" kern="1200" dirty="0" smtClean="0">
                          <a:solidFill>
                            <a:schemeClr val="dk1"/>
                          </a:solidFill>
                          <a:effectLst/>
                          <a:latin typeface="+mn-lt"/>
                          <a:ea typeface="+mn-ea"/>
                          <a:cs typeface="+mn-cs"/>
                        </a:rPr>
                        <a:t> Act 1:1 – Rhetorical question to find out how the fight started. </a:t>
                      </a:r>
                      <a:r>
                        <a:rPr lang="en-GB" sz="900" b="1" kern="1200" dirty="0" smtClean="0">
                          <a:solidFill>
                            <a:schemeClr val="dk1"/>
                          </a:solidFill>
                          <a:effectLst/>
                          <a:latin typeface="+mn-lt"/>
                          <a:ea typeface="+mn-ea"/>
                          <a:cs typeface="+mn-cs"/>
                        </a:rPr>
                        <a:t>“For I will raise her statue in pure gold,”</a:t>
                      </a:r>
                      <a:r>
                        <a:rPr lang="en-GB" sz="900" kern="1200" dirty="0" smtClean="0">
                          <a:solidFill>
                            <a:schemeClr val="dk1"/>
                          </a:solidFill>
                          <a:effectLst/>
                          <a:latin typeface="+mn-lt"/>
                          <a:ea typeface="+mn-ea"/>
                          <a:cs typeface="+mn-cs"/>
                        </a:rPr>
                        <a:t> Act 5:3  hyperbole, persuasion – Montague assures Capulet he’ll erect a gold statue in her memory</a:t>
                      </a:r>
                      <a:endParaRPr lang="en-GB" sz="900" dirty="0"/>
                    </a:p>
                  </a:txBody>
                  <a:tcPr/>
                </a:tc>
                <a:extLst>
                  <a:ext uri="{0D108BD9-81ED-4DB2-BD59-A6C34878D82A}">
                    <a16:rowId xmlns:a16="http://schemas.microsoft.com/office/drawing/2014/main" val="10008"/>
                  </a:ext>
                </a:extLst>
              </a:tr>
              <a:tr h="584056">
                <a:tc>
                  <a:txBody>
                    <a:bodyPr/>
                    <a:lstStyle/>
                    <a:p>
                      <a:r>
                        <a:rPr lang="en-GB" sz="900" b="0" dirty="0" smtClean="0"/>
                        <a:t>MERCUTIO –R</a:t>
                      </a:r>
                      <a:r>
                        <a:rPr lang="en-GB" sz="900" b="0" baseline="0" dirty="0" smtClean="0"/>
                        <a:t>omeo’s friend Antagonist</a:t>
                      </a:r>
                      <a:endParaRPr lang="en-GB" sz="900" b="0" dirty="0"/>
                    </a:p>
                  </a:txBody>
                  <a:tcPr/>
                </a:tc>
                <a:tc>
                  <a:txBody>
                    <a:bodyPr/>
                    <a:lstStyle/>
                    <a:p>
                      <a:pPr lvl="0"/>
                      <a:r>
                        <a:rPr lang="en-GB" sz="900" b="1" kern="1200" dirty="0" smtClean="0">
                          <a:solidFill>
                            <a:schemeClr val="dk1"/>
                          </a:solidFill>
                          <a:effectLst/>
                          <a:latin typeface="+mn-lt"/>
                          <a:ea typeface="+mn-ea"/>
                          <a:cs typeface="+mn-cs"/>
                        </a:rPr>
                        <a:t>“Nay, gentle Romeo, we must have you dance”</a:t>
                      </a:r>
                      <a:r>
                        <a:rPr lang="en-GB" sz="900" kern="1200" dirty="0" smtClean="0">
                          <a:solidFill>
                            <a:schemeClr val="dk1"/>
                          </a:solidFill>
                          <a:effectLst/>
                          <a:latin typeface="+mn-lt"/>
                          <a:ea typeface="+mn-ea"/>
                          <a:cs typeface="+mn-cs"/>
                        </a:rPr>
                        <a:t> Act 1:4 Imperative ‘must’ persuading Romeo to go to the ball.</a:t>
                      </a:r>
                    </a:p>
                    <a:p>
                      <a:pPr lvl="0"/>
                      <a:r>
                        <a:rPr lang="en-GB" sz="900" b="1" kern="1200" dirty="0" smtClean="0">
                          <a:solidFill>
                            <a:schemeClr val="dk1"/>
                          </a:solidFill>
                          <a:effectLst/>
                          <a:latin typeface="+mn-lt"/>
                          <a:ea typeface="+mn-ea"/>
                          <a:cs typeface="+mn-cs"/>
                        </a:rPr>
                        <a:t>“O calm, vile dishonourable submission”</a:t>
                      </a:r>
                      <a:r>
                        <a:rPr lang="en-GB" sz="900" kern="1200" dirty="0" smtClean="0">
                          <a:solidFill>
                            <a:schemeClr val="dk1"/>
                          </a:solidFill>
                          <a:effectLst/>
                          <a:latin typeface="+mn-lt"/>
                          <a:ea typeface="+mn-ea"/>
                          <a:cs typeface="+mn-cs"/>
                        </a:rPr>
                        <a:t> Act 3:1 – Adjectives – Mercutio not understanding why Romeo is cowardly and backing down from a fight with Tybalt. </a:t>
                      </a:r>
                      <a:r>
                        <a:rPr lang="en-GB" sz="900" b="1" kern="1200" dirty="0" smtClean="0">
                          <a:solidFill>
                            <a:schemeClr val="dk1"/>
                          </a:solidFill>
                          <a:effectLst/>
                          <a:latin typeface="+mn-lt"/>
                          <a:ea typeface="+mn-ea"/>
                          <a:cs typeface="+mn-cs"/>
                        </a:rPr>
                        <a:t>“A plague </a:t>
                      </a:r>
                      <a:r>
                        <a:rPr lang="en-GB" sz="900" b="1" kern="1200" dirty="0" err="1" smtClean="0">
                          <a:solidFill>
                            <a:schemeClr val="dk1"/>
                          </a:solidFill>
                          <a:effectLst/>
                          <a:latin typeface="+mn-lt"/>
                          <a:ea typeface="+mn-ea"/>
                          <a:cs typeface="+mn-cs"/>
                        </a:rPr>
                        <a:t>a’both</a:t>
                      </a:r>
                      <a:r>
                        <a:rPr lang="en-GB" sz="900" b="1" kern="1200" dirty="0" smtClean="0">
                          <a:solidFill>
                            <a:schemeClr val="dk1"/>
                          </a:solidFill>
                          <a:effectLst/>
                          <a:latin typeface="+mn-lt"/>
                          <a:ea typeface="+mn-ea"/>
                          <a:cs typeface="+mn-cs"/>
                        </a:rPr>
                        <a:t> your houses!”</a:t>
                      </a:r>
                      <a:r>
                        <a:rPr lang="en-GB" sz="900" kern="1200" dirty="0" smtClean="0">
                          <a:solidFill>
                            <a:schemeClr val="dk1"/>
                          </a:solidFill>
                          <a:effectLst/>
                          <a:latin typeface="+mn-lt"/>
                          <a:ea typeface="+mn-ea"/>
                          <a:cs typeface="+mn-cs"/>
                        </a:rPr>
                        <a:t> Act 3: 1 -Metaphor blaming both the Montagues and the Capulets and wishing them the most unpleasant death. </a:t>
                      </a:r>
                      <a:r>
                        <a:rPr lang="en-GB" sz="900" b="1" i="1" kern="1200" dirty="0" smtClean="0">
                          <a:solidFill>
                            <a:schemeClr val="dk1"/>
                          </a:solidFill>
                          <a:effectLst/>
                          <a:latin typeface="+mn-lt"/>
                          <a:ea typeface="+mn-ea"/>
                          <a:cs typeface="+mn-cs"/>
                        </a:rPr>
                        <a:t>Related</a:t>
                      </a:r>
                      <a:r>
                        <a:rPr lang="en-GB" sz="900" b="1" i="1" kern="1200" baseline="0" dirty="0" smtClean="0">
                          <a:solidFill>
                            <a:schemeClr val="dk1"/>
                          </a:solidFill>
                          <a:effectLst/>
                          <a:latin typeface="+mn-lt"/>
                          <a:ea typeface="+mn-ea"/>
                          <a:cs typeface="+mn-cs"/>
                        </a:rPr>
                        <a:t> to the Prince </a:t>
                      </a:r>
                      <a:endParaRPr lang="en-GB" sz="1000" b="1" i="1" dirty="0"/>
                    </a:p>
                  </a:txBody>
                  <a:tcPr/>
                </a:tc>
                <a:extLst>
                  <a:ext uri="{0D108BD9-81ED-4DB2-BD59-A6C34878D82A}">
                    <a16:rowId xmlns:a16="http://schemas.microsoft.com/office/drawing/2014/main" val="10009"/>
                  </a:ext>
                </a:extLst>
              </a:tr>
              <a:tr h="370840">
                <a:tc>
                  <a:txBody>
                    <a:bodyPr/>
                    <a:lstStyle/>
                    <a:p>
                      <a:r>
                        <a:rPr lang="en-GB" sz="900" b="0" dirty="0" smtClean="0"/>
                        <a:t>BENVOLIO – Romeo’s </a:t>
                      </a:r>
                      <a:r>
                        <a:rPr lang="en-GB" sz="900" b="0" dirty="0" err="1" smtClean="0"/>
                        <a:t>ousin</a:t>
                      </a:r>
                      <a:endParaRPr lang="en-GB" sz="900" b="0" dirty="0"/>
                    </a:p>
                  </a:txBody>
                  <a:tcPr/>
                </a:tc>
                <a:tc>
                  <a:txBody>
                    <a:bodyPr/>
                    <a:lstStyle/>
                    <a:p>
                      <a:pPr lvl="0"/>
                      <a:r>
                        <a:rPr lang="en-GB" sz="900" b="1" kern="1200" dirty="0" smtClean="0">
                          <a:solidFill>
                            <a:schemeClr val="dk1"/>
                          </a:solidFill>
                          <a:effectLst/>
                          <a:latin typeface="+mn-lt"/>
                          <a:ea typeface="+mn-ea"/>
                          <a:cs typeface="+mn-cs"/>
                        </a:rPr>
                        <a:t>“I do but keep the peace. Put up thy sword,”</a:t>
                      </a:r>
                      <a:r>
                        <a:rPr lang="en-GB" sz="900" kern="1200" dirty="0" smtClean="0">
                          <a:solidFill>
                            <a:schemeClr val="dk1"/>
                          </a:solidFill>
                          <a:effectLst/>
                          <a:latin typeface="+mn-lt"/>
                          <a:ea typeface="+mn-ea"/>
                          <a:cs typeface="+mn-cs"/>
                        </a:rPr>
                        <a:t> Appeasing tone. Short sentence – to show he doesn’t want to fight.  </a:t>
                      </a:r>
                      <a:r>
                        <a:rPr lang="en-GB" sz="900" b="1" kern="1200" dirty="0" smtClean="0">
                          <a:solidFill>
                            <a:schemeClr val="dk1"/>
                          </a:solidFill>
                          <a:effectLst/>
                          <a:latin typeface="+mn-lt"/>
                          <a:ea typeface="+mn-ea"/>
                          <a:cs typeface="+mn-cs"/>
                        </a:rPr>
                        <a:t>“I’ll pay that doctrine, or else die in debt.”</a:t>
                      </a:r>
                      <a:r>
                        <a:rPr lang="en-GB" sz="900" kern="1200" dirty="0" smtClean="0">
                          <a:solidFill>
                            <a:schemeClr val="dk1"/>
                          </a:solidFill>
                          <a:effectLst/>
                          <a:latin typeface="+mn-lt"/>
                          <a:ea typeface="+mn-ea"/>
                          <a:cs typeface="+mn-cs"/>
                        </a:rPr>
                        <a:t> hyperbole/exaggeration, alliteration to show he is loyal to Romeo.  </a:t>
                      </a:r>
                      <a:r>
                        <a:rPr lang="en-GB" sz="900" b="1" kern="1200" dirty="0" smtClean="0">
                          <a:solidFill>
                            <a:schemeClr val="dk1"/>
                          </a:solidFill>
                          <a:effectLst/>
                          <a:latin typeface="+mn-lt"/>
                          <a:ea typeface="+mn-ea"/>
                          <a:cs typeface="+mn-cs"/>
                        </a:rPr>
                        <a:t>“Go then, for tis in vain/To seek him here”</a:t>
                      </a:r>
                      <a:r>
                        <a:rPr lang="en-GB" sz="900" kern="1200" dirty="0" smtClean="0">
                          <a:solidFill>
                            <a:schemeClr val="dk1"/>
                          </a:solidFill>
                          <a:effectLst/>
                          <a:latin typeface="+mn-lt"/>
                          <a:ea typeface="+mn-ea"/>
                          <a:cs typeface="+mn-cs"/>
                        </a:rPr>
                        <a:t> A2:2 – Imperative – leaving Romeo after ball in Juliet’s orchard</a:t>
                      </a:r>
                      <a:endParaRPr lang="en-GB" sz="300" dirty="0"/>
                    </a:p>
                  </a:txBody>
                  <a:tcPr/>
                </a:tc>
                <a:extLst>
                  <a:ext uri="{0D108BD9-81ED-4DB2-BD59-A6C34878D82A}">
                    <a16:rowId xmlns:a16="http://schemas.microsoft.com/office/drawing/2014/main" val="10010"/>
                  </a:ext>
                </a:extLst>
              </a:tr>
              <a:tr h="546472">
                <a:tc>
                  <a:txBody>
                    <a:bodyPr/>
                    <a:lstStyle/>
                    <a:p>
                      <a:r>
                        <a:rPr lang="en-GB" sz="900" b="0" dirty="0" smtClean="0"/>
                        <a:t>PARIS – unaffiliated – Love interest</a:t>
                      </a:r>
                      <a:endParaRPr lang="en-GB" sz="900" b="0" dirty="0"/>
                    </a:p>
                  </a:txBody>
                  <a:tcPr/>
                </a:tc>
                <a:tc>
                  <a:txBody>
                    <a:bodyPr/>
                    <a:lstStyle/>
                    <a:p>
                      <a:pPr lvl="0"/>
                      <a:r>
                        <a:rPr lang="en-GB" sz="1000" b="1" kern="1200" dirty="0" smtClean="0">
                          <a:solidFill>
                            <a:schemeClr val="dk1"/>
                          </a:solidFill>
                          <a:effectLst/>
                          <a:latin typeface="+mn-lt"/>
                          <a:ea typeface="+mn-ea"/>
                          <a:cs typeface="+mn-cs"/>
                        </a:rPr>
                        <a:t>“Younger than she are happy mothers made”</a:t>
                      </a:r>
                      <a:r>
                        <a:rPr lang="en-GB" sz="1000" kern="1200" dirty="0" smtClean="0">
                          <a:solidFill>
                            <a:schemeClr val="dk1"/>
                          </a:solidFill>
                          <a:effectLst/>
                          <a:latin typeface="+mn-lt"/>
                          <a:ea typeface="+mn-ea"/>
                          <a:cs typeface="+mn-cs"/>
                        </a:rPr>
                        <a:t> –Act 1:2 – Paris trying to persuade Capulet to allow him to take Juliet as his wife.  </a:t>
                      </a:r>
                      <a:r>
                        <a:rPr lang="en-GB" sz="1000" b="1" kern="1200" dirty="0" smtClean="0">
                          <a:solidFill>
                            <a:schemeClr val="dk1"/>
                          </a:solidFill>
                          <a:effectLst/>
                          <a:latin typeface="+mn-lt"/>
                          <a:ea typeface="+mn-ea"/>
                          <a:cs typeface="+mn-cs"/>
                        </a:rPr>
                        <a:t>“That ‘may be’ must be, love, on Thursday next.”</a:t>
                      </a:r>
                      <a:r>
                        <a:rPr lang="en-GB" sz="1000" kern="1200" dirty="0" smtClean="0">
                          <a:solidFill>
                            <a:schemeClr val="dk1"/>
                          </a:solidFill>
                          <a:effectLst/>
                          <a:latin typeface="+mn-lt"/>
                          <a:ea typeface="+mn-ea"/>
                          <a:cs typeface="+mn-cs"/>
                        </a:rPr>
                        <a:t> – Act 4:1 –Modal into an Imperative. Paris speaking to Juliet about marrying her on Thursday. </a:t>
                      </a:r>
                      <a:r>
                        <a:rPr lang="en-GB" sz="1000" b="1" kern="1200" dirty="0" smtClean="0">
                          <a:solidFill>
                            <a:schemeClr val="dk1"/>
                          </a:solidFill>
                          <a:effectLst/>
                          <a:latin typeface="+mn-lt"/>
                          <a:ea typeface="+mn-ea"/>
                          <a:cs typeface="+mn-cs"/>
                        </a:rPr>
                        <a:t>“O, I am slain! If thou be merciful, open the tomb, lay me with Juliet”</a:t>
                      </a:r>
                      <a:r>
                        <a:rPr lang="en-GB" sz="1000" kern="1200" dirty="0" smtClean="0">
                          <a:solidFill>
                            <a:schemeClr val="dk1"/>
                          </a:solidFill>
                          <a:effectLst/>
                          <a:latin typeface="+mn-lt"/>
                          <a:ea typeface="+mn-ea"/>
                          <a:cs typeface="+mn-cs"/>
                        </a:rPr>
                        <a:t> –Act 5:3 Paris dying &amp; hoping to be buried alongside Juliet. He isn’t.</a:t>
                      </a:r>
                    </a:p>
                  </a:txBody>
                  <a:tcPr/>
                </a:tc>
                <a:extLst>
                  <a:ext uri="{0D108BD9-81ED-4DB2-BD59-A6C34878D82A}">
                    <a16:rowId xmlns:a16="http://schemas.microsoft.com/office/drawing/2014/main" val="10011"/>
                  </a:ext>
                </a:extLst>
              </a:tr>
              <a:tr h="370840">
                <a:tc>
                  <a:txBody>
                    <a:bodyPr/>
                    <a:lstStyle/>
                    <a:p>
                      <a:r>
                        <a:rPr lang="en-GB" sz="900" b="0" dirty="0" smtClean="0"/>
                        <a:t>PRINCE – unaffiliated</a:t>
                      </a:r>
                      <a:r>
                        <a:rPr lang="en-GB" sz="900" b="0" baseline="0" dirty="0" smtClean="0"/>
                        <a:t> - Peacemaker</a:t>
                      </a:r>
                      <a:endParaRPr lang="en-GB" sz="900" b="0" dirty="0"/>
                    </a:p>
                  </a:txBody>
                  <a:tcPr/>
                </a:tc>
                <a:tc>
                  <a:txBody>
                    <a:bodyPr/>
                    <a:lstStyle/>
                    <a:p>
                      <a:pPr lvl="0"/>
                      <a:r>
                        <a:rPr lang="en-GB" sz="1000" b="1" kern="1200" dirty="0" smtClean="0">
                          <a:solidFill>
                            <a:schemeClr val="dk1"/>
                          </a:solidFill>
                          <a:effectLst/>
                          <a:latin typeface="+mn-lt"/>
                          <a:ea typeface="+mn-ea"/>
                          <a:cs typeface="+mn-cs"/>
                        </a:rPr>
                        <a:t>“If ever you disturb our streets again, your lives shall pay the forfeit of the peace”</a:t>
                      </a:r>
                      <a:r>
                        <a:rPr lang="en-GB" sz="1000" kern="1200" dirty="0" smtClean="0">
                          <a:solidFill>
                            <a:schemeClr val="dk1"/>
                          </a:solidFill>
                          <a:effectLst/>
                          <a:latin typeface="+mn-lt"/>
                          <a:ea typeface="+mn-ea"/>
                          <a:cs typeface="+mn-cs"/>
                        </a:rPr>
                        <a:t> –Act 1:1 – The Prince saying that execution will result for</a:t>
                      </a:r>
                      <a:r>
                        <a:rPr lang="en-GB" sz="1000" kern="1200" baseline="0" dirty="0" smtClean="0">
                          <a:solidFill>
                            <a:schemeClr val="dk1"/>
                          </a:solidFill>
                          <a:effectLst/>
                          <a:latin typeface="+mn-lt"/>
                          <a:ea typeface="+mn-ea"/>
                          <a:cs typeface="+mn-cs"/>
                        </a:rPr>
                        <a:t> </a:t>
                      </a:r>
                      <a:r>
                        <a:rPr lang="en-GB" sz="1000" kern="1200" dirty="0" smtClean="0">
                          <a:solidFill>
                            <a:schemeClr val="dk1"/>
                          </a:solidFill>
                          <a:effectLst/>
                          <a:latin typeface="+mn-lt"/>
                          <a:ea typeface="+mn-ea"/>
                          <a:cs typeface="+mn-cs"/>
                        </a:rPr>
                        <a:t>future fighting. </a:t>
                      </a:r>
                      <a:r>
                        <a:rPr lang="en-GB" sz="1000" b="1" kern="1200" dirty="0" smtClean="0">
                          <a:solidFill>
                            <a:schemeClr val="dk1"/>
                          </a:solidFill>
                          <a:effectLst/>
                          <a:latin typeface="+mn-lt"/>
                          <a:ea typeface="+mn-ea"/>
                          <a:cs typeface="+mn-cs"/>
                        </a:rPr>
                        <a:t>“Let Romeo hence in haste, else when he is found, that hour is his last”</a:t>
                      </a:r>
                      <a:r>
                        <a:rPr lang="en-GB" sz="1000" kern="1200" dirty="0" smtClean="0">
                          <a:solidFill>
                            <a:schemeClr val="dk1"/>
                          </a:solidFill>
                          <a:effectLst/>
                          <a:latin typeface="+mn-lt"/>
                          <a:ea typeface="+mn-ea"/>
                          <a:cs typeface="+mn-cs"/>
                        </a:rPr>
                        <a:t> Act 3:1 –Prince banishes Romeo. If he returns he will be executed. </a:t>
                      </a:r>
                      <a:r>
                        <a:rPr lang="en-GB" sz="1000" b="1" kern="1200" dirty="0" smtClean="0">
                          <a:solidFill>
                            <a:schemeClr val="dk1"/>
                          </a:solidFill>
                          <a:effectLst/>
                          <a:latin typeface="+mn-lt"/>
                          <a:ea typeface="+mn-ea"/>
                          <a:cs typeface="+mn-cs"/>
                        </a:rPr>
                        <a:t>“Capulet, Montague! See what a scourge is laid upon your hate…All are punished.”</a:t>
                      </a:r>
                      <a:r>
                        <a:rPr lang="en-GB" sz="1000" kern="1200" dirty="0" smtClean="0">
                          <a:solidFill>
                            <a:schemeClr val="dk1"/>
                          </a:solidFill>
                          <a:effectLst/>
                          <a:latin typeface="+mn-lt"/>
                          <a:ea typeface="+mn-ea"/>
                          <a:cs typeface="+mn-cs"/>
                        </a:rPr>
                        <a:t> Act 5:3 –Prince blaming the heads of both families for the deaths of their children.</a:t>
                      </a: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152865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4733</Words>
  <Application>Microsoft Office PowerPoint</Application>
  <PresentationFormat>On-screen Show (4:3)</PresentationFormat>
  <Paragraphs>542</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Times New Roman</vt:lpstr>
      <vt:lpstr>Office Theme</vt:lpstr>
      <vt:lpstr>Y9 Core KO (Knowledge Organisers) – Learning this information will be so valuable!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Authorised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Anthology Poems at a glance: Meaning (M), Context (C), Quotes (Q), Language &amp; Structure (L/S)</dc:title>
  <dc:creator>Susan Strachan</dc:creator>
  <cp:lastModifiedBy>Susan Strachan</cp:lastModifiedBy>
  <cp:revision>36</cp:revision>
  <cp:lastPrinted>2017-07-10T09:12:01Z</cp:lastPrinted>
  <dcterms:created xsi:type="dcterms:W3CDTF">2017-03-29T19:17:23Z</dcterms:created>
  <dcterms:modified xsi:type="dcterms:W3CDTF">2018-07-04T08:49:47Z</dcterms:modified>
</cp:coreProperties>
</file>