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1" r:id="rId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Grimmett" initials=""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1" autoAdjust="0"/>
    <p:restoredTop sz="86323" autoAdjust="0"/>
  </p:normalViewPr>
  <p:slideViewPr>
    <p:cSldViewPr>
      <p:cViewPr>
        <p:scale>
          <a:sx n="81" d="100"/>
          <a:sy n="81" d="100"/>
        </p:scale>
        <p:origin x="-1692"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6A82492-FC06-4363-AE43-AC559A16B0D9}" type="datetimeFigureOut">
              <a:rPr lang="en-GB" smtClean="0"/>
              <a:t>18/07/2017</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1F97FBC0-F76C-4DD0-AD80-35641C49C161}" type="slidenum">
              <a:rPr lang="en-GB" smtClean="0"/>
              <a:t>‹#›</a:t>
            </a:fld>
            <a:endParaRPr lang="en-GB"/>
          </a:p>
        </p:txBody>
      </p:sp>
    </p:spTree>
    <p:extLst>
      <p:ext uri="{BB962C8B-B14F-4D97-AF65-F5344CB8AC3E}">
        <p14:creationId xmlns:p14="http://schemas.microsoft.com/office/powerpoint/2010/main" val="233754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a:t>
            </a:fld>
            <a:endParaRPr lang="en-GB"/>
          </a:p>
        </p:txBody>
      </p:sp>
    </p:spTree>
    <p:extLst>
      <p:ext uri="{BB962C8B-B14F-4D97-AF65-F5344CB8AC3E}">
        <p14:creationId xmlns:p14="http://schemas.microsoft.com/office/powerpoint/2010/main" val="66062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18/07/2017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1993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18/07/2017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0372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18/07/2017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0421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18/07/2017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14426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20615-E322-40CD-9A2C-6B4A4B09B07F}" type="datetimeFigureOut">
              <a:rPr lang="en-GB" smtClean="0"/>
              <a:t>18/07/2017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74174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720615-E322-40CD-9A2C-6B4A4B09B07F}" type="datetimeFigureOut">
              <a:rPr lang="en-GB" smtClean="0"/>
              <a:t>18/07/2017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24671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720615-E322-40CD-9A2C-6B4A4B09B07F}" type="datetimeFigureOut">
              <a:rPr lang="en-GB" smtClean="0"/>
              <a:t>18/07/2017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5886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720615-E322-40CD-9A2C-6B4A4B09B07F}" type="datetimeFigureOut">
              <a:rPr lang="en-GB" smtClean="0"/>
              <a:t>18/07/2017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68557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0615-E322-40CD-9A2C-6B4A4B09B07F}" type="datetimeFigureOut">
              <a:rPr lang="en-GB" smtClean="0"/>
              <a:t>18/07/2017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18781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18/07/2017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5983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18/07/2017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78828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0615-E322-40CD-9A2C-6B4A4B09B07F}" type="datetimeFigureOut">
              <a:rPr lang="en-GB" smtClean="0"/>
              <a:t>18/07/2017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FC780-8A23-49D4-BAAA-B9E18888C21C}" type="slidenum">
              <a:rPr lang="en-GB" smtClean="0"/>
              <a:t>‹#›</a:t>
            </a:fld>
            <a:endParaRPr lang="en-GB"/>
          </a:p>
        </p:txBody>
      </p:sp>
    </p:spTree>
    <p:extLst>
      <p:ext uri="{BB962C8B-B14F-4D97-AF65-F5344CB8AC3E}">
        <p14:creationId xmlns:p14="http://schemas.microsoft.com/office/powerpoint/2010/main" val="73894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9635"/>
            <a:ext cx="3560048"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ANTHOLOGY CORE KNOWLEDGE</a:t>
            </a:r>
            <a:endParaRPr lang="en-GB" b="1" dirty="0"/>
          </a:p>
        </p:txBody>
      </p:sp>
      <p:graphicFrame>
        <p:nvGraphicFramePr>
          <p:cNvPr id="6" name="Table 5"/>
          <p:cNvGraphicFramePr>
            <a:graphicFrameLocks noGrp="1"/>
          </p:cNvGraphicFramePr>
          <p:nvPr>
            <p:extLst>
              <p:ext uri="{D42A27DB-BD31-4B8C-83A1-F6EECF244321}">
                <p14:modId xmlns:p14="http://schemas.microsoft.com/office/powerpoint/2010/main" val="2613342151"/>
              </p:ext>
            </p:extLst>
          </p:nvPr>
        </p:nvGraphicFramePr>
        <p:xfrm>
          <a:off x="67152" y="493252"/>
          <a:ext cx="3600400" cy="6349051"/>
        </p:xfrm>
        <a:graphic>
          <a:graphicData uri="http://schemas.openxmlformats.org/drawingml/2006/table">
            <a:tbl>
              <a:tblPr firstRow="1" bandRow="1">
                <a:tableStyleId>{93296810-A885-4BE3-A3E7-6D5BEEA58F35}</a:tableStyleId>
              </a:tblPr>
              <a:tblGrid>
                <a:gridCol w="1083271"/>
                <a:gridCol w="2517129"/>
              </a:tblGrid>
              <a:tr h="263589">
                <a:tc>
                  <a:txBody>
                    <a:bodyPr/>
                    <a:lstStyle/>
                    <a:p>
                      <a:pPr algn="l"/>
                      <a:r>
                        <a:rPr lang="en-GB" sz="1100" dirty="0" smtClean="0">
                          <a:solidFill>
                            <a:schemeClr val="tx1"/>
                          </a:solidFill>
                        </a:rPr>
                        <a:t>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tr>
              <a:tr h="232578">
                <a:tc>
                  <a:txBody>
                    <a:bodyPr/>
                    <a:lstStyle/>
                    <a:p>
                      <a:pPr algn="l"/>
                      <a:r>
                        <a:rPr lang="en-GB" sz="900" dirty="0" smtClean="0"/>
                        <a:t>Imagery</a:t>
                      </a:r>
                      <a:endParaRPr lang="en-GB" sz="900" dirty="0"/>
                    </a:p>
                  </a:txBody>
                  <a:tcPr/>
                </a:tc>
                <a:tc>
                  <a:txBody>
                    <a:bodyPr/>
                    <a:lstStyle/>
                    <a:p>
                      <a:pPr algn="l"/>
                      <a:r>
                        <a:rPr lang="en-GB" sz="900" kern="1200" dirty="0" smtClean="0">
                          <a:solidFill>
                            <a:schemeClr val="dk1"/>
                          </a:solidFill>
                          <a:effectLst/>
                          <a:latin typeface="+mn-lt"/>
                          <a:ea typeface="+mn-ea"/>
                          <a:cs typeface="+mn-cs"/>
                        </a:rPr>
                        <a:t>visually descriptive or figurative language</a:t>
                      </a:r>
                      <a:endParaRPr lang="en-GB" sz="200" dirty="0"/>
                    </a:p>
                  </a:txBody>
                  <a:tcPr/>
                </a:tc>
              </a:tr>
              <a:tr h="268537">
                <a:tc>
                  <a:txBody>
                    <a:bodyPr/>
                    <a:lstStyle/>
                    <a:p>
                      <a:pPr algn="l"/>
                      <a:r>
                        <a:rPr lang="en-GB" sz="900" dirty="0" smtClean="0"/>
                        <a:t>Simile</a:t>
                      </a:r>
                      <a:endParaRPr lang="en-GB" sz="900" dirty="0"/>
                    </a:p>
                  </a:txBody>
                  <a:tcPr/>
                </a:tc>
                <a:tc>
                  <a:txBody>
                    <a:bodyPr/>
                    <a:lstStyle/>
                    <a:p>
                      <a:pPr algn="l"/>
                      <a:r>
                        <a:rPr lang="en-GB" sz="900" kern="1200" dirty="0" smtClean="0">
                          <a:solidFill>
                            <a:schemeClr val="dk1"/>
                          </a:solidFill>
                          <a:effectLst/>
                          <a:latin typeface="+mn-lt"/>
                          <a:ea typeface="+mn-ea"/>
                          <a:cs typeface="+mn-cs"/>
                        </a:rPr>
                        <a:t>comparison between two things using</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like or as</a:t>
                      </a:r>
                      <a:endParaRPr lang="en-GB" sz="900" dirty="0"/>
                    </a:p>
                  </a:txBody>
                  <a:tcPr/>
                </a:tc>
              </a:tr>
              <a:tr h="184444">
                <a:tc>
                  <a:txBody>
                    <a:bodyPr/>
                    <a:lstStyle/>
                    <a:p>
                      <a:pPr algn="l"/>
                      <a:r>
                        <a:rPr lang="en-GB" sz="900" dirty="0" smtClean="0"/>
                        <a:t>Metaphor</a:t>
                      </a:r>
                      <a:endParaRPr lang="en-GB" sz="900" dirty="0"/>
                    </a:p>
                  </a:txBody>
                  <a:tcPr/>
                </a:tc>
                <a:tc>
                  <a:txBody>
                    <a:bodyPr/>
                    <a:lstStyle/>
                    <a:p>
                      <a:pPr>
                        <a:lnSpc>
                          <a:spcPct val="115000"/>
                        </a:lnSpc>
                        <a:spcAft>
                          <a:spcPts val="1000"/>
                        </a:spcAft>
                      </a:pPr>
                      <a:r>
                        <a:rPr lang="en-GB" sz="900" dirty="0" smtClean="0">
                          <a:effectLst/>
                          <a:latin typeface="Calibri"/>
                          <a:ea typeface="Times New Roman"/>
                          <a:cs typeface="Times New Roman"/>
                        </a:rPr>
                        <a:t>a </a:t>
                      </a:r>
                      <a:r>
                        <a:rPr lang="en-GB" sz="900" dirty="0">
                          <a:effectLst/>
                          <a:latin typeface="Calibri"/>
                          <a:ea typeface="Times New Roman"/>
                          <a:cs typeface="Times New Roman"/>
                        </a:rPr>
                        <a:t>comparison as if a thing is something else</a:t>
                      </a:r>
                      <a:endParaRPr lang="en-GB" sz="900" dirty="0">
                        <a:effectLst/>
                        <a:latin typeface="Calibri"/>
                        <a:ea typeface="Calibri"/>
                        <a:cs typeface="Times New Roman"/>
                      </a:endParaRPr>
                    </a:p>
                  </a:txBody>
                  <a:tcPr marL="68580" marR="68580" marT="0" marB="0"/>
                </a:tc>
              </a:tr>
              <a:tr h="232578">
                <a:tc>
                  <a:txBody>
                    <a:bodyPr/>
                    <a:lstStyle/>
                    <a:p>
                      <a:pPr algn="l"/>
                      <a:r>
                        <a:rPr lang="en-GB" sz="900" dirty="0" smtClean="0"/>
                        <a:t>Onomatopoeia</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words that sound like their meaning</a:t>
                      </a:r>
                      <a:endParaRPr lang="en-GB" sz="900" dirty="0"/>
                    </a:p>
                  </a:txBody>
                  <a:tcPr/>
                </a:tc>
              </a:tr>
              <a:tr h="186894">
                <a:tc>
                  <a:txBody>
                    <a:bodyPr/>
                    <a:lstStyle/>
                    <a:p>
                      <a:pPr algn="l"/>
                      <a:r>
                        <a:rPr lang="en-GB" sz="900" dirty="0" smtClean="0"/>
                        <a:t>Symbolism </a:t>
                      </a:r>
                      <a:endParaRPr lang="en-GB" sz="900" dirty="0"/>
                    </a:p>
                  </a:txBody>
                  <a:tcPr/>
                </a:tc>
                <a:tc>
                  <a:txBody>
                    <a:bodyPr/>
                    <a:lstStyle/>
                    <a:p>
                      <a:pPr algn="l"/>
                      <a:r>
                        <a:rPr lang="en-GB" sz="900" kern="1200" dirty="0" smtClean="0">
                          <a:solidFill>
                            <a:schemeClr val="dk1"/>
                          </a:solidFill>
                          <a:effectLst/>
                          <a:latin typeface="+mn-lt"/>
                          <a:ea typeface="+mn-ea"/>
                          <a:cs typeface="+mn-cs"/>
                        </a:rPr>
                        <a:t>the use of symbols to represent ideas or qualities</a:t>
                      </a:r>
                      <a:endParaRPr lang="en-GB" sz="900" dirty="0"/>
                    </a:p>
                  </a:txBody>
                  <a:tcPr/>
                </a:tc>
              </a:tr>
              <a:tr h="246258">
                <a:tc>
                  <a:txBody>
                    <a:bodyPr/>
                    <a:lstStyle/>
                    <a:p>
                      <a:pPr algn="l"/>
                      <a:r>
                        <a:rPr lang="en-GB" sz="900" dirty="0" smtClean="0"/>
                        <a:t>Noun</a:t>
                      </a:r>
                      <a:endParaRPr lang="en-GB" sz="900" dirty="0"/>
                    </a:p>
                  </a:txBody>
                  <a:tcPr/>
                </a:tc>
                <a:tc>
                  <a:txBody>
                    <a:bodyPr/>
                    <a:lstStyle/>
                    <a:p>
                      <a:pPr algn="l"/>
                      <a:r>
                        <a:rPr lang="en-GB" sz="900" kern="1200" dirty="0" smtClean="0">
                          <a:solidFill>
                            <a:schemeClr val="dk1"/>
                          </a:solidFill>
                          <a:effectLst/>
                          <a:latin typeface="+mn-lt"/>
                          <a:ea typeface="+mn-ea"/>
                          <a:cs typeface="+mn-cs"/>
                        </a:rPr>
                        <a:t>the name of something</a:t>
                      </a:r>
                      <a:endParaRPr lang="en-GB" sz="900" dirty="0"/>
                    </a:p>
                  </a:txBody>
                  <a:tcPr/>
                </a:tc>
              </a:tr>
              <a:tr h="246258">
                <a:tc>
                  <a:txBody>
                    <a:bodyPr/>
                    <a:lstStyle/>
                    <a:p>
                      <a:pPr algn="l"/>
                      <a:r>
                        <a:rPr lang="en-GB" sz="900" dirty="0" smtClean="0"/>
                        <a:t>Personification</a:t>
                      </a:r>
                      <a:endParaRPr lang="en-GB" sz="900" dirty="0"/>
                    </a:p>
                  </a:txBody>
                  <a:tcPr/>
                </a:tc>
                <a:tc>
                  <a:txBody>
                    <a:bodyPr/>
                    <a:lstStyle/>
                    <a:p>
                      <a:pPr algn="l"/>
                      <a:r>
                        <a:rPr lang="en-GB" sz="900" dirty="0" smtClean="0"/>
                        <a:t>Giving human</a:t>
                      </a:r>
                      <a:r>
                        <a:rPr lang="en-GB" sz="900" baseline="0" dirty="0" smtClean="0"/>
                        <a:t> qualities to inanimate objects</a:t>
                      </a:r>
                      <a:endParaRPr lang="en-GB" sz="900" dirty="0"/>
                    </a:p>
                  </a:txBody>
                  <a:tcPr/>
                </a:tc>
              </a:tr>
              <a:tr h="232578">
                <a:tc>
                  <a:txBody>
                    <a:bodyPr/>
                    <a:lstStyle/>
                    <a:p>
                      <a:pPr algn="l"/>
                      <a:r>
                        <a:rPr lang="en-GB" sz="900" dirty="0" smtClean="0"/>
                        <a:t>Adjective</a:t>
                      </a:r>
                      <a:endParaRPr lang="en-GB" sz="900" dirty="0"/>
                    </a:p>
                  </a:txBody>
                  <a:tcPr/>
                </a:tc>
                <a:tc>
                  <a:txBody>
                    <a:bodyPr/>
                    <a:lstStyle/>
                    <a:p>
                      <a:pPr algn="l"/>
                      <a:r>
                        <a:rPr lang="en-GB" sz="900" kern="1200" dirty="0" smtClean="0">
                          <a:solidFill>
                            <a:schemeClr val="dk1"/>
                          </a:solidFill>
                          <a:effectLst/>
                          <a:latin typeface="+mn-lt"/>
                          <a:ea typeface="+mn-ea"/>
                          <a:cs typeface="+mn-cs"/>
                        </a:rPr>
                        <a:t>a word used to describe </a:t>
                      </a:r>
                      <a:endParaRPr lang="en-GB" sz="900" dirty="0"/>
                    </a:p>
                  </a:txBody>
                  <a:tcPr/>
                </a:tc>
              </a:tr>
              <a:tr h="232578">
                <a:tc>
                  <a:txBody>
                    <a:bodyPr/>
                    <a:lstStyle/>
                    <a:p>
                      <a:pPr algn="l"/>
                      <a:r>
                        <a:rPr lang="en-GB" sz="900" dirty="0" smtClean="0"/>
                        <a:t>Verb</a:t>
                      </a:r>
                      <a:endParaRPr lang="en-GB" sz="900" dirty="0"/>
                    </a:p>
                  </a:txBody>
                  <a:tcPr/>
                </a:tc>
                <a:tc>
                  <a:txBody>
                    <a:bodyPr/>
                    <a:lstStyle/>
                    <a:p>
                      <a:pPr algn="l"/>
                      <a:r>
                        <a:rPr lang="en-GB" sz="900" kern="1200" dirty="0" smtClean="0">
                          <a:solidFill>
                            <a:schemeClr val="dk1"/>
                          </a:solidFill>
                          <a:effectLst/>
                          <a:latin typeface="+mn-lt"/>
                          <a:ea typeface="+mn-ea"/>
                          <a:cs typeface="+mn-cs"/>
                        </a:rPr>
                        <a:t>a word used to describe an action</a:t>
                      </a:r>
                      <a:endParaRPr lang="en-GB" sz="900" dirty="0"/>
                    </a:p>
                  </a:txBody>
                  <a:tcPr/>
                </a:tc>
              </a:tr>
              <a:tr h="254992">
                <a:tc>
                  <a:txBody>
                    <a:bodyPr/>
                    <a:lstStyle/>
                    <a:p>
                      <a:pPr algn="l"/>
                      <a:r>
                        <a:rPr lang="en-GB" sz="900" dirty="0" smtClean="0"/>
                        <a:t>Adverb</a:t>
                      </a:r>
                      <a:endParaRPr lang="en-GB" sz="900" dirty="0"/>
                    </a:p>
                  </a:txBody>
                  <a:tcPr/>
                </a:tc>
                <a:tc>
                  <a:txBody>
                    <a:bodyPr/>
                    <a:lstStyle/>
                    <a:p>
                      <a:pPr algn="l"/>
                      <a:r>
                        <a:rPr lang="en-GB" sz="900" kern="1200" dirty="0" smtClean="0">
                          <a:solidFill>
                            <a:schemeClr val="dk1"/>
                          </a:solidFill>
                          <a:effectLst/>
                          <a:latin typeface="+mn-lt"/>
                          <a:ea typeface="+mn-ea"/>
                          <a:cs typeface="+mn-cs"/>
                        </a:rPr>
                        <a:t>often </a:t>
                      </a:r>
                      <a:r>
                        <a:rPr lang="en-GB" sz="900" kern="1200" dirty="0" err="1" smtClean="0">
                          <a:solidFill>
                            <a:schemeClr val="dk1"/>
                          </a:solidFill>
                          <a:effectLst/>
                          <a:latin typeface="+mn-lt"/>
                          <a:ea typeface="+mn-ea"/>
                          <a:cs typeface="+mn-cs"/>
                        </a:rPr>
                        <a:t>ly</a:t>
                      </a:r>
                      <a:r>
                        <a:rPr lang="en-GB" sz="900" kern="1200" dirty="0" smtClean="0">
                          <a:solidFill>
                            <a:schemeClr val="dk1"/>
                          </a:solidFill>
                          <a:effectLst/>
                          <a:latin typeface="+mn-lt"/>
                          <a:ea typeface="+mn-ea"/>
                          <a:cs typeface="+mn-cs"/>
                        </a:rPr>
                        <a:t> words which describes how things are done</a:t>
                      </a:r>
                      <a:endParaRPr lang="en-GB" sz="900" dirty="0"/>
                    </a:p>
                  </a:txBody>
                  <a:tcPr/>
                </a:tc>
              </a:tr>
              <a:tr h="232578">
                <a:tc>
                  <a:txBody>
                    <a:bodyPr/>
                    <a:lstStyle/>
                    <a:p>
                      <a:pPr algn="l"/>
                      <a:r>
                        <a:rPr lang="en-GB" sz="900" dirty="0" smtClean="0"/>
                        <a:t>Pronoun</a:t>
                      </a:r>
                      <a:endParaRPr lang="en-GB" sz="900" dirty="0"/>
                    </a:p>
                  </a:txBody>
                  <a:tcPr/>
                </a:tc>
                <a:tc>
                  <a:txBody>
                    <a:bodyPr/>
                    <a:lstStyle/>
                    <a:p>
                      <a:pPr algn="l"/>
                      <a:r>
                        <a:rPr lang="en-GB" sz="900" kern="1200" dirty="0" smtClean="0">
                          <a:solidFill>
                            <a:schemeClr val="dk1"/>
                          </a:solidFill>
                          <a:effectLst/>
                          <a:latin typeface="+mn-lt"/>
                          <a:ea typeface="+mn-ea"/>
                          <a:cs typeface="+mn-cs"/>
                        </a:rPr>
                        <a:t>Pronouns are used</a:t>
                      </a:r>
                      <a:r>
                        <a:rPr lang="en-GB" sz="900" kern="1200" baseline="0" dirty="0" smtClean="0">
                          <a:solidFill>
                            <a:schemeClr val="dk1"/>
                          </a:solidFill>
                          <a:effectLst/>
                          <a:latin typeface="+mn-lt"/>
                          <a:ea typeface="+mn-ea"/>
                          <a:cs typeface="+mn-cs"/>
                        </a:rPr>
                        <a:t> instead</a:t>
                      </a:r>
                      <a:r>
                        <a:rPr lang="en-GB" sz="900" kern="1200" dirty="0" smtClean="0">
                          <a:solidFill>
                            <a:schemeClr val="dk1"/>
                          </a:solidFill>
                          <a:effectLst/>
                          <a:latin typeface="+mn-lt"/>
                          <a:ea typeface="+mn-ea"/>
                          <a:cs typeface="+mn-cs"/>
                        </a:rPr>
                        <a:t> of names</a:t>
                      </a:r>
                      <a:endParaRPr lang="en-GB" sz="900" dirty="0"/>
                    </a:p>
                  </a:txBody>
                  <a:tcPr/>
                </a:tc>
              </a:tr>
              <a:tr h="199470">
                <a:tc>
                  <a:txBody>
                    <a:bodyPr/>
                    <a:lstStyle/>
                    <a:p>
                      <a:pPr algn="l"/>
                      <a:r>
                        <a:rPr lang="en-GB" sz="900" dirty="0" smtClean="0"/>
                        <a:t>Connotations </a:t>
                      </a:r>
                      <a:endParaRPr lang="en-GB" sz="900" dirty="0"/>
                    </a:p>
                  </a:txBody>
                  <a:tcPr/>
                </a:tc>
                <a:tc>
                  <a:txBody>
                    <a:bodyPr/>
                    <a:lstStyle/>
                    <a:p>
                      <a:pPr algn="l"/>
                      <a:r>
                        <a:rPr lang="en-GB" sz="900" kern="1200" dirty="0" smtClean="0">
                          <a:solidFill>
                            <a:schemeClr val="dk1"/>
                          </a:solidFill>
                          <a:effectLst/>
                          <a:latin typeface="+mn-lt"/>
                          <a:ea typeface="+mn-ea"/>
                          <a:cs typeface="+mn-cs"/>
                        </a:rPr>
                        <a:t>implied or suggested meanings of words or phrases</a:t>
                      </a:r>
                      <a:endParaRPr lang="en-GB" sz="900" dirty="0"/>
                    </a:p>
                  </a:txBody>
                  <a:tcPr/>
                </a:tc>
              </a:tr>
              <a:tr h="186894">
                <a:tc>
                  <a:txBody>
                    <a:bodyPr/>
                    <a:lstStyle/>
                    <a:p>
                      <a:pPr algn="l"/>
                      <a:r>
                        <a:rPr lang="en-GB" sz="900" dirty="0" smtClean="0"/>
                        <a:t>Juxtaposition </a:t>
                      </a:r>
                      <a:endParaRPr lang="en-GB" sz="900" dirty="0"/>
                    </a:p>
                  </a:txBody>
                  <a:tcPr/>
                </a:tc>
                <a:tc>
                  <a:txBody>
                    <a:bodyPr/>
                    <a:lstStyle/>
                    <a:p>
                      <a:pPr algn="l"/>
                      <a:r>
                        <a:rPr lang="en-GB" sz="900" kern="1200" dirty="0" smtClean="0">
                          <a:solidFill>
                            <a:schemeClr val="dk1"/>
                          </a:solidFill>
                          <a:effectLst/>
                          <a:latin typeface="+mn-lt"/>
                          <a:ea typeface="+mn-ea"/>
                          <a:cs typeface="+mn-cs"/>
                        </a:rPr>
                        <a:t>placing contrasting ideas close together in a text</a:t>
                      </a:r>
                      <a:endParaRPr lang="en-GB" sz="900" dirty="0"/>
                    </a:p>
                  </a:txBody>
                  <a:tcPr/>
                </a:tc>
              </a:tr>
              <a:tr h="246326">
                <a:tc>
                  <a:txBody>
                    <a:bodyPr/>
                    <a:lstStyle/>
                    <a:p>
                      <a:pPr algn="l"/>
                      <a:r>
                        <a:rPr lang="en-GB" sz="900" dirty="0" smtClean="0"/>
                        <a:t>Oxymoron </a:t>
                      </a:r>
                      <a:endParaRPr lang="en-GB" sz="900" dirty="0"/>
                    </a:p>
                  </a:txBody>
                  <a:tcPr/>
                </a:tc>
                <a:tc>
                  <a:txBody>
                    <a:bodyPr/>
                    <a:lstStyle/>
                    <a:p>
                      <a:pPr algn="l"/>
                      <a:r>
                        <a:rPr lang="en-GB" sz="900" kern="1200" dirty="0" smtClean="0">
                          <a:solidFill>
                            <a:schemeClr val="dk1"/>
                          </a:solidFill>
                          <a:effectLst/>
                          <a:latin typeface="+mn-lt"/>
                          <a:ea typeface="+mn-ea"/>
                          <a:cs typeface="+mn-cs"/>
                        </a:rPr>
                        <a:t>using two terms together, that normally contradict each other</a:t>
                      </a:r>
                      <a:endParaRPr lang="en-GB" sz="900" dirty="0"/>
                    </a:p>
                  </a:txBody>
                  <a:tcPr/>
                </a:tc>
              </a:tr>
              <a:tr h="216024">
                <a:tc>
                  <a:txBody>
                    <a:bodyPr/>
                    <a:lstStyle/>
                    <a:p>
                      <a:pPr algn="l"/>
                      <a:r>
                        <a:rPr lang="en-GB" sz="900" dirty="0" smtClean="0"/>
                        <a:t>Repetition </a:t>
                      </a:r>
                      <a:endParaRPr lang="en-GB" sz="900" dirty="0"/>
                    </a:p>
                  </a:txBody>
                  <a:tcPr/>
                </a:tc>
                <a:tc>
                  <a:txBody>
                    <a:bodyPr/>
                    <a:lstStyle/>
                    <a:p>
                      <a:pPr algn="l"/>
                      <a:r>
                        <a:rPr lang="en-GB" sz="900" kern="1200" dirty="0" smtClean="0">
                          <a:solidFill>
                            <a:schemeClr val="dk1"/>
                          </a:solidFill>
                          <a:effectLst/>
                          <a:latin typeface="+mn-lt"/>
                          <a:ea typeface="+mn-ea"/>
                          <a:cs typeface="+mn-cs"/>
                        </a:rPr>
                        <a:t>when words or phrases are used more than once in texts</a:t>
                      </a:r>
                      <a:endParaRPr lang="en-GB" sz="900" dirty="0"/>
                    </a:p>
                  </a:txBody>
                  <a:tcPr/>
                </a:tc>
              </a:tr>
              <a:tr h="347464">
                <a:tc>
                  <a:txBody>
                    <a:bodyPr/>
                    <a:lstStyle/>
                    <a:p>
                      <a:pPr algn="l"/>
                      <a:r>
                        <a:rPr lang="en-GB" sz="900" dirty="0" smtClean="0"/>
                        <a:t>Enjambment</a:t>
                      </a:r>
                      <a:endParaRPr lang="en-GB" sz="900" dirty="0"/>
                    </a:p>
                  </a:txBody>
                  <a:tcPr/>
                </a:tc>
                <a:tc>
                  <a:txBody>
                    <a:bodyPr/>
                    <a:lstStyle/>
                    <a:p>
                      <a:pPr algn="l"/>
                      <a:r>
                        <a:rPr lang="en-GB" sz="900" kern="1200" dirty="0" smtClean="0">
                          <a:solidFill>
                            <a:schemeClr val="dk1"/>
                          </a:solidFill>
                          <a:effectLst/>
                          <a:latin typeface="+mn-lt"/>
                          <a:ea typeface="+mn-ea"/>
                          <a:cs typeface="+mn-cs"/>
                        </a:rPr>
                        <a:t>incomplete sentences at the end of lines in poetry, where the line runs into the next line</a:t>
                      </a:r>
                      <a:endParaRPr lang="en-GB" sz="900" dirty="0"/>
                    </a:p>
                  </a:txBody>
                  <a:tcPr/>
                </a:tc>
              </a:tr>
              <a:tr h="269736">
                <a:tc>
                  <a:txBody>
                    <a:bodyPr/>
                    <a:lstStyle/>
                    <a:p>
                      <a:pPr algn="l"/>
                      <a:r>
                        <a:rPr lang="en-GB" sz="900" dirty="0" smtClean="0"/>
                        <a:t>Caesura</a:t>
                      </a:r>
                      <a:endParaRPr lang="en-GB" sz="900" dirty="0"/>
                    </a:p>
                  </a:txBody>
                  <a:tcPr/>
                </a:tc>
                <a:tc>
                  <a:txBody>
                    <a:bodyPr/>
                    <a:lstStyle/>
                    <a:p>
                      <a:pPr algn="l"/>
                      <a:r>
                        <a:rPr lang="en-GB" sz="900" kern="1200" dirty="0" smtClean="0">
                          <a:solidFill>
                            <a:schemeClr val="dk1"/>
                          </a:solidFill>
                          <a:effectLst/>
                          <a:latin typeface="+mn-lt"/>
                          <a:ea typeface="+mn-ea"/>
                          <a:cs typeface="+mn-cs"/>
                        </a:rPr>
                        <a:t>a break in the middle of a line of poem using punctuation (. , : ; ) </a:t>
                      </a:r>
                      <a:endParaRPr lang="en-GB" sz="900" dirty="0"/>
                    </a:p>
                  </a:txBody>
                  <a:tcPr/>
                </a:tc>
              </a:tr>
              <a:tr h="232578">
                <a:tc>
                  <a:txBody>
                    <a:bodyPr/>
                    <a:lstStyle/>
                    <a:p>
                      <a:pPr algn="l"/>
                      <a:r>
                        <a:rPr lang="en-GB" sz="900" dirty="0" smtClean="0"/>
                        <a:t>End-stopping</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punctuation at the end of a line of poetry</a:t>
                      </a:r>
                      <a:endParaRPr lang="en-GB" sz="900" dirty="0"/>
                    </a:p>
                  </a:txBody>
                  <a:tcPr/>
                </a:tc>
              </a:tr>
              <a:tr h="258039">
                <a:tc>
                  <a:txBody>
                    <a:bodyPr/>
                    <a:lstStyle/>
                    <a:p>
                      <a:pPr algn="l"/>
                      <a:r>
                        <a:rPr lang="en-GB" sz="900" dirty="0" smtClean="0"/>
                        <a:t>Rhythm </a:t>
                      </a:r>
                      <a:endParaRPr lang="en-GB" sz="900" dirty="0"/>
                    </a:p>
                  </a:txBody>
                  <a:tcPr/>
                </a:tc>
                <a:tc>
                  <a:txBody>
                    <a:bodyPr/>
                    <a:lstStyle/>
                    <a:p>
                      <a:pPr algn="l"/>
                      <a:r>
                        <a:rPr lang="en-GB" sz="900" dirty="0" smtClean="0"/>
                        <a:t>A recurring beat in</a:t>
                      </a:r>
                      <a:r>
                        <a:rPr lang="en-GB" sz="900" baseline="0" dirty="0" smtClean="0"/>
                        <a:t> the poem </a:t>
                      </a:r>
                      <a:endParaRPr lang="en-GB" sz="900" dirty="0"/>
                    </a:p>
                  </a:txBody>
                  <a:tcPr/>
                </a:tc>
              </a:tr>
              <a:tr h="263514">
                <a:tc>
                  <a:txBody>
                    <a:bodyPr/>
                    <a:lstStyle/>
                    <a:p>
                      <a:pPr algn="l"/>
                      <a:r>
                        <a:rPr lang="en-GB" sz="900" dirty="0" smtClean="0"/>
                        <a:t>Stanzas</a:t>
                      </a:r>
                      <a:endParaRPr lang="en-GB" sz="900" dirty="0"/>
                    </a:p>
                  </a:txBody>
                  <a:tcPr/>
                </a:tc>
                <a:tc>
                  <a:txBody>
                    <a:bodyPr/>
                    <a:lstStyle/>
                    <a:p>
                      <a:pPr algn="l"/>
                      <a:r>
                        <a:rPr lang="en-GB" sz="900" dirty="0" smtClean="0"/>
                        <a:t>the</a:t>
                      </a:r>
                      <a:r>
                        <a:rPr lang="en-GB" sz="900" baseline="0" dirty="0" smtClean="0"/>
                        <a:t> way verses are structured </a:t>
                      </a:r>
                      <a:endParaRPr lang="en-GB" sz="900" dirty="0"/>
                    </a:p>
                  </a:txBody>
                  <a:tcPr/>
                </a:tc>
              </a:tr>
              <a:tr h="263514">
                <a:tc>
                  <a:txBody>
                    <a:bodyPr/>
                    <a:lstStyle/>
                    <a:p>
                      <a:pPr algn="l"/>
                      <a:r>
                        <a:rPr lang="en-GB" sz="900" dirty="0" smtClean="0"/>
                        <a:t>Assonance</a:t>
                      </a:r>
                      <a:endParaRPr lang="en-GB" sz="900" dirty="0"/>
                    </a:p>
                  </a:txBody>
                  <a:tcPr/>
                </a:tc>
                <a:tc>
                  <a:txBody>
                    <a:bodyPr/>
                    <a:lstStyle/>
                    <a:p>
                      <a:pPr>
                        <a:lnSpc>
                          <a:spcPct val="115000"/>
                        </a:lnSpc>
                        <a:spcAft>
                          <a:spcPts val="1000"/>
                        </a:spcAft>
                      </a:pPr>
                      <a:r>
                        <a:rPr lang="en-GB" sz="900" dirty="0" smtClean="0">
                          <a:effectLst/>
                          <a:latin typeface="Calibri"/>
                          <a:ea typeface="Times New Roman"/>
                          <a:cs typeface="Times New Roman"/>
                        </a:rPr>
                        <a:t>repetition </a:t>
                      </a:r>
                      <a:r>
                        <a:rPr lang="en-GB" sz="900" dirty="0">
                          <a:effectLst/>
                          <a:latin typeface="Calibri"/>
                          <a:ea typeface="Times New Roman"/>
                          <a:cs typeface="Times New Roman"/>
                        </a:rPr>
                        <a:t>of vowel sounds.</a:t>
                      </a:r>
                      <a:endParaRPr lang="en-GB" sz="900" dirty="0">
                        <a:effectLst/>
                        <a:latin typeface="Calibri"/>
                        <a:ea typeface="Calibri"/>
                        <a:cs typeface="Times New Roman"/>
                      </a:endParaRPr>
                    </a:p>
                  </a:txBody>
                  <a:tcPr marL="68580" marR="68580" marT="0" marB="0"/>
                </a:tc>
              </a:tr>
              <a:tr h="263514">
                <a:tc>
                  <a:txBody>
                    <a:bodyPr/>
                    <a:lstStyle/>
                    <a:p>
                      <a:pPr algn="l"/>
                      <a:r>
                        <a:rPr lang="en-GB" sz="900" dirty="0" smtClean="0"/>
                        <a:t>Consonance</a:t>
                      </a:r>
                      <a:endParaRPr lang="en-GB" sz="900" dirty="0"/>
                    </a:p>
                  </a:txBody>
                  <a:tcPr/>
                </a:tc>
                <a:tc>
                  <a:txBody>
                    <a:bodyPr/>
                    <a:lstStyle/>
                    <a:p>
                      <a:pPr algn="l"/>
                      <a:r>
                        <a:rPr lang="en-GB" sz="900" dirty="0" smtClean="0"/>
                        <a:t>Repetition of consonant</a:t>
                      </a:r>
                      <a:r>
                        <a:rPr lang="en-GB" sz="900" baseline="0" dirty="0" smtClean="0"/>
                        <a:t> sounds. </a:t>
                      </a:r>
                      <a:endParaRPr lang="en-GB" sz="9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28124517"/>
              </p:ext>
            </p:extLst>
          </p:nvPr>
        </p:nvGraphicFramePr>
        <p:xfrm>
          <a:off x="3736816" y="0"/>
          <a:ext cx="3779911" cy="3215640"/>
        </p:xfrm>
        <a:graphic>
          <a:graphicData uri="http://schemas.openxmlformats.org/drawingml/2006/table">
            <a:tbl>
              <a:tblPr firstRow="1" bandRow="1">
                <a:tableStyleId>{93296810-A885-4BE3-A3E7-6D5BEEA58F35}</a:tableStyleId>
              </a:tblPr>
              <a:tblGrid>
                <a:gridCol w="3779911"/>
              </a:tblGrid>
              <a:tr h="218172">
                <a:tc>
                  <a:txBody>
                    <a:bodyPr/>
                    <a:lstStyle/>
                    <a:p>
                      <a:pPr algn="ctr"/>
                      <a:r>
                        <a:rPr lang="en-GB" sz="900" dirty="0" smtClean="0">
                          <a:solidFill>
                            <a:schemeClr val="tx1"/>
                          </a:solidFill>
                        </a:rPr>
                        <a:t>SKILLS</a:t>
                      </a:r>
                      <a:endParaRPr lang="en-GB" sz="400" dirty="0">
                        <a:solidFill>
                          <a:schemeClr val="tx1"/>
                        </a:solidFill>
                      </a:endParaRPr>
                    </a:p>
                  </a:txBody>
                  <a:tcPr/>
                </a:tc>
              </a:tr>
              <a:tr h="2850787">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a:t>
                      </a:r>
                    </a:p>
                    <a:p>
                      <a:pPr marL="0" indent="0" algn="l">
                        <a:buFont typeface="Arial" panose="020B0604020202020204" pitchFamily="34" charset="0"/>
                        <a:buNone/>
                      </a:pPr>
                      <a:r>
                        <a:rPr lang="en-GB" sz="1000" b="1" dirty="0" smtClean="0">
                          <a:solidFill>
                            <a:schemeClr val="tx1"/>
                          </a:solidFill>
                        </a:rPr>
                        <a:t>COMPARISON SKILLS:  </a:t>
                      </a:r>
                    </a:p>
                    <a:p>
                      <a:pPr lvl="0"/>
                      <a:r>
                        <a:rPr lang="en-GB" sz="1000" dirty="0" smtClean="0"/>
                        <a:t>Link to the question for both texts stating the similarity or difference, </a:t>
                      </a:r>
                    </a:p>
                    <a:p>
                      <a:pPr lvl="0"/>
                      <a:r>
                        <a:rPr lang="en-GB" sz="1000" dirty="0" smtClean="0"/>
                        <a:t>Give a quote which links to your idea from TEXT 1</a:t>
                      </a:r>
                    </a:p>
                    <a:p>
                      <a:pPr lvl="0"/>
                      <a:r>
                        <a:rPr lang="en-GB" sz="1000" dirty="0" smtClean="0"/>
                        <a:t>Explain briefly what the quote means </a:t>
                      </a:r>
                    </a:p>
                    <a:p>
                      <a:pPr lvl="0"/>
                      <a:r>
                        <a:rPr lang="en-GB" sz="1000" dirty="0" smtClean="0"/>
                        <a:t>Use comparative connectives in your answer to then explain a quote from TEXT 2 and HOW the quotes are different or the same and what they make you think </a:t>
                      </a: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26575775"/>
              </p:ext>
            </p:extLst>
          </p:nvPr>
        </p:nvGraphicFramePr>
        <p:xfrm>
          <a:off x="3748256" y="3212976"/>
          <a:ext cx="3779912" cy="2103120"/>
        </p:xfrm>
        <a:graphic>
          <a:graphicData uri="http://schemas.openxmlformats.org/drawingml/2006/table">
            <a:tbl>
              <a:tblPr firstRow="1" bandRow="1">
                <a:tableStyleId>{93296810-A885-4BE3-A3E7-6D5BEEA58F35}</a:tableStyleId>
              </a:tblPr>
              <a:tblGrid>
                <a:gridCol w="3779912"/>
              </a:tblGrid>
              <a:tr h="210887">
                <a:tc>
                  <a:txBody>
                    <a:bodyPr/>
                    <a:lstStyle/>
                    <a:p>
                      <a:pPr algn="ctr"/>
                      <a:r>
                        <a:rPr lang="en-GB" sz="900" dirty="0" smtClean="0">
                          <a:solidFill>
                            <a:schemeClr val="tx1"/>
                          </a:solidFill>
                        </a:rPr>
                        <a:t>EXAM</a:t>
                      </a:r>
                      <a:r>
                        <a:rPr lang="en-GB" sz="900" baseline="0" dirty="0" smtClean="0">
                          <a:solidFill>
                            <a:schemeClr val="tx1"/>
                          </a:solidFill>
                        </a:rPr>
                        <a:t> REQUIREMENTS</a:t>
                      </a:r>
                      <a:endParaRPr lang="en-GB" sz="400" dirty="0">
                        <a:solidFill>
                          <a:schemeClr val="tx1"/>
                        </a:solidFill>
                      </a:endParaRPr>
                    </a:p>
                  </a:txBody>
                  <a:tcPr/>
                </a:tc>
              </a:tr>
              <a:tr h="1733328">
                <a:tc>
                  <a:txBody>
                    <a:bodyPr/>
                    <a:lstStyle/>
                    <a:p>
                      <a:pPr algn="ctr"/>
                      <a:r>
                        <a:rPr lang="en-GB" sz="900" b="1" i="0" u="sng" dirty="0" smtClean="0">
                          <a:solidFill>
                            <a:schemeClr val="tx1"/>
                          </a:solidFill>
                        </a:rPr>
                        <a:t>SINGLE</a:t>
                      </a:r>
                      <a:r>
                        <a:rPr lang="en-GB" sz="900" b="1" i="0" u="sng" baseline="0" dirty="0" smtClean="0">
                          <a:solidFill>
                            <a:schemeClr val="tx1"/>
                          </a:solidFill>
                        </a:rPr>
                        <a:t> POEM ESSAY – </a:t>
                      </a:r>
                      <a:r>
                        <a:rPr lang="en-GB" sz="900" b="1" i="0" u="sng" baseline="0" dirty="0" smtClean="0">
                          <a:solidFill>
                            <a:schemeClr val="tx1"/>
                          </a:solidFill>
                        </a:rPr>
                        <a:t>20 mins (including planning time)</a:t>
                      </a:r>
                      <a:endParaRPr lang="en-GB" sz="900" b="1" i="0" u="sng" dirty="0" smtClean="0">
                        <a:solidFill>
                          <a:schemeClr val="tx1"/>
                        </a:solidFill>
                      </a:endParaRPr>
                    </a:p>
                    <a:p>
                      <a:r>
                        <a:rPr lang="en-GB" sz="900" b="0" i="0" dirty="0" smtClean="0">
                          <a:solidFill>
                            <a:schemeClr val="tx1"/>
                          </a:solidFill>
                        </a:rPr>
                        <a:t>Intro – link to question. Explain the overall meaning of the poem briefly. Mention time period/context.  Throughout the essay – Choose relevant quotes and analyse the language, structure and effect of these quotes. Refer to the question and link to the context regularly. </a:t>
                      </a:r>
                    </a:p>
                    <a:p>
                      <a:endParaRPr lang="en-GB" sz="900" b="0" i="0" u="sng" dirty="0" smtClean="0">
                        <a:solidFill>
                          <a:schemeClr val="tx1"/>
                        </a:solidFill>
                      </a:endParaRPr>
                    </a:p>
                    <a:p>
                      <a:pPr algn="ctr"/>
                      <a:r>
                        <a:rPr lang="en-GB" sz="900" b="1" u="sng" dirty="0" smtClean="0">
                          <a:solidFill>
                            <a:schemeClr val="tx1"/>
                          </a:solidFill>
                        </a:rPr>
                        <a:t>COMPARISON POEM ESSAY – </a:t>
                      </a:r>
                      <a:r>
                        <a:rPr lang="en-GB" sz="900" b="1" u="sng" dirty="0" smtClean="0">
                          <a:solidFill>
                            <a:schemeClr val="tx1"/>
                          </a:solidFill>
                        </a:rPr>
                        <a:t>40 mins (including planning time)</a:t>
                      </a:r>
                      <a:endParaRPr lang="en-GB" sz="900" b="1" u="sng" dirty="0" smtClean="0">
                        <a:solidFill>
                          <a:schemeClr val="tx1"/>
                        </a:solidFill>
                      </a:endParaRPr>
                    </a:p>
                    <a:p>
                      <a:r>
                        <a:rPr lang="en-GB" sz="900" b="0" i="0" dirty="0" smtClean="0">
                          <a:solidFill>
                            <a:schemeClr val="tx1"/>
                          </a:solidFill>
                        </a:rPr>
                        <a:t>Intro – link to question. Explain the</a:t>
                      </a:r>
                      <a:r>
                        <a:rPr lang="en-GB" sz="900" b="0" i="0" baseline="0" dirty="0" smtClean="0">
                          <a:solidFill>
                            <a:schemeClr val="tx1"/>
                          </a:solidFill>
                        </a:rPr>
                        <a:t> overall </a:t>
                      </a:r>
                      <a:r>
                        <a:rPr lang="en-GB" sz="900" b="0" i="0" dirty="0" smtClean="0">
                          <a:solidFill>
                            <a:schemeClr val="tx1"/>
                          </a:solidFill>
                        </a:rPr>
                        <a:t>meaning of the poem briefly. Mention</a:t>
                      </a:r>
                      <a:r>
                        <a:rPr lang="en-GB" sz="900" b="0" i="0" baseline="0" dirty="0" smtClean="0">
                          <a:solidFill>
                            <a:schemeClr val="tx1"/>
                          </a:solidFill>
                        </a:rPr>
                        <a:t> </a:t>
                      </a:r>
                      <a:r>
                        <a:rPr lang="en-GB" sz="900" b="0" i="0" dirty="0" smtClean="0">
                          <a:solidFill>
                            <a:schemeClr val="tx1"/>
                          </a:solidFill>
                        </a:rPr>
                        <a:t>time period/context.</a:t>
                      </a:r>
                      <a:r>
                        <a:rPr lang="en-GB" sz="900" b="0" i="0" baseline="0" dirty="0" smtClean="0">
                          <a:solidFill>
                            <a:schemeClr val="tx1"/>
                          </a:solidFill>
                        </a:rPr>
                        <a:t> </a:t>
                      </a:r>
                      <a:r>
                        <a:rPr lang="en-GB" sz="900" b="0" i="0" dirty="0" smtClean="0">
                          <a:solidFill>
                            <a:schemeClr val="tx1"/>
                          </a:solidFill>
                        </a:rPr>
                        <a:t>Throughout the essay– Start with the 2</a:t>
                      </a:r>
                      <a:r>
                        <a:rPr lang="en-GB" sz="900" b="0" i="0" baseline="30000" dirty="0" smtClean="0">
                          <a:solidFill>
                            <a:schemeClr val="tx1"/>
                          </a:solidFill>
                        </a:rPr>
                        <a:t>nd</a:t>
                      </a:r>
                      <a:r>
                        <a:rPr lang="en-GB" sz="900" b="0" i="0" dirty="0" smtClean="0">
                          <a:solidFill>
                            <a:schemeClr val="tx1"/>
                          </a:solidFill>
                        </a:rPr>
                        <a:t> poem, choose relevant quotes from the poem and analyse the language, structure and effect of these quotes and then how they link to examples and analysis from poem 1. You must use connectives of comparison. Refer to the question and link to the context regularly.</a:t>
                      </a:r>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92666830"/>
              </p:ext>
            </p:extLst>
          </p:nvPr>
        </p:nvGraphicFramePr>
        <p:xfrm>
          <a:off x="3779912" y="5445224"/>
          <a:ext cx="3635896" cy="1188720"/>
        </p:xfrm>
        <a:graphic>
          <a:graphicData uri="http://schemas.openxmlformats.org/drawingml/2006/table">
            <a:tbl>
              <a:tblPr firstRow="1" bandRow="1">
                <a:tableStyleId>{93296810-A885-4BE3-A3E7-6D5BEEA58F35}</a:tableStyleId>
              </a:tblPr>
              <a:tblGrid>
                <a:gridCol w="1152128"/>
                <a:gridCol w="939388"/>
                <a:gridCol w="635406"/>
                <a:gridCol w="908974"/>
              </a:tblGrid>
              <a:tr h="216024">
                <a:tc gridSpan="2">
                  <a:txBody>
                    <a:bodyPr/>
                    <a:lstStyle/>
                    <a:p>
                      <a:pPr algn="ctr"/>
                      <a:r>
                        <a:rPr lang="en-GB" sz="900" dirty="0" smtClean="0">
                          <a:solidFill>
                            <a:schemeClr val="tx1"/>
                          </a:solidFill>
                        </a:rPr>
                        <a:t>Comparison Connective</a:t>
                      </a:r>
                      <a:r>
                        <a:rPr lang="en-GB" sz="900" baseline="0" dirty="0" smtClean="0">
                          <a:solidFill>
                            <a:schemeClr val="tx1"/>
                          </a:solidFill>
                        </a:rPr>
                        <a:t>s </a:t>
                      </a:r>
                      <a:endParaRPr lang="en-GB" sz="900" dirty="0">
                        <a:solidFill>
                          <a:schemeClr val="tx1"/>
                        </a:solidFill>
                      </a:endParaRPr>
                    </a:p>
                  </a:txBody>
                  <a:tcPr/>
                </a:tc>
                <a:tc hMerge="1">
                  <a:txBody>
                    <a:bodyPr/>
                    <a:lstStyle/>
                    <a:p>
                      <a:endParaRPr lang="en-GB" dirty="0"/>
                    </a:p>
                  </a:txBody>
                  <a:tcPr/>
                </a:tc>
                <a:tc gridSpan="2">
                  <a:txBody>
                    <a:bodyPr/>
                    <a:lstStyle/>
                    <a:p>
                      <a:pPr algn="ctr"/>
                      <a:r>
                        <a:rPr lang="en-GB" sz="900" dirty="0" smtClean="0">
                          <a:solidFill>
                            <a:schemeClr val="tx1"/>
                          </a:solidFill>
                        </a:rPr>
                        <a:t>Tentative Phrases</a:t>
                      </a:r>
                      <a:endParaRPr lang="en-GB" sz="900" dirty="0">
                        <a:solidFill>
                          <a:schemeClr val="tx1"/>
                        </a:solidFill>
                      </a:endParaRPr>
                    </a:p>
                  </a:txBody>
                  <a:tcPr/>
                </a:tc>
                <a:tc hMerge="1">
                  <a:txBody>
                    <a:bodyPr/>
                    <a:lstStyle/>
                    <a:p>
                      <a:pPr algn="ctr"/>
                      <a:endParaRPr lang="en-GB" sz="900" dirty="0">
                        <a:solidFill>
                          <a:schemeClr val="tx1"/>
                        </a:solidFill>
                      </a:endParaRPr>
                    </a:p>
                  </a:txBody>
                  <a:tcPr/>
                </a:tc>
              </a:tr>
              <a:tr h="203448">
                <a:tc>
                  <a:txBody>
                    <a:bodyPr/>
                    <a:lstStyle/>
                    <a:p>
                      <a:r>
                        <a:rPr lang="en-GB" sz="900" dirty="0" smtClean="0"/>
                        <a:t>Similarly</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In</a:t>
                      </a:r>
                      <a:r>
                        <a:rPr lang="en-GB" sz="900" baseline="0" dirty="0" smtClean="0"/>
                        <a:t> contrast</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/Contrastingly </a:t>
                      </a:r>
                      <a:endParaRPr lang="en-GB" sz="900" dirty="0" smtClean="0"/>
                    </a:p>
                  </a:txBody>
                  <a:tcPr/>
                </a:tc>
                <a:tc>
                  <a:txBody>
                    <a:bodyPr/>
                    <a:lstStyle/>
                    <a:p>
                      <a:r>
                        <a:rPr lang="en-GB" sz="900" dirty="0" smtClean="0"/>
                        <a:t>Could</a:t>
                      </a:r>
                      <a:endParaRPr lang="en-GB" sz="900" dirty="0"/>
                    </a:p>
                  </a:txBody>
                  <a:tcPr/>
                </a:tc>
                <a:tc>
                  <a:txBody>
                    <a:bodyPr/>
                    <a:lstStyle/>
                    <a:p>
                      <a:r>
                        <a:rPr lang="en-GB" sz="900" dirty="0" smtClean="0"/>
                        <a:t>Maybe</a:t>
                      </a:r>
                      <a:endParaRPr lang="en-GB" sz="900" dirty="0"/>
                    </a:p>
                  </a:txBody>
                  <a:tcPr/>
                </a:tc>
              </a:tr>
              <a:tr h="262880">
                <a:tc>
                  <a:txBody>
                    <a:bodyPr/>
                    <a:lstStyle/>
                    <a:p>
                      <a:r>
                        <a:rPr lang="en-GB" sz="900" dirty="0" smtClean="0"/>
                        <a:t>In the same way</a:t>
                      </a:r>
                      <a:endParaRPr lang="en-GB" sz="900" dirty="0"/>
                    </a:p>
                  </a:txBody>
                  <a:tcPr/>
                </a:tc>
                <a:tc>
                  <a:txBody>
                    <a:bodyPr/>
                    <a:lstStyle/>
                    <a:p>
                      <a:r>
                        <a:rPr lang="en-GB" sz="900" dirty="0" smtClean="0"/>
                        <a:t>On the other hand </a:t>
                      </a:r>
                      <a:endParaRPr lang="en-GB" sz="900" dirty="0"/>
                    </a:p>
                  </a:txBody>
                  <a:tcPr/>
                </a:tc>
                <a:tc>
                  <a:txBody>
                    <a:bodyPr/>
                    <a:lstStyle/>
                    <a:p>
                      <a:r>
                        <a:rPr lang="en-GB" sz="900" dirty="0" smtClean="0"/>
                        <a:t>Might</a:t>
                      </a:r>
                      <a:endParaRPr lang="en-GB" sz="900" dirty="0"/>
                    </a:p>
                  </a:txBody>
                  <a:tcPr/>
                </a:tc>
                <a:tc>
                  <a:txBody>
                    <a:bodyPr/>
                    <a:lstStyle/>
                    <a:p>
                      <a:r>
                        <a:rPr lang="en-GB" sz="900" dirty="0" smtClean="0"/>
                        <a:t>Possibly </a:t>
                      </a:r>
                      <a:endParaRPr lang="en-GB" sz="900" dirty="0"/>
                    </a:p>
                  </a:txBody>
                  <a:tcPr/>
                </a:tc>
              </a:tr>
              <a:tr h="216024">
                <a:tc>
                  <a:txBody>
                    <a:bodyPr/>
                    <a:lstStyle/>
                    <a:p>
                      <a:r>
                        <a:rPr lang="en-GB" sz="900" dirty="0" smtClean="0"/>
                        <a:t>Also</a:t>
                      </a:r>
                      <a:endParaRPr lang="en-GB" sz="900" dirty="0"/>
                    </a:p>
                  </a:txBody>
                  <a:tcPr/>
                </a:tc>
                <a:tc>
                  <a:txBody>
                    <a:bodyPr/>
                    <a:lstStyle/>
                    <a:p>
                      <a:r>
                        <a:rPr lang="en-GB" sz="900" dirty="0" smtClean="0"/>
                        <a:t>However</a:t>
                      </a:r>
                      <a:endParaRPr lang="en-GB" sz="900" dirty="0"/>
                    </a:p>
                  </a:txBody>
                  <a:tcPr/>
                </a:tc>
                <a:tc>
                  <a:txBody>
                    <a:bodyPr/>
                    <a:lstStyle/>
                    <a:p>
                      <a:r>
                        <a:rPr lang="en-GB" sz="900" dirty="0" smtClean="0"/>
                        <a:t>May </a:t>
                      </a:r>
                      <a:endParaRPr lang="en-GB" sz="900" dirty="0"/>
                    </a:p>
                  </a:txBody>
                  <a:tcPr/>
                </a:tc>
                <a:tc>
                  <a:txBody>
                    <a:bodyPr/>
                    <a:lstStyle/>
                    <a:p>
                      <a:r>
                        <a:rPr lang="en-GB" sz="900" dirty="0" smtClean="0"/>
                        <a:t>Perhaps</a:t>
                      </a:r>
                      <a:endParaRPr lang="en-GB" sz="900" dirty="0"/>
                    </a:p>
                  </a:txBody>
                  <a:tcPr/>
                </a:tc>
              </a:tr>
            </a:tbl>
          </a:graphicData>
        </a:graphic>
      </p:graphicFrame>
      <p:sp>
        <p:nvSpPr>
          <p:cNvPr id="9" name="Rectangle 8"/>
          <p:cNvSpPr/>
          <p:nvPr/>
        </p:nvSpPr>
        <p:spPr>
          <a:xfrm>
            <a:off x="7558933" y="3429000"/>
            <a:ext cx="1547664" cy="313932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GB" sz="900" b="1" dirty="0" smtClean="0"/>
              <a:t>LINKS BETWEEN THE POEMS </a:t>
            </a:r>
          </a:p>
          <a:p>
            <a:endParaRPr lang="en-GB" sz="900" b="1" dirty="0"/>
          </a:p>
          <a:p>
            <a:r>
              <a:rPr lang="en-GB" sz="900" b="1" u="sng" dirty="0" smtClean="0"/>
              <a:t>WAR/CONFLICT</a:t>
            </a:r>
          </a:p>
          <a:p>
            <a:r>
              <a:rPr lang="en-GB" sz="900" b="1" dirty="0" smtClean="0"/>
              <a:t> -Mametz Wood, Dulce et Decorum Est, The Manhunt, The Soldier, A Wife in London </a:t>
            </a:r>
          </a:p>
          <a:p>
            <a:endParaRPr lang="en-GB" sz="900" b="1" dirty="0" smtClean="0"/>
          </a:p>
          <a:p>
            <a:r>
              <a:rPr lang="en-GB" sz="900" b="1" u="sng" dirty="0" smtClean="0"/>
              <a:t>NATURE</a:t>
            </a:r>
            <a:r>
              <a:rPr lang="en-GB" sz="900" b="1" dirty="0" smtClean="0"/>
              <a:t> </a:t>
            </a:r>
          </a:p>
          <a:p>
            <a:r>
              <a:rPr lang="en-GB" sz="900" b="1" dirty="0" smtClean="0"/>
              <a:t>–Death of a Naturalist, To Autumn, Hawk Roosting, Excerpt from the Prelude</a:t>
            </a:r>
          </a:p>
          <a:p>
            <a:endParaRPr lang="en-GB" sz="900" b="1" dirty="0" smtClean="0"/>
          </a:p>
          <a:p>
            <a:r>
              <a:rPr lang="en-GB" sz="900" b="1" u="sng" dirty="0" smtClean="0"/>
              <a:t>LOVE</a:t>
            </a:r>
            <a:r>
              <a:rPr lang="en-GB" sz="900" b="1" dirty="0" smtClean="0"/>
              <a:t> </a:t>
            </a:r>
          </a:p>
          <a:p>
            <a:r>
              <a:rPr lang="en-GB" sz="900" b="1" dirty="0" smtClean="0"/>
              <a:t>– Cozy Apologia, Valentine, Afternoons, She Walks in Beauty, Sonnet 43</a:t>
            </a:r>
          </a:p>
          <a:p>
            <a:endParaRPr lang="en-GB" sz="900" b="1" dirty="0" smtClean="0"/>
          </a:p>
          <a:p>
            <a:r>
              <a:rPr lang="en-GB" sz="900" b="1" u="sng" dirty="0" smtClean="0"/>
              <a:t>PLACE</a:t>
            </a:r>
          </a:p>
          <a:p>
            <a:r>
              <a:rPr lang="en-GB" sz="900" b="1" dirty="0" smtClean="0"/>
              <a:t>- Living Space, London, Ozymandias, Afternoons, As imperceptibly as grief</a:t>
            </a:r>
          </a:p>
        </p:txBody>
      </p:sp>
      <p:sp>
        <p:nvSpPr>
          <p:cNvPr id="3" name="TextBox 2"/>
          <p:cNvSpPr txBox="1"/>
          <p:nvPr/>
        </p:nvSpPr>
        <p:spPr>
          <a:xfrm>
            <a:off x="7556699" y="33718"/>
            <a:ext cx="1526214" cy="30623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000" b="1" u="sng" dirty="0" smtClean="0"/>
              <a:t>The Romantics</a:t>
            </a:r>
          </a:p>
          <a:p>
            <a:r>
              <a:rPr lang="en-GB" sz="1000" dirty="0" smtClean="0"/>
              <a:t>believed in the self and </a:t>
            </a:r>
          </a:p>
          <a:p>
            <a:r>
              <a:rPr lang="en-GB" sz="1000" dirty="0" smtClean="0"/>
              <a:t>exploring intense emotional </a:t>
            </a:r>
            <a:r>
              <a:rPr lang="en-GB" sz="1000" dirty="0" smtClean="0"/>
              <a:t>feelings.</a:t>
            </a:r>
            <a:endParaRPr lang="en-GB" sz="1000" dirty="0" smtClean="0"/>
          </a:p>
          <a:p>
            <a:r>
              <a:rPr lang="en-GB" sz="1000" dirty="0" smtClean="0"/>
              <a:t>Also fascinated by </a:t>
            </a:r>
          </a:p>
          <a:p>
            <a:r>
              <a:rPr lang="en-GB" sz="1000" dirty="0" smtClean="0"/>
              <a:t>beauty, nature and truth, </a:t>
            </a:r>
          </a:p>
          <a:p>
            <a:r>
              <a:rPr lang="en-GB" sz="1000" dirty="0" smtClean="0"/>
              <a:t>and the way moments can </a:t>
            </a:r>
            <a:r>
              <a:rPr lang="en-GB" sz="1000" dirty="0" smtClean="0"/>
              <a:t>go beyond normal </a:t>
            </a:r>
            <a:r>
              <a:rPr lang="en-GB" sz="1000" dirty="0" smtClean="0"/>
              <a:t>human </a:t>
            </a:r>
            <a:r>
              <a:rPr lang="en-GB" sz="1000" dirty="0" smtClean="0"/>
              <a:t>experience</a:t>
            </a:r>
            <a:endParaRPr lang="en-GB" sz="1000" dirty="0" smtClean="0"/>
          </a:p>
          <a:p>
            <a:endParaRPr lang="en-GB" sz="900" dirty="0"/>
          </a:p>
          <a:p>
            <a:pPr marL="171450" indent="-171450">
              <a:buFont typeface="Arial" panose="020B0604020202020204" pitchFamily="34" charset="0"/>
              <a:buChar char="•"/>
            </a:pPr>
            <a:r>
              <a:rPr lang="en-GB" sz="800" dirty="0" smtClean="0"/>
              <a:t>Byron</a:t>
            </a:r>
          </a:p>
          <a:p>
            <a:pPr marL="171450" indent="-171450">
              <a:buFont typeface="Arial" panose="020B0604020202020204" pitchFamily="34" charset="0"/>
              <a:buChar char="•"/>
            </a:pPr>
            <a:r>
              <a:rPr lang="en-GB" sz="800" dirty="0" smtClean="0"/>
              <a:t>Wordsworth</a:t>
            </a:r>
          </a:p>
          <a:p>
            <a:pPr marL="171450" indent="-171450">
              <a:buFont typeface="Arial" panose="020B0604020202020204" pitchFamily="34" charset="0"/>
              <a:buChar char="•"/>
            </a:pPr>
            <a:r>
              <a:rPr lang="en-GB" sz="800" dirty="0" smtClean="0"/>
              <a:t>Shelley</a:t>
            </a:r>
          </a:p>
          <a:p>
            <a:pPr marL="171450" indent="-171450">
              <a:buFont typeface="Arial" panose="020B0604020202020204" pitchFamily="34" charset="0"/>
              <a:buChar char="•"/>
            </a:pPr>
            <a:r>
              <a:rPr lang="en-GB" sz="800" dirty="0" smtClean="0"/>
              <a:t>Keats</a:t>
            </a:r>
          </a:p>
          <a:p>
            <a:pPr marL="171450" indent="-171450">
              <a:buFont typeface="Arial" panose="020B0604020202020204" pitchFamily="34" charset="0"/>
              <a:buChar char="•"/>
            </a:pPr>
            <a:r>
              <a:rPr lang="en-GB" sz="800" dirty="0" smtClean="0"/>
              <a:t>Blake</a:t>
            </a:r>
          </a:p>
          <a:p>
            <a:endParaRPr lang="en-GB" sz="900" dirty="0"/>
          </a:p>
          <a:p>
            <a:r>
              <a:rPr lang="en-GB" sz="1000" b="1" u="sng" dirty="0" smtClean="0"/>
              <a:t>Inspired by </a:t>
            </a:r>
          </a:p>
          <a:p>
            <a:r>
              <a:rPr lang="en-GB" sz="1000" b="1" u="sng" dirty="0" smtClean="0"/>
              <a:t>The Romantics</a:t>
            </a:r>
          </a:p>
          <a:p>
            <a:endParaRPr lang="en-GB" sz="900" dirty="0" smtClean="0"/>
          </a:p>
          <a:p>
            <a:pPr marL="171450" indent="-171450">
              <a:buFont typeface="Arial" panose="020B0604020202020204" pitchFamily="34" charset="0"/>
              <a:buChar char="•"/>
            </a:pPr>
            <a:r>
              <a:rPr lang="en-GB" sz="800" dirty="0" smtClean="0"/>
              <a:t>Barrett-Browning</a:t>
            </a:r>
          </a:p>
          <a:p>
            <a:pPr marL="171450" indent="-171450">
              <a:buFont typeface="Arial" panose="020B0604020202020204" pitchFamily="34" charset="0"/>
              <a:buChar char="•"/>
            </a:pPr>
            <a:r>
              <a:rPr lang="en-GB" sz="800" dirty="0" smtClean="0"/>
              <a:t>Dickinson</a:t>
            </a:r>
            <a:endParaRPr lang="en-GB" sz="800" dirty="0"/>
          </a:p>
        </p:txBody>
      </p:sp>
    </p:spTree>
    <p:extLst>
      <p:ext uri="{BB962C8B-B14F-4D97-AF65-F5344CB8AC3E}">
        <p14:creationId xmlns:p14="http://schemas.microsoft.com/office/powerpoint/2010/main" val="2466469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63484738"/>
              </p:ext>
            </p:extLst>
          </p:nvPr>
        </p:nvGraphicFramePr>
        <p:xfrm>
          <a:off x="0" y="-32027"/>
          <a:ext cx="9144000" cy="2288976"/>
        </p:xfrm>
        <a:graphic>
          <a:graphicData uri="http://schemas.openxmlformats.org/drawingml/2006/table">
            <a:tbl>
              <a:tblPr firstRow="1" bandRow="1">
                <a:tableStyleId>{5C22544A-7EE6-4342-B048-85BDC9FD1C3A}</a:tableStyleId>
              </a:tblPr>
              <a:tblGrid>
                <a:gridCol w="1187624"/>
                <a:gridCol w="1440160"/>
                <a:gridCol w="1584176"/>
                <a:gridCol w="1735358"/>
                <a:gridCol w="1672682"/>
                <a:gridCol w="1524000"/>
              </a:tblGrid>
              <a:tr h="360040">
                <a:tc>
                  <a:txBody>
                    <a:bodyPr/>
                    <a:lstStyle/>
                    <a:p>
                      <a:r>
                        <a:rPr lang="en-GB" sz="800" dirty="0" smtClean="0"/>
                        <a:t>The Manhunt – by Simon Armitage (2007)</a:t>
                      </a:r>
                      <a:endParaRPr lang="en-GB" sz="800" dirty="0"/>
                    </a:p>
                  </a:txBody>
                  <a:tcPr/>
                </a:tc>
                <a:tc>
                  <a:txBody>
                    <a:bodyPr/>
                    <a:lstStyle/>
                    <a:p>
                      <a:r>
                        <a:rPr lang="en-GB" sz="800" dirty="0" smtClean="0"/>
                        <a:t>Sonnet 43 –</a:t>
                      </a:r>
                      <a:r>
                        <a:rPr lang="en-GB" sz="800" baseline="0" dirty="0" smtClean="0"/>
                        <a:t> by Elizabeth Barrett-Browning (1850)</a:t>
                      </a:r>
                      <a:endParaRPr lang="en-GB" sz="800" dirty="0"/>
                    </a:p>
                  </a:txBody>
                  <a:tcPr/>
                </a:tc>
                <a:tc>
                  <a:txBody>
                    <a:bodyPr/>
                    <a:lstStyle/>
                    <a:p>
                      <a:r>
                        <a:rPr lang="en-GB" sz="800" dirty="0" smtClean="0"/>
                        <a:t>London – by William Blake (1794)</a:t>
                      </a:r>
                      <a:endParaRPr lang="en-GB" sz="800" dirty="0"/>
                    </a:p>
                  </a:txBody>
                  <a:tcPr/>
                </a:tc>
                <a:tc>
                  <a:txBody>
                    <a:bodyPr/>
                    <a:lstStyle/>
                    <a:p>
                      <a:r>
                        <a:rPr lang="en-GB" sz="800" dirty="0" smtClean="0"/>
                        <a:t>The Soldier – by Rupert Brooke</a:t>
                      </a:r>
                      <a:r>
                        <a:rPr lang="en-GB" sz="800" baseline="0" dirty="0" smtClean="0"/>
                        <a:t> </a:t>
                      </a:r>
                      <a:r>
                        <a:rPr lang="en-GB" sz="800" dirty="0" smtClean="0"/>
                        <a:t>(1914)</a:t>
                      </a:r>
                      <a:endParaRPr lang="en-GB" sz="800" dirty="0"/>
                    </a:p>
                  </a:txBody>
                  <a:tcPr/>
                </a:tc>
                <a:tc>
                  <a:txBody>
                    <a:bodyPr/>
                    <a:lstStyle/>
                    <a:p>
                      <a:r>
                        <a:rPr lang="en-GB" sz="800" dirty="0" smtClean="0"/>
                        <a:t>She walks in</a:t>
                      </a:r>
                      <a:r>
                        <a:rPr lang="en-GB" sz="800" baseline="0" dirty="0" smtClean="0"/>
                        <a:t> Beauty</a:t>
                      </a:r>
                    </a:p>
                    <a:p>
                      <a:r>
                        <a:rPr lang="en-GB" sz="800" baseline="0" dirty="0" smtClean="0"/>
                        <a:t>By Lord Byron(1813)</a:t>
                      </a:r>
                      <a:endParaRPr lang="en-GB" sz="800" dirty="0"/>
                    </a:p>
                  </a:txBody>
                  <a:tcPr/>
                </a:tc>
                <a:tc>
                  <a:txBody>
                    <a:bodyPr/>
                    <a:lstStyle/>
                    <a:p>
                      <a:r>
                        <a:rPr lang="en-GB" sz="800" dirty="0" smtClean="0"/>
                        <a:t>Living Space – by</a:t>
                      </a:r>
                    </a:p>
                    <a:p>
                      <a:r>
                        <a:rPr lang="en-GB" sz="800" dirty="0" err="1" smtClean="0"/>
                        <a:t>Imtiaz</a:t>
                      </a:r>
                      <a:r>
                        <a:rPr lang="en-GB" sz="800" dirty="0" smtClean="0"/>
                        <a:t> </a:t>
                      </a:r>
                      <a:r>
                        <a:rPr lang="en-GB" sz="800" dirty="0" err="1" smtClean="0"/>
                        <a:t>Dharker</a:t>
                      </a:r>
                      <a:r>
                        <a:rPr lang="en-GB" sz="800" dirty="0" smtClean="0"/>
                        <a:t> (1989)</a:t>
                      </a:r>
                      <a:endParaRPr lang="en-GB" sz="800" dirty="0"/>
                    </a:p>
                  </a:txBody>
                  <a:tcPr/>
                </a:tc>
              </a:tr>
              <a:tr h="292675">
                <a:tc>
                  <a:txBody>
                    <a:bodyPr/>
                    <a:lstStyle/>
                    <a:p>
                      <a:r>
                        <a:rPr lang="en-GB" sz="500" b="1" dirty="0" smtClean="0"/>
                        <a:t>A</a:t>
                      </a:r>
                      <a:r>
                        <a:rPr lang="en-GB" sz="500" b="1" baseline="0" dirty="0" smtClean="0"/>
                        <a:t> soldier with physical and emotional pain. His wife supports him towards recovery</a:t>
                      </a:r>
                      <a:endParaRPr lang="en-GB" sz="500" b="1" dirty="0"/>
                    </a:p>
                  </a:txBody>
                  <a:tcPr/>
                </a:tc>
                <a:tc>
                  <a:txBody>
                    <a:bodyPr/>
                    <a:lstStyle/>
                    <a:p>
                      <a:r>
                        <a:rPr lang="en-GB" sz="500" b="1" dirty="0" smtClean="0"/>
                        <a:t>A</a:t>
                      </a:r>
                      <a:r>
                        <a:rPr lang="en-GB" sz="500" b="1" baseline="0" dirty="0" smtClean="0"/>
                        <a:t> woman expressing her intense love in many ways.</a:t>
                      </a:r>
                      <a:endParaRPr lang="en-GB" sz="500" b="1" dirty="0"/>
                    </a:p>
                  </a:txBody>
                  <a:tcPr/>
                </a:tc>
                <a:tc>
                  <a:txBody>
                    <a:bodyPr/>
                    <a:lstStyle/>
                    <a:p>
                      <a:r>
                        <a:rPr lang="en-GB" sz="500" b="1" dirty="0" smtClean="0"/>
                        <a:t>Criticising</a:t>
                      </a:r>
                      <a:r>
                        <a:rPr lang="en-GB" sz="500" b="1" baseline="0" dirty="0" smtClean="0"/>
                        <a:t> w</a:t>
                      </a:r>
                      <a:r>
                        <a:rPr lang="en-GB" sz="500" b="1" dirty="0" smtClean="0"/>
                        <a:t>idespread suffering of the poor in London </a:t>
                      </a:r>
                      <a:endParaRPr lang="en-GB" sz="500" b="1" dirty="0"/>
                    </a:p>
                  </a:txBody>
                  <a:tcPr/>
                </a:tc>
                <a:tc>
                  <a:txBody>
                    <a:bodyPr/>
                    <a:lstStyle/>
                    <a:p>
                      <a:r>
                        <a:rPr lang="en-GB" sz="500" b="1" dirty="0" smtClean="0"/>
                        <a:t>An idealistic representation</a:t>
                      </a:r>
                      <a:r>
                        <a:rPr lang="en-GB" sz="500" b="1" baseline="0" dirty="0" smtClean="0"/>
                        <a:t> of fighting and dying for one’s country, written before the true horrors became apparent.</a:t>
                      </a:r>
                      <a:endParaRPr lang="en-GB" sz="500" b="1" dirty="0"/>
                    </a:p>
                  </a:txBody>
                  <a:tcPr/>
                </a:tc>
                <a:tc>
                  <a:txBody>
                    <a:bodyPr/>
                    <a:lstStyle/>
                    <a:p>
                      <a:r>
                        <a:rPr lang="en-GB" sz="500" b="1" dirty="0" smtClean="0"/>
                        <a:t>The</a:t>
                      </a:r>
                      <a:r>
                        <a:rPr lang="en-GB" sz="500" b="1" baseline="0" dirty="0" smtClean="0"/>
                        <a:t> poet is captivated by female beauty –both external and internal, and explores his feelings</a:t>
                      </a:r>
                      <a:endParaRPr lang="en-GB" sz="500" b="1" dirty="0"/>
                    </a:p>
                  </a:txBody>
                  <a:tcPr/>
                </a:tc>
                <a:tc>
                  <a:txBody>
                    <a:bodyPr/>
                    <a:lstStyle/>
                    <a:p>
                      <a:r>
                        <a:rPr lang="en-GB" sz="500" b="1" dirty="0" smtClean="0"/>
                        <a:t>Poem</a:t>
                      </a:r>
                      <a:r>
                        <a:rPr lang="en-GB" sz="500" b="1" baseline="0" dirty="0" smtClean="0"/>
                        <a:t> concerned and awe-struck by dangerous living conditions of Mumbai slums where there is no space, or clean water.</a:t>
                      </a:r>
                      <a:endParaRPr lang="en-GB" sz="500" b="1" dirty="0"/>
                    </a:p>
                  </a:txBody>
                  <a:tcPr/>
                </a:tc>
              </a:tr>
              <a:tr h="364683">
                <a:tc>
                  <a:txBody>
                    <a:bodyPr/>
                    <a:lstStyle/>
                    <a:p>
                      <a:r>
                        <a:rPr lang="en-GB" sz="500" dirty="0" smtClean="0"/>
                        <a:t>Eddie</a:t>
                      </a:r>
                      <a:r>
                        <a:rPr lang="en-GB" sz="500" baseline="0" dirty="0" smtClean="0"/>
                        <a:t> Beddoes –peacekeeper in Bosnia, shot, PTSD. Rebuilding relationship with wife.</a:t>
                      </a:r>
                      <a:endParaRPr lang="en-GB" sz="500" dirty="0"/>
                    </a:p>
                  </a:txBody>
                  <a:tcPr/>
                </a:tc>
                <a:tc>
                  <a:txBody>
                    <a:bodyPr/>
                    <a:lstStyle/>
                    <a:p>
                      <a:r>
                        <a:rPr lang="en-GB" sz="500" dirty="0" smtClean="0"/>
                        <a:t>Influenced</a:t>
                      </a:r>
                      <a:r>
                        <a:rPr lang="en-GB" sz="500" baseline="0" dirty="0" smtClean="0"/>
                        <a:t> by Romantic Poets.</a:t>
                      </a:r>
                    </a:p>
                    <a:p>
                      <a:r>
                        <a:rPr lang="en-GB" sz="500" baseline="0" dirty="0" smtClean="0"/>
                        <a:t>Wrote 44 sonnets to husband before marriage.</a:t>
                      </a:r>
                    </a:p>
                    <a:p>
                      <a:r>
                        <a:rPr lang="en-GB" sz="500" baseline="0" dirty="0" smtClean="0"/>
                        <a:t>Religious upbringing that her love transcends.</a:t>
                      </a:r>
                      <a:endParaRPr lang="en-GB" sz="500" dirty="0"/>
                    </a:p>
                  </a:txBody>
                  <a:tcPr/>
                </a:tc>
                <a:tc>
                  <a:txBody>
                    <a:bodyPr/>
                    <a:lstStyle/>
                    <a:p>
                      <a:r>
                        <a:rPr lang="en-GB" sz="500" dirty="0" smtClean="0"/>
                        <a:t>Terrible age of poverty, and child labour/prostitution.</a:t>
                      </a:r>
                    </a:p>
                    <a:p>
                      <a:r>
                        <a:rPr lang="en-GB" sz="500" dirty="0" smtClean="0"/>
                        <a:t>Government</a:t>
                      </a:r>
                      <a:r>
                        <a:rPr lang="en-GB" sz="500" baseline="0" dirty="0" smtClean="0"/>
                        <a:t> and Church are blamed. </a:t>
                      </a:r>
                      <a:endParaRPr lang="en-GB" sz="500" dirty="0" smtClean="0"/>
                    </a:p>
                    <a:p>
                      <a:r>
                        <a:rPr lang="en-GB" sz="500" dirty="0" smtClean="0"/>
                        <a:t>Blake lived in London in Georgian</a:t>
                      </a:r>
                      <a:r>
                        <a:rPr lang="en-GB" sz="500" baseline="0" dirty="0" smtClean="0"/>
                        <a:t> Era – saw it all.</a:t>
                      </a:r>
                      <a:endParaRPr lang="en-GB" sz="500" dirty="0"/>
                    </a:p>
                  </a:txBody>
                  <a:tcPr/>
                </a:tc>
                <a:tc>
                  <a:txBody>
                    <a:bodyPr/>
                    <a:lstStyle/>
                    <a:p>
                      <a:r>
                        <a:rPr lang="en-GB" sz="500" dirty="0" smtClean="0"/>
                        <a:t>Written before the war started.</a:t>
                      </a:r>
                    </a:p>
                    <a:p>
                      <a:r>
                        <a:rPr lang="en-GB" sz="500" dirty="0" smtClean="0"/>
                        <a:t>Propaganda – originally entitled ‘The recruit’</a:t>
                      </a:r>
                    </a:p>
                    <a:p>
                      <a:r>
                        <a:rPr lang="en-GB" sz="500" dirty="0" smtClean="0"/>
                        <a:t>2 million men ended</a:t>
                      </a:r>
                      <a:r>
                        <a:rPr lang="en-GB" sz="500" baseline="0" dirty="0" smtClean="0"/>
                        <a:t> up dying in WW1</a:t>
                      </a:r>
                      <a:endParaRPr lang="en-GB" sz="500" dirty="0"/>
                    </a:p>
                  </a:txBody>
                  <a:tcPr/>
                </a:tc>
                <a:tc>
                  <a:txBody>
                    <a:bodyPr/>
                    <a:lstStyle/>
                    <a:p>
                      <a:r>
                        <a:rPr lang="en-GB" sz="500" dirty="0" smtClean="0"/>
                        <a:t>Written about Byron’s cousin’s wife who wore a black dress at a funeral.</a:t>
                      </a:r>
                    </a:p>
                    <a:p>
                      <a:r>
                        <a:rPr lang="en-GB" sz="500" dirty="0" smtClean="0"/>
                        <a:t>One</a:t>
                      </a:r>
                      <a:r>
                        <a:rPr lang="en-GB" sz="500" baseline="0" dirty="0" smtClean="0"/>
                        <a:t> of the Romantics – believed in passion/beauty</a:t>
                      </a:r>
                    </a:p>
                    <a:p>
                      <a:r>
                        <a:rPr lang="en-GB" sz="500" baseline="0" dirty="0" smtClean="0"/>
                        <a:t>Wild, many affairs, womaniser.</a:t>
                      </a:r>
                      <a:endParaRPr lang="en-GB" sz="500" dirty="0"/>
                    </a:p>
                  </a:txBody>
                  <a:tcPr/>
                </a:tc>
                <a:tc>
                  <a:txBody>
                    <a:bodyPr/>
                    <a:lstStyle/>
                    <a:p>
                      <a:r>
                        <a:rPr lang="en-GB" sz="500" dirty="0" smtClean="0"/>
                        <a:t>Poet is a film maker, dividing time between London and India, and wanting to raise awareness of social issues like terrible</a:t>
                      </a:r>
                      <a:r>
                        <a:rPr lang="en-GB" sz="500" baseline="0" dirty="0" smtClean="0"/>
                        <a:t> conditions within Mumbai slums.</a:t>
                      </a:r>
                      <a:endParaRPr lang="en-GB" sz="500" dirty="0"/>
                    </a:p>
                  </a:txBody>
                  <a:tcPr/>
                </a:tc>
              </a:tr>
              <a:tr h="1212656">
                <a:tc>
                  <a:txBody>
                    <a:bodyPr/>
                    <a:lstStyle/>
                    <a:p>
                      <a:r>
                        <a:rPr lang="en-GB" sz="500" dirty="0" smtClean="0"/>
                        <a:t>‘</a:t>
                      </a:r>
                      <a:r>
                        <a:rPr lang="en-GB" sz="600" dirty="0" smtClean="0"/>
                        <a:t>Frozen river which ran through his face’</a:t>
                      </a:r>
                    </a:p>
                    <a:p>
                      <a:r>
                        <a:rPr lang="en-GB" sz="600" dirty="0" smtClean="0"/>
                        <a:t>‘Handle and hold’</a:t>
                      </a:r>
                    </a:p>
                    <a:p>
                      <a:r>
                        <a:rPr lang="en-GB" sz="600" dirty="0" smtClean="0"/>
                        <a:t>‘His grazed heart’</a:t>
                      </a:r>
                    </a:p>
                    <a:p>
                      <a:r>
                        <a:rPr lang="en-GB" sz="600" dirty="0" smtClean="0"/>
                        <a:t>‘Foetus of metal beneath his chest’</a:t>
                      </a:r>
                    </a:p>
                    <a:p>
                      <a:r>
                        <a:rPr lang="en-GB" sz="600" dirty="0" smtClean="0"/>
                        <a:t>‘Unexploded mine buried deep in</a:t>
                      </a:r>
                      <a:r>
                        <a:rPr lang="en-GB" sz="600" baseline="0" dirty="0" smtClean="0"/>
                        <a:t> his mind’</a:t>
                      </a:r>
                      <a:endParaRPr lang="en-GB" sz="600" dirty="0" smtClean="0"/>
                    </a:p>
                    <a:p>
                      <a:endParaRPr lang="en-GB" sz="500" dirty="0" smtClean="0"/>
                    </a:p>
                    <a:p>
                      <a:endParaRPr lang="en-GB" sz="500" dirty="0"/>
                    </a:p>
                  </a:txBody>
                  <a:tcPr/>
                </a:tc>
                <a:tc>
                  <a:txBody>
                    <a:bodyPr/>
                    <a:lstStyle/>
                    <a:p>
                      <a:r>
                        <a:rPr lang="en-GB" sz="600" dirty="0" smtClean="0"/>
                        <a:t>‘How do I love thee? Let</a:t>
                      </a:r>
                      <a:r>
                        <a:rPr lang="en-GB" sz="600" baseline="0" dirty="0" smtClean="0"/>
                        <a:t> me count the ways’</a:t>
                      </a:r>
                    </a:p>
                    <a:p>
                      <a:r>
                        <a:rPr lang="en-GB" sz="600" baseline="0" dirty="0" smtClean="0"/>
                        <a:t>‘…to the depth, breadth and height my soul can reach</a:t>
                      </a:r>
                      <a:r>
                        <a:rPr lang="en-GB" sz="600" baseline="0" dirty="0" smtClean="0"/>
                        <a:t>‘</a:t>
                      </a:r>
                      <a:endParaRPr lang="en-GB" sz="600" baseline="0" dirty="0" smtClean="0"/>
                    </a:p>
                    <a:p>
                      <a:r>
                        <a:rPr lang="en-GB" sz="600" baseline="0" dirty="0" smtClean="0"/>
                        <a:t>‘…with my childhood’s faith’</a:t>
                      </a:r>
                    </a:p>
                    <a:p>
                      <a:r>
                        <a:rPr lang="en-GB" sz="600" baseline="0" dirty="0" smtClean="0"/>
                        <a:t>‘with the breath, smiles, tears of my life’</a:t>
                      </a:r>
                    </a:p>
                    <a:p>
                      <a:r>
                        <a:rPr lang="en-GB" sz="600" baseline="0" dirty="0" smtClean="0"/>
                        <a:t>‘…better after death’</a:t>
                      </a:r>
                      <a:endParaRPr lang="en-GB" sz="600" dirty="0"/>
                    </a:p>
                  </a:txBody>
                  <a:tcPr/>
                </a:tc>
                <a:tc>
                  <a:txBody>
                    <a:bodyPr/>
                    <a:lstStyle/>
                    <a:p>
                      <a:r>
                        <a:rPr lang="en-GB" sz="600" dirty="0" smtClean="0"/>
                        <a:t>‘Mark</a:t>
                      </a:r>
                      <a:r>
                        <a:rPr lang="en-GB" sz="600" baseline="0" dirty="0" smtClean="0"/>
                        <a:t> in every face I meet/Marks of weakness, marks of woe’</a:t>
                      </a:r>
                    </a:p>
                    <a:p>
                      <a:r>
                        <a:rPr lang="en-GB" sz="600" baseline="0" dirty="0" smtClean="0"/>
                        <a:t>‘In every…’</a:t>
                      </a:r>
                    </a:p>
                    <a:p>
                      <a:r>
                        <a:rPr lang="en-GB" sz="600" baseline="0" dirty="0" smtClean="0"/>
                        <a:t>‘Every black’ning church appals’</a:t>
                      </a:r>
                    </a:p>
                    <a:p>
                      <a:r>
                        <a:rPr lang="en-GB" sz="600" baseline="0" dirty="0" smtClean="0"/>
                        <a:t>‘Soldier’s sigh /runs in blood down palace walls’</a:t>
                      </a:r>
                    </a:p>
                    <a:p>
                      <a:r>
                        <a:rPr lang="en-GB" sz="600" baseline="0" dirty="0" smtClean="0"/>
                        <a:t>‘The youthful harlot’s curse’</a:t>
                      </a:r>
                    </a:p>
                    <a:p>
                      <a:r>
                        <a:rPr lang="en-GB" sz="600" baseline="0" dirty="0" smtClean="0"/>
                        <a:t>‘The marriage hearse’</a:t>
                      </a:r>
                      <a:endParaRPr lang="en-GB" sz="600" dirty="0"/>
                    </a:p>
                  </a:txBody>
                  <a:tcPr/>
                </a:tc>
                <a:tc>
                  <a:txBody>
                    <a:bodyPr/>
                    <a:lstStyle/>
                    <a:p>
                      <a:r>
                        <a:rPr lang="en-GB" sz="500" dirty="0" smtClean="0"/>
                        <a:t>‘</a:t>
                      </a:r>
                      <a:r>
                        <a:rPr lang="en-GB" sz="600" dirty="0" smtClean="0"/>
                        <a:t>There’s some corner of a foreign field that is forever England’</a:t>
                      </a:r>
                    </a:p>
                    <a:p>
                      <a:r>
                        <a:rPr lang="en-GB" sz="600" dirty="0" smtClean="0"/>
                        <a:t>‘A</a:t>
                      </a:r>
                      <a:r>
                        <a:rPr lang="en-GB" sz="600" baseline="0" dirty="0" smtClean="0"/>
                        <a:t> dust whom England bore, shaped, made aware’</a:t>
                      </a:r>
                    </a:p>
                    <a:p>
                      <a:r>
                        <a:rPr lang="en-GB" sz="600" baseline="0" dirty="0" smtClean="0"/>
                        <a:t>‘</a:t>
                      </a:r>
                      <a:r>
                        <a:rPr lang="en-GB" sz="600" baseline="0" dirty="0" smtClean="0"/>
                        <a:t>All evil shed away’</a:t>
                      </a:r>
                    </a:p>
                    <a:p>
                      <a:r>
                        <a:rPr lang="en-GB" sz="600" baseline="0" dirty="0" smtClean="0"/>
                        <a:t>‘Gives somewhere back the thoughts by England given’</a:t>
                      </a:r>
                    </a:p>
                    <a:p>
                      <a:r>
                        <a:rPr lang="en-GB" sz="600" baseline="0" dirty="0" smtClean="0"/>
                        <a:t>‘At peace under and English heaven’</a:t>
                      </a:r>
                      <a:endParaRPr lang="en-GB" sz="600" dirty="0"/>
                    </a:p>
                  </a:txBody>
                  <a:tcPr/>
                </a:tc>
                <a:tc>
                  <a:txBody>
                    <a:bodyPr/>
                    <a:lstStyle/>
                    <a:p>
                      <a:r>
                        <a:rPr lang="en-GB" sz="600" dirty="0" smtClean="0"/>
                        <a:t>‘She walks in beauty like</a:t>
                      </a:r>
                      <a:r>
                        <a:rPr lang="en-GB" sz="600" baseline="0" dirty="0" smtClean="0"/>
                        <a:t> the night of cloudless climes and starry skies’</a:t>
                      </a:r>
                    </a:p>
                    <a:p>
                      <a:r>
                        <a:rPr lang="en-GB" sz="600" baseline="0" dirty="0" smtClean="0"/>
                        <a:t>‘All that’s best of dark and bright meet in her eyes’</a:t>
                      </a:r>
                    </a:p>
                    <a:p>
                      <a:r>
                        <a:rPr lang="en-GB" sz="600" baseline="0" dirty="0" smtClean="0"/>
                        <a:t>‘One shade the more, one ray the less had half impaired’</a:t>
                      </a:r>
                    </a:p>
                    <a:p>
                      <a:r>
                        <a:rPr lang="en-GB" sz="600" baseline="0" dirty="0" smtClean="0"/>
                        <a:t>‘</a:t>
                      </a:r>
                      <a:r>
                        <a:rPr lang="en-GB" sz="600" baseline="0" dirty="0" smtClean="0"/>
                        <a:t>So soft, so calm, yet eloquent’</a:t>
                      </a:r>
                    </a:p>
                    <a:p>
                      <a:r>
                        <a:rPr lang="en-GB" sz="600" baseline="0" dirty="0" smtClean="0"/>
                        <a:t>‘A heart whose love is innocent’</a:t>
                      </a:r>
                    </a:p>
                    <a:p>
                      <a:endParaRPr lang="en-GB" sz="500" dirty="0"/>
                    </a:p>
                  </a:txBody>
                  <a:tcPr/>
                </a:tc>
                <a:tc>
                  <a:txBody>
                    <a:bodyPr/>
                    <a:lstStyle/>
                    <a:p>
                      <a:r>
                        <a:rPr lang="en-GB" sz="600" dirty="0" smtClean="0"/>
                        <a:t>‘There are just not enough straight lines. That/is</a:t>
                      </a:r>
                      <a:r>
                        <a:rPr lang="en-GB" sz="600" baseline="0" dirty="0" smtClean="0"/>
                        <a:t> the problem’</a:t>
                      </a:r>
                    </a:p>
                    <a:p>
                      <a:r>
                        <a:rPr lang="en-GB" sz="600" baseline="0" dirty="0" smtClean="0"/>
                        <a:t>‘Nails clutch at open seams’</a:t>
                      </a:r>
                    </a:p>
                    <a:p>
                      <a:r>
                        <a:rPr lang="en-GB" sz="600" baseline="0" dirty="0" smtClean="0"/>
                        <a:t>‘The whole structure leans dangerously / towards the miraculous’</a:t>
                      </a:r>
                    </a:p>
                    <a:p>
                      <a:r>
                        <a:rPr lang="en-GB" sz="600" baseline="0" dirty="0" smtClean="0"/>
                        <a:t>‘The </a:t>
                      </a:r>
                      <a:r>
                        <a:rPr lang="en-GB" sz="600" baseline="0" dirty="0" smtClean="0"/>
                        <a:t>dark edge of a slanted universe’</a:t>
                      </a:r>
                    </a:p>
                    <a:p>
                      <a:r>
                        <a:rPr lang="en-GB" sz="600" baseline="0" dirty="0" smtClean="0"/>
                        <a:t>‘The bright, thin walls of faith’ </a:t>
                      </a:r>
                      <a:endParaRPr lang="en-GB" sz="6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29580462"/>
              </p:ext>
            </p:extLst>
          </p:nvPr>
        </p:nvGraphicFramePr>
        <p:xfrm>
          <a:off x="0" y="1988840"/>
          <a:ext cx="9090261" cy="2362200"/>
        </p:xfrm>
        <a:graphic>
          <a:graphicData uri="http://schemas.openxmlformats.org/drawingml/2006/table">
            <a:tbl>
              <a:tblPr firstRow="1" bandRow="1">
                <a:tableStyleId>{5C22544A-7EE6-4342-B048-85BDC9FD1C3A}</a:tableStyleId>
              </a:tblPr>
              <a:tblGrid>
                <a:gridCol w="1331640"/>
                <a:gridCol w="1377695"/>
                <a:gridCol w="1557866"/>
                <a:gridCol w="1384919"/>
                <a:gridCol w="1584176"/>
                <a:gridCol w="1853965"/>
              </a:tblGrid>
              <a:tr h="335280">
                <a:tc>
                  <a:txBody>
                    <a:bodyPr/>
                    <a:lstStyle/>
                    <a:p>
                      <a:r>
                        <a:rPr lang="en-GB" sz="800" dirty="0" smtClean="0"/>
                        <a:t>As imperceptibly as grief – by Emily Dickinson (1890)</a:t>
                      </a:r>
                      <a:endParaRPr lang="en-GB" sz="800" dirty="0"/>
                    </a:p>
                  </a:txBody>
                  <a:tcPr/>
                </a:tc>
                <a:tc>
                  <a:txBody>
                    <a:bodyPr/>
                    <a:lstStyle/>
                    <a:p>
                      <a:r>
                        <a:rPr lang="en-GB" sz="800" dirty="0" err="1" smtClean="0"/>
                        <a:t>Cozy</a:t>
                      </a:r>
                      <a:r>
                        <a:rPr lang="en-GB" sz="800" dirty="0" smtClean="0"/>
                        <a:t> Apologia – by Rita Dove (1999)</a:t>
                      </a:r>
                      <a:endParaRPr lang="en-GB" sz="800" dirty="0"/>
                    </a:p>
                  </a:txBody>
                  <a:tcPr/>
                </a:tc>
                <a:tc>
                  <a:txBody>
                    <a:bodyPr/>
                    <a:lstStyle/>
                    <a:p>
                      <a:r>
                        <a:rPr lang="en-GB" sz="800" dirty="0" smtClean="0"/>
                        <a:t>Valentine –by Carol</a:t>
                      </a:r>
                      <a:r>
                        <a:rPr lang="en-GB" sz="800" baseline="0" dirty="0" smtClean="0"/>
                        <a:t> Ann Duffy (1993)</a:t>
                      </a:r>
                      <a:endParaRPr lang="en-GB" sz="800" dirty="0"/>
                    </a:p>
                  </a:txBody>
                  <a:tcPr/>
                </a:tc>
                <a:tc>
                  <a:txBody>
                    <a:bodyPr/>
                    <a:lstStyle/>
                    <a:p>
                      <a:r>
                        <a:rPr lang="en-GB" sz="800" dirty="0" smtClean="0"/>
                        <a:t>A Wife in London – by Thomas Hardy (1899)</a:t>
                      </a:r>
                      <a:endParaRPr lang="en-GB" sz="800" dirty="0"/>
                    </a:p>
                  </a:txBody>
                  <a:tcPr/>
                </a:tc>
                <a:tc>
                  <a:txBody>
                    <a:bodyPr/>
                    <a:lstStyle/>
                    <a:p>
                      <a:r>
                        <a:rPr lang="en-GB" sz="800" dirty="0" smtClean="0"/>
                        <a:t>Death of a Naturalist – by Seamus Heaney ( 1966)</a:t>
                      </a:r>
                      <a:endParaRPr lang="en-GB" sz="800" dirty="0"/>
                    </a:p>
                  </a:txBody>
                  <a:tcPr/>
                </a:tc>
                <a:tc>
                  <a:txBody>
                    <a:bodyPr/>
                    <a:lstStyle/>
                    <a:p>
                      <a:r>
                        <a:rPr lang="en-GB" sz="800" dirty="0" smtClean="0"/>
                        <a:t>Hawk Roosting – by Ted Hughes (1960)</a:t>
                      </a:r>
                      <a:endParaRPr lang="en-GB" sz="800" dirty="0"/>
                    </a:p>
                  </a:txBody>
                  <a:tcPr/>
                </a:tc>
              </a:tr>
              <a:tr h="384800">
                <a:tc>
                  <a:txBody>
                    <a:bodyPr/>
                    <a:lstStyle/>
                    <a:p>
                      <a:r>
                        <a:rPr lang="en-GB" sz="500" b="1" dirty="0" smtClean="0"/>
                        <a:t>The</a:t>
                      </a:r>
                      <a:r>
                        <a:rPr lang="en-GB" sz="500" b="1" baseline="0" dirty="0" smtClean="0"/>
                        <a:t> poet is consumed by grief. This is symbolised by the summer passing too quickly, and the darker side of nature approaching.</a:t>
                      </a:r>
                      <a:endParaRPr lang="en-GB" sz="500" b="1" dirty="0"/>
                    </a:p>
                  </a:txBody>
                  <a:tcPr/>
                </a:tc>
                <a:tc>
                  <a:txBody>
                    <a:bodyPr/>
                    <a:lstStyle/>
                    <a:p>
                      <a:r>
                        <a:rPr lang="en-GB" sz="500" b="1" dirty="0" smtClean="0"/>
                        <a:t>A contented romantic relationship, set against</a:t>
                      </a:r>
                      <a:r>
                        <a:rPr lang="en-GB" sz="500" b="1" baseline="0" dirty="0" smtClean="0"/>
                        <a:t> the backdrop of a hurricane</a:t>
                      </a:r>
                      <a:endParaRPr lang="en-GB" sz="500" b="1" dirty="0"/>
                    </a:p>
                  </a:txBody>
                  <a:tcPr/>
                </a:tc>
                <a:tc>
                  <a:txBody>
                    <a:bodyPr/>
                    <a:lstStyle/>
                    <a:p>
                      <a:r>
                        <a:rPr lang="en-GB" sz="500" b="1" dirty="0" smtClean="0"/>
                        <a:t>A realistic interpretation of love using the</a:t>
                      </a:r>
                      <a:r>
                        <a:rPr lang="en-GB" sz="500" b="1" baseline="0" dirty="0" smtClean="0"/>
                        <a:t> extended metaphor of an onion</a:t>
                      </a:r>
                      <a:endParaRPr lang="en-GB" sz="500" b="1" dirty="0"/>
                    </a:p>
                  </a:txBody>
                  <a:tcPr/>
                </a:tc>
                <a:tc>
                  <a:txBody>
                    <a:bodyPr/>
                    <a:lstStyle/>
                    <a:p>
                      <a:r>
                        <a:rPr lang="en-GB" sz="500" b="1" dirty="0" smtClean="0"/>
                        <a:t>A wife waits alone in the gloomy London fog,</a:t>
                      </a:r>
                      <a:r>
                        <a:rPr lang="en-GB" sz="500" b="1" baseline="0" dirty="0" smtClean="0"/>
                        <a:t> She receives news of her husband’s death, by telegram, then the next day ironically </a:t>
                      </a:r>
                      <a:r>
                        <a:rPr lang="en-GB" sz="500" b="1" baseline="0" dirty="0" err="1" smtClean="0"/>
                        <a:t>recieves</a:t>
                      </a:r>
                      <a:r>
                        <a:rPr lang="en-GB" sz="500" b="1" baseline="0" dirty="0" smtClean="0"/>
                        <a:t> a love letter from him.</a:t>
                      </a:r>
                      <a:endParaRPr lang="en-GB" sz="500" b="1" dirty="0"/>
                    </a:p>
                  </a:txBody>
                  <a:tcPr/>
                </a:tc>
                <a:tc>
                  <a:txBody>
                    <a:bodyPr/>
                    <a:lstStyle/>
                    <a:p>
                      <a:r>
                        <a:rPr lang="en-GB" sz="500" b="1" dirty="0" smtClean="0"/>
                        <a:t>Describes the joy of discovering nature in childhood, then later finding it different and frightening.</a:t>
                      </a:r>
                      <a:endParaRPr lang="en-GB" sz="500" b="1" dirty="0"/>
                    </a:p>
                  </a:txBody>
                  <a:tcPr/>
                </a:tc>
                <a:tc>
                  <a:txBody>
                    <a:bodyPr/>
                    <a:lstStyle/>
                    <a:p>
                      <a:r>
                        <a:rPr lang="en-GB" sz="500" b="1" dirty="0" smtClean="0"/>
                        <a:t>Hawk’s viewpoint is used to show</a:t>
                      </a:r>
                      <a:r>
                        <a:rPr lang="en-GB" sz="500" b="1" baseline="0" dirty="0" smtClean="0"/>
                        <a:t> its dominance in nature. It is in awe of its creation, kills brutally and indiscriminately. It has always been this way in nature, and the Hawk doesn’t want it to change. </a:t>
                      </a:r>
                      <a:endParaRPr lang="en-GB" sz="500" b="1" dirty="0"/>
                    </a:p>
                  </a:txBody>
                  <a:tcPr/>
                </a:tc>
              </a:tr>
              <a:tr h="564624">
                <a:tc>
                  <a:txBody>
                    <a:bodyPr/>
                    <a:lstStyle/>
                    <a:p>
                      <a:r>
                        <a:rPr lang="en-GB" sz="500" dirty="0" smtClean="0"/>
                        <a:t>A recluse.</a:t>
                      </a:r>
                      <a:r>
                        <a:rPr lang="en-GB" sz="500" baseline="0" dirty="0" smtClean="0"/>
                        <a:t> </a:t>
                      </a:r>
                      <a:r>
                        <a:rPr lang="en-GB" sz="500" dirty="0" smtClean="0"/>
                        <a:t>Written</a:t>
                      </a:r>
                      <a:r>
                        <a:rPr lang="en-GB" sz="500" baseline="0" dirty="0" smtClean="0"/>
                        <a:t> about departure/death of a friend who had been staying. 5 school friends died of T.B.</a:t>
                      </a:r>
                    </a:p>
                    <a:p>
                      <a:r>
                        <a:rPr lang="en-GB" sz="500" baseline="0" dirty="0" smtClean="0"/>
                        <a:t>Grew up in beautiful New England countryside</a:t>
                      </a:r>
                    </a:p>
                    <a:p>
                      <a:r>
                        <a:rPr lang="en-GB" sz="500" baseline="0" dirty="0" smtClean="0"/>
                        <a:t>Inspired by Romantics</a:t>
                      </a:r>
                      <a:endParaRPr lang="en-GB" sz="500" dirty="0"/>
                    </a:p>
                  </a:txBody>
                  <a:tcPr/>
                </a:tc>
                <a:tc>
                  <a:txBody>
                    <a:bodyPr/>
                    <a:lstStyle/>
                    <a:p>
                      <a:r>
                        <a:rPr lang="en-GB" sz="500" dirty="0" smtClean="0"/>
                        <a:t>Poet married to Fred </a:t>
                      </a:r>
                      <a:r>
                        <a:rPr lang="en-GB" sz="500" dirty="0" err="1" smtClean="0"/>
                        <a:t>Viebahn</a:t>
                      </a:r>
                      <a:r>
                        <a:rPr lang="en-GB" sz="500" dirty="0" smtClean="0"/>
                        <a:t> –a</a:t>
                      </a:r>
                      <a:r>
                        <a:rPr lang="en-GB" sz="500" baseline="0" dirty="0" smtClean="0"/>
                        <a:t> tribute to him.</a:t>
                      </a:r>
                    </a:p>
                    <a:p>
                      <a:r>
                        <a:rPr lang="en-GB" sz="500" baseline="0" dirty="0" smtClean="0"/>
                        <a:t>Set against imminent arrival of Hurricane which led to evacuation of 2.6 million people</a:t>
                      </a:r>
                      <a:endParaRPr lang="en-GB" sz="500" dirty="0"/>
                    </a:p>
                  </a:txBody>
                  <a:tcPr/>
                </a:tc>
                <a:tc>
                  <a:txBody>
                    <a:bodyPr/>
                    <a:lstStyle/>
                    <a:p>
                      <a:r>
                        <a:rPr lang="en-GB" sz="500" dirty="0" err="1" smtClean="0"/>
                        <a:t>Feminist,Lesbian</a:t>
                      </a:r>
                      <a:r>
                        <a:rPr lang="en-GB" sz="500" dirty="0" smtClean="0"/>
                        <a:t> –seeking to challenge traditional views of love in society.</a:t>
                      </a:r>
                    </a:p>
                    <a:p>
                      <a:r>
                        <a:rPr lang="en-GB" sz="500" dirty="0" smtClean="0"/>
                        <a:t>Dad was Labour party candidate. Criticising </a:t>
                      </a:r>
                      <a:r>
                        <a:rPr lang="en-GB" sz="500" dirty="0" err="1" smtClean="0"/>
                        <a:t>Thatcherite</a:t>
                      </a:r>
                      <a:r>
                        <a:rPr lang="en-GB" sz="500" dirty="0" smtClean="0"/>
                        <a:t> materialistic</a:t>
                      </a:r>
                      <a:r>
                        <a:rPr lang="en-GB" sz="500" baseline="0" dirty="0" smtClean="0"/>
                        <a:t> society and the fake, </a:t>
                      </a:r>
                      <a:r>
                        <a:rPr lang="en-GB" sz="500" baseline="0" dirty="0" err="1" smtClean="0"/>
                        <a:t>cliched</a:t>
                      </a:r>
                      <a:r>
                        <a:rPr lang="en-GB" sz="500" baseline="0" dirty="0" smtClean="0"/>
                        <a:t> Valentine’s day institution</a:t>
                      </a:r>
                      <a:endParaRPr lang="en-GB" sz="500" dirty="0"/>
                    </a:p>
                  </a:txBody>
                  <a:tcPr/>
                </a:tc>
                <a:tc>
                  <a:txBody>
                    <a:bodyPr/>
                    <a:lstStyle/>
                    <a:p>
                      <a:r>
                        <a:rPr lang="en-GB" sz="500" dirty="0" smtClean="0"/>
                        <a:t>About the Boer</a:t>
                      </a:r>
                      <a:r>
                        <a:rPr lang="en-GB" sz="500" baseline="0" dirty="0" smtClean="0"/>
                        <a:t> War, and a soldier’s death. Communication channels bad in 19</a:t>
                      </a:r>
                      <a:r>
                        <a:rPr lang="en-GB" sz="500" baseline="30000" dirty="0" smtClean="0"/>
                        <a:t>th</a:t>
                      </a:r>
                      <a:r>
                        <a:rPr lang="en-GB" sz="500" baseline="0" dirty="0" smtClean="0"/>
                        <a:t> century. </a:t>
                      </a:r>
                    </a:p>
                    <a:p>
                      <a:r>
                        <a:rPr lang="en-GB" sz="500" baseline="0" dirty="0" smtClean="0"/>
                        <a:t>Poet separated from wife. Wife died. He still loved her though and read her letters after her death – links to </a:t>
                      </a:r>
                      <a:r>
                        <a:rPr lang="en-GB" sz="500" baseline="0" dirty="0" err="1" smtClean="0"/>
                        <a:t>vocie</a:t>
                      </a:r>
                      <a:r>
                        <a:rPr lang="en-GB" sz="500" baseline="0" dirty="0" smtClean="0"/>
                        <a:t> from beyond the grave idea.</a:t>
                      </a:r>
                    </a:p>
                    <a:p>
                      <a:endParaRPr lang="en-GB" sz="500" dirty="0"/>
                    </a:p>
                  </a:txBody>
                  <a:tcPr/>
                </a:tc>
                <a:tc>
                  <a:txBody>
                    <a:bodyPr/>
                    <a:lstStyle/>
                    <a:p>
                      <a:r>
                        <a:rPr lang="en-GB" sz="500" dirty="0" smtClean="0"/>
                        <a:t>Reflects poet’s interest in nature.</a:t>
                      </a:r>
                      <a:r>
                        <a:rPr lang="en-GB" sz="500" baseline="0" dirty="0" smtClean="0"/>
                        <a:t> </a:t>
                      </a:r>
                      <a:r>
                        <a:rPr lang="en-GB" sz="500" dirty="0" smtClean="0"/>
                        <a:t>Reflects loss of childhood innocence.</a:t>
                      </a:r>
                      <a:r>
                        <a:rPr lang="en-GB" sz="500" baseline="0" dirty="0" smtClean="0"/>
                        <a:t> </a:t>
                      </a:r>
                    </a:p>
                    <a:p>
                      <a:r>
                        <a:rPr lang="en-GB" sz="500" baseline="0" dirty="0" smtClean="0"/>
                        <a:t>Age 12 – his brother died.</a:t>
                      </a:r>
                    </a:p>
                    <a:p>
                      <a:r>
                        <a:rPr lang="en-GB" sz="500" baseline="0" dirty="0" smtClean="0"/>
                        <a:t>References fear of his maturing sexuality, as he started a Catholic boarding school, where sinful deeds were punished, and attitudes to sex were very strict</a:t>
                      </a:r>
                      <a:endParaRPr lang="en-GB" sz="500" dirty="0"/>
                    </a:p>
                  </a:txBody>
                  <a:tcPr/>
                </a:tc>
                <a:tc>
                  <a:txBody>
                    <a:bodyPr/>
                    <a:lstStyle/>
                    <a:p>
                      <a:r>
                        <a:rPr lang="en-GB" sz="500" dirty="0" smtClean="0"/>
                        <a:t>The poet was fascinated by animals – a farmer for a short while.</a:t>
                      </a:r>
                      <a:r>
                        <a:rPr lang="en-GB" sz="500" baseline="0" dirty="0" smtClean="0"/>
                        <a:t> Also he studied Anthropology –the behaviour of humans </a:t>
                      </a:r>
                      <a:r>
                        <a:rPr lang="en-GB" sz="500" baseline="0" dirty="0" err="1" smtClean="0"/>
                        <a:t>trhoughout</a:t>
                      </a:r>
                      <a:r>
                        <a:rPr lang="en-GB" sz="500" baseline="0" dirty="0" smtClean="0"/>
                        <a:t> history. </a:t>
                      </a:r>
                    </a:p>
                    <a:p>
                      <a:r>
                        <a:rPr lang="en-GB" sz="500" baseline="0" dirty="0" smtClean="0"/>
                        <a:t>Hawk was a Nazi symbol.</a:t>
                      </a:r>
                    </a:p>
                    <a:p>
                      <a:r>
                        <a:rPr lang="en-GB" sz="500" baseline="0" dirty="0" smtClean="0"/>
                        <a:t>Poet using hawk as a metaphor for the way leaders like Hitler abuse power. </a:t>
                      </a:r>
                      <a:endParaRPr lang="en-GB" sz="500" dirty="0"/>
                    </a:p>
                  </a:txBody>
                  <a:tcPr/>
                </a:tc>
              </a:tr>
              <a:tr h="924272">
                <a:tc>
                  <a:txBody>
                    <a:bodyPr/>
                    <a:lstStyle/>
                    <a:p>
                      <a:r>
                        <a:rPr lang="en-GB" sz="600" dirty="0" smtClean="0"/>
                        <a:t>‘As imperceptibly</a:t>
                      </a:r>
                      <a:r>
                        <a:rPr lang="en-GB" sz="600" baseline="0" dirty="0" smtClean="0"/>
                        <a:t> as grief</a:t>
                      </a:r>
                      <a:r>
                        <a:rPr lang="en-GB" sz="600" dirty="0" smtClean="0"/>
                        <a:t>’</a:t>
                      </a:r>
                    </a:p>
                    <a:p>
                      <a:r>
                        <a:rPr lang="en-GB" sz="600" dirty="0" smtClean="0"/>
                        <a:t>‘A quietness distilled as twilight long begun’</a:t>
                      </a:r>
                    </a:p>
                    <a:p>
                      <a:r>
                        <a:rPr lang="en-GB" sz="600" dirty="0" smtClean="0"/>
                        <a:t>‘</a:t>
                      </a:r>
                      <a:r>
                        <a:rPr lang="en-GB" sz="600" dirty="0" smtClean="0"/>
                        <a:t>As guest that would be gone’</a:t>
                      </a:r>
                    </a:p>
                    <a:p>
                      <a:r>
                        <a:rPr lang="en-GB" sz="600" dirty="0" smtClean="0"/>
                        <a:t>‘Without a wing or service of a keel’</a:t>
                      </a:r>
                    </a:p>
                    <a:p>
                      <a:r>
                        <a:rPr lang="en-GB" sz="600" dirty="0" smtClean="0"/>
                        <a:t>‘Our summer made her light escape’</a:t>
                      </a:r>
                      <a:endParaRPr lang="en-GB" sz="600" dirty="0"/>
                    </a:p>
                  </a:txBody>
                  <a:tcPr/>
                </a:tc>
                <a:tc>
                  <a:txBody>
                    <a:bodyPr/>
                    <a:lstStyle/>
                    <a:p>
                      <a:r>
                        <a:rPr lang="en-GB" sz="600" dirty="0" smtClean="0"/>
                        <a:t>‘’I could choose any hero, any cause,</a:t>
                      </a:r>
                      <a:r>
                        <a:rPr lang="en-GB" sz="600" baseline="0" dirty="0" smtClean="0"/>
                        <a:t> any age, and sure as shooting arrows to the heart…there you’ll be’</a:t>
                      </a:r>
                    </a:p>
                    <a:p>
                      <a:r>
                        <a:rPr lang="en-GB" sz="600" baseline="0" dirty="0" smtClean="0"/>
                        <a:t>‘One eye smiling, the other firm upon the enemy’</a:t>
                      </a:r>
                    </a:p>
                    <a:p>
                      <a:r>
                        <a:rPr lang="en-GB" sz="600" baseline="0" dirty="0" smtClean="0"/>
                        <a:t>‘Oddly male: Big Bad Floyd’</a:t>
                      </a:r>
                    </a:p>
                    <a:p>
                      <a:r>
                        <a:rPr lang="en-GB" sz="600" baseline="0" dirty="0" smtClean="0"/>
                        <a:t>‘When has the ordinary ever been news?’</a:t>
                      </a:r>
                    </a:p>
                    <a:p>
                      <a:r>
                        <a:rPr lang="en-GB" sz="600" baseline="0" dirty="0" smtClean="0"/>
                        <a:t>‘To keep me from melancholy, I fill this stolen time with you’</a:t>
                      </a:r>
                      <a:endParaRPr lang="en-GB" sz="600" dirty="0"/>
                    </a:p>
                  </a:txBody>
                  <a:tcPr/>
                </a:tc>
                <a:tc>
                  <a:txBody>
                    <a:bodyPr/>
                    <a:lstStyle/>
                    <a:p>
                      <a:r>
                        <a:rPr lang="en-GB" sz="500" dirty="0" smtClean="0"/>
                        <a:t>‘</a:t>
                      </a:r>
                      <a:r>
                        <a:rPr lang="en-GB" sz="600" dirty="0" smtClean="0"/>
                        <a:t>Not a red rose or a satin heart. I give you an onion’</a:t>
                      </a:r>
                    </a:p>
                    <a:p>
                      <a:r>
                        <a:rPr lang="en-GB" sz="600" baseline="0" dirty="0" smtClean="0"/>
                        <a:t>‘</a:t>
                      </a:r>
                      <a:r>
                        <a:rPr lang="en-GB" sz="600" baseline="0" dirty="0" smtClean="0"/>
                        <a:t>It will </a:t>
                      </a:r>
                      <a:r>
                        <a:rPr lang="en-GB" sz="600" baseline="0" dirty="0" smtClean="0"/>
                        <a:t>blind </a:t>
                      </a:r>
                      <a:r>
                        <a:rPr lang="en-GB" sz="600" baseline="0" dirty="0" smtClean="0"/>
                        <a:t>you with tears’</a:t>
                      </a:r>
                    </a:p>
                    <a:p>
                      <a:r>
                        <a:rPr lang="en-GB" sz="600" baseline="0" dirty="0" smtClean="0"/>
                        <a:t>‘Its fierce kiss will stay on your lips – possessive and faithful’</a:t>
                      </a:r>
                    </a:p>
                    <a:p>
                      <a:r>
                        <a:rPr lang="en-GB" sz="600" baseline="0" dirty="0" smtClean="0"/>
                        <a:t>‘Its platinum loops shrink to a wedding ring’</a:t>
                      </a:r>
                    </a:p>
                    <a:p>
                      <a:r>
                        <a:rPr lang="en-GB" sz="600" baseline="0" dirty="0" smtClean="0"/>
                        <a:t>‘Its scent will cling to your fingers, cling to your knife</a:t>
                      </a:r>
                      <a:r>
                        <a:rPr lang="en-GB" sz="500" baseline="0" dirty="0" smtClean="0"/>
                        <a:t>’</a:t>
                      </a:r>
                      <a:endParaRPr lang="en-GB" sz="500" dirty="0"/>
                    </a:p>
                  </a:txBody>
                  <a:tcPr/>
                </a:tc>
                <a:tc>
                  <a:txBody>
                    <a:bodyPr/>
                    <a:lstStyle/>
                    <a:p>
                      <a:r>
                        <a:rPr lang="en-GB" sz="600" dirty="0" smtClean="0"/>
                        <a:t>‘She sits in the tawny vapour’ </a:t>
                      </a:r>
                    </a:p>
                    <a:p>
                      <a:r>
                        <a:rPr lang="en-GB" sz="600" dirty="0" smtClean="0"/>
                        <a:t>‘A messenger’s knock cracks smartly’</a:t>
                      </a:r>
                    </a:p>
                    <a:p>
                      <a:r>
                        <a:rPr lang="en-GB" sz="600" dirty="0" smtClean="0"/>
                        <a:t>‘Flashed</a:t>
                      </a:r>
                      <a:r>
                        <a:rPr lang="en-GB" sz="600" baseline="0" dirty="0" smtClean="0"/>
                        <a:t> news’</a:t>
                      </a:r>
                    </a:p>
                    <a:p>
                      <a:r>
                        <a:rPr lang="en-GB" sz="600" baseline="0" dirty="0" smtClean="0"/>
                        <a:t>‘Shaped so shortly – He –has fallen-in the far </a:t>
                      </a:r>
                      <a:r>
                        <a:rPr lang="en-GB" sz="600" baseline="0" dirty="0" err="1" smtClean="0"/>
                        <a:t>Soth</a:t>
                      </a:r>
                      <a:r>
                        <a:rPr lang="en-GB" sz="600" baseline="0" dirty="0" smtClean="0"/>
                        <a:t> Land.’</a:t>
                      </a:r>
                    </a:p>
                    <a:p>
                      <a:r>
                        <a:rPr lang="en-GB" sz="600" baseline="0" dirty="0" smtClean="0"/>
                        <a:t>‘His hand, whom the worm now knows’</a:t>
                      </a:r>
                    </a:p>
                    <a:p>
                      <a:r>
                        <a:rPr lang="en-GB" sz="600" baseline="0" dirty="0" smtClean="0"/>
                        <a:t>‘Penned in highest feather – page full of his hoped return’</a:t>
                      </a:r>
                      <a:endParaRPr lang="en-GB" sz="600" dirty="0"/>
                    </a:p>
                  </a:txBody>
                  <a:tcPr/>
                </a:tc>
                <a:tc>
                  <a:txBody>
                    <a:bodyPr/>
                    <a:lstStyle/>
                    <a:p>
                      <a:r>
                        <a:rPr lang="en-GB" sz="600" dirty="0" smtClean="0"/>
                        <a:t>‘Gargled delicately’</a:t>
                      </a:r>
                    </a:p>
                    <a:p>
                      <a:r>
                        <a:rPr lang="en-GB" sz="600" dirty="0" smtClean="0"/>
                        <a:t>‘The thick warm slobber of frogspawn</a:t>
                      </a:r>
                      <a:r>
                        <a:rPr lang="en-GB" sz="600" baseline="0" dirty="0" smtClean="0"/>
                        <a:t> grew like clotted water’</a:t>
                      </a:r>
                      <a:endParaRPr lang="en-GB" sz="600" dirty="0" smtClean="0"/>
                    </a:p>
                    <a:p>
                      <a:r>
                        <a:rPr lang="en-GB" sz="600" dirty="0" smtClean="0"/>
                        <a:t>‘</a:t>
                      </a:r>
                      <a:r>
                        <a:rPr lang="en-GB" sz="600" dirty="0" smtClean="0"/>
                        <a:t>Miss Walls would tell us how the daddy frog was called a bullfrog’</a:t>
                      </a:r>
                    </a:p>
                    <a:p>
                      <a:r>
                        <a:rPr lang="en-GB" sz="600" dirty="0" smtClean="0"/>
                        <a:t>‘A coarse croaking I had</a:t>
                      </a:r>
                      <a:r>
                        <a:rPr lang="en-GB" sz="600" baseline="0" dirty="0" smtClean="0"/>
                        <a:t> not heard before’</a:t>
                      </a:r>
                    </a:p>
                    <a:p>
                      <a:r>
                        <a:rPr lang="en-GB" sz="600" baseline="0" dirty="0" smtClean="0"/>
                        <a:t>‘The great slime kings were gathered there for vengeance’ </a:t>
                      </a:r>
                      <a:endParaRPr lang="en-GB" sz="600" dirty="0"/>
                    </a:p>
                  </a:txBody>
                  <a:tcPr/>
                </a:tc>
                <a:tc>
                  <a:txBody>
                    <a:bodyPr/>
                    <a:lstStyle/>
                    <a:p>
                      <a:r>
                        <a:rPr lang="en-GB" sz="600" dirty="0" smtClean="0"/>
                        <a:t>‘Rehearse</a:t>
                      </a:r>
                      <a:r>
                        <a:rPr lang="en-GB" sz="600" baseline="0" dirty="0" smtClean="0"/>
                        <a:t> perfect kills and eat.’</a:t>
                      </a:r>
                    </a:p>
                    <a:p>
                      <a:r>
                        <a:rPr lang="en-GB" sz="600" baseline="0" dirty="0" smtClean="0"/>
                        <a:t>‘Earth’s face upward for my inspection’</a:t>
                      </a:r>
                    </a:p>
                    <a:p>
                      <a:r>
                        <a:rPr lang="en-GB" sz="600" baseline="0" dirty="0" smtClean="0"/>
                        <a:t>‘I hold creation in my foot’</a:t>
                      </a:r>
                    </a:p>
                    <a:p>
                      <a:r>
                        <a:rPr lang="en-GB" sz="600" baseline="0" dirty="0" smtClean="0"/>
                        <a:t>‘My manners are tearing off heads’</a:t>
                      </a:r>
                    </a:p>
                    <a:p>
                      <a:r>
                        <a:rPr lang="en-GB" sz="600" baseline="0" dirty="0" smtClean="0"/>
                        <a:t>‘No arguments assert my right’</a:t>
                      </a:r>
                    </a:p>
                    <a:p>
                      <a:r>
                        <a:rPr lang="en-GB" sz="600" baseline="0" dirty="0" smtClean="0"/>
                        <a:t>‘Nothing has changed since I began. My eye has permitted no change.’</a:t>
                      </a:r>
                      <a:endParaRPr lang="en-GB" sz="6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66227527"/>
              </p:ext>
            </p:extLst>
          </p:nvPr>
        </p:nvGraphicFramePr>
        <p:xfrm>
          <a:off x="0" y="4365104"/>
          <a:ext cx="9066086" cy="2377440"/>
        </p:xfrm>
        <a:graphic>
          <a:graphicData uri="http://schemas.openxmlformats.org/drawingml/2006/table">
            <a:tbl>
              <a:tblPr firstRow="1" bandRow="1">
                <a:tableStyleId>{5C22544A-7EE6-4342-B048-85BDC9FD1C3A}</a:tableStyleId>
              </a:tblPr>
              <a:tblGrid>
                <a:gridCol w="1486451"/>
                <a:gridCol w="1305626"/>
                <a:gridCol w="1595765"/>
                <a:gridCol w="1885905"/>
                <a:gridCol w="1450696"/>
                <a:gridCol w="1341643"/>
              </a:tblGrid>
              <a:tr h="216024">
                <a:tc>
                  <a:txBody>
                    <a:bodyPr/>
                    <a:lstStyle/>
                    <a:p>
                      <a:r>
                        <a:rPr lang="en-GB" sz="800" dirty="0" smtClean="0"/>
                        <a:t>To Autumn – by John Keats (1819)</a:t>
                      </a:r>
                      <a:endParaRPr lang="en-GB" sz="800" dirty="0"/>
                    </a:p>
                  </a:txBody>
                  <a:tcPr/>
                </a:tc>
                <a:tc>
                  <a:txBody>
                    <a:bodyPr/>
                    <a:lstStyle/>
                    <a:p>
                      <a:r>
                        <a:rPr lang="en-GB" sz="800" dirty="0" smtClean="0"/>
                        <a:t>Afternoons – by Philip Larkin (1959)</a:t>
                      </a:r>
                      <a:endParaRPr lang="en-GB" sz="800" dirty="0"/>
                    </a:p>
                  </a:txBody>
                  <a:tcPr/>
                </a:tc>
                <a:tc>
                  <a:txBody>
                    <a:bodyPr/>
                    <a:lstStyle/>
                    <a:p>
                      <a:r>
                        <a:rPr lang="en-GB" sz="800" dirty="0" smtClean="0"/>
                        <a:t>Dulce et Decorum</a:t>
                      </a:r>
                      <a:r>
                        <a:rPr lang="en-GB" sz="800" baseline="0" dirty="0" smtClean="0"/>
                        <a:t> </a:t>
                      </a:r>
                      <a:r>
                        <a:rPr lang="en-GB" sz="800" baseline="0" dirty="0" err="1" smtClean="0"/>
                        <a:t>est</a:t>
                      </a:r>
                      <a:r>
                        <a:rPr lang="en-GB" sz="800" baseline="0" dirty="0" smtClean="0"/>
                        <a:t> –by Wilfred Owen (1917)</a:t>
                      </a:r>
                      <a:endParaRPr lang="en-GB" sz="800" dirty="0"/>
                    </a:p>
                  </a:txBody>
                  <a:tcPr/>
                </a:tc>
                <a:tc>
                  <a:txBody>
                    <a:bodyPr/>
                    <a:lstStyle/>
                    <a:p>
                      <a:r>
                        <a:rPr lang="en-GB" sz="800" dirty="0" err="1" smtClean="0"/>
                        <a:t>Ozymandias</a:t>
                      </a:r>
                      <a:r>
                        <a:rPr lang="en-GB" sz="800" dirty="0" smtClean="0"/>
                        <a:t> – by Percy Shelley (1818)</a:t>
                      </a:r>
                      <a:endParaRPr lang="en-GB" sz="800" dirty="0"/>
                    </a:p>
                  </a:txBody>
                  <a:tcPr/>
                </a:tc>
                <a:tc>
                  <a:txBody>
                    <a:bodyPr/>
                    <a:lstStyle/>
                    <a:p>
                      <a:r>
                        <a:rPr lang="en-GB" sz="800" dirty="0" smtClean="0"/>
                        <a:t>Mametz Wood – by Owen Sheers</a:t>
                      </a:r>
                    </a:p>
                    <a:p>
                      <a:r>
                        <a:rPr lang="en-GB" sz="800" dirty="0" smtClean="0"/>
                        <a:t>(2005)</a:t>
                      </a:r>
                      <a:endParaRPr lang="en-GB" sz="800" dirty="0"/>
                    </a:p>
                  </a:txBody>
                  <a:tcPr/>
                </a:tc>
                <a:tc>
                  <a:txBody>
                    <a:bodyPr/>
                    <a:lstStyle/>
                    <a:p>
                      <a:r>
                        <a:rPr lang="en-GB" sz="800" dirty="0" smtClean="0"/>
                        <a:t>Excerpt from the Prelude</a:t>
                      </a:r>
                      <a:r>
                        <a:rPr lang="en-GB" sz="800" baseline="0" dirty="0" smtClean="0"/>
                        <a:t> – by William Wordsworth (1798)</a:t>
                      </a:r>
                      <a:endParaRPr lang="en-GB" sz="800" dirty="0"/>
                    </a:p>
                  </a:txBody>
                  <a:tcPr/>
                </a:tc>
              </a:tr>
              <a:tr h="457094">
                <a:tc>
                  <a:txBody>
                    <a:bodyPr/>
                    <a:lstStyle/>
                    <a:p>
                      <a:r>
                        <a:rPr lang="en-GB" sz="500" b="1" dirty="0" smtClean="0"/>
                        <a:t>The poet explores how Autumn is a beautiful season, and metaphorically suggests the seasons are linked to life and death. </a:t>
                      </a:r>
                      <a:endParaRPr lang="en-GB" sz="500" b="1" dirty="0"/>
                    </a:p>
                  </a:txBody>
                  <a:tcPr/>
                </a:tc>
                <a:tc>
                  <a:txBody>
                    <a:bodyPr/>
                    <a:lstStyle/>
                    <a:p>
                      <a:r>
                        <a:rPr lang="en-GB" sz="500" b="1" dirty="0" smtClean="0"/>
                        <a:t>The poet reflects on marital relationships, beauty and growing older.</a:t>
                      </a:r>
                      <a:endParaRPr lang="en-GB" sz="500" b="1" dirty="0"/>
                    </a:p>
                  </a:txBody>
                  <a:tcPr/>
                </a:tc>
                <a:tc>
                  <a:txBody>
                    <a:bodyPr/>
                    <a:lstStyle/>
                    <a:p>
                      <a:r>
                        <a:rPr lang="en-GB" sz="500" b="1" dirty="0" smtClean="0"/>
                        <a:t>Considers the horror</a:t>
                      </a:r>
                      <a:r>
                        <a:rPr lang="en-GB" sz="500" b="1" baseline="0" dirty="0" smtClean="0"/>
                        <a:t> and lies told about the glory of war and dying for one’s country, with an account of a gas attack.</a:t>
                      </a:r>
                      <a:endParaRPr lang="en-GB" sz="500" b="1" dirty="0"/>
                    </a:p>
                  </a:txBody>
                  <a:tcPr/>
                </a:tc>
                <a:tc>
                  <a:txBody>
                    <a:bodyPr/>
                    <a:lstStyle/>
                    <a:p>
                      <a:r>
                        <a:rPr lang="en-GB" sz="500" b="1" dirty="0" smtClean="0"/>
                        <a:t>Considers</a:t>
                      </a:r>
                      <a:r>
                        <a:rPr lang="en-GB" sz="500" b="1" baseline="0" dirty="0" smtClean="0"/>
                        <a:t> the faded power of a ruler who had a statue erected for him, that now lies in ruins in the desert.</a:t>
                      </a:r>
                      <a:endParaRPr lang="en-GB" sz="500" b="1" dirty="0"/>
                    </a:p>
                  </a:txBody>
                  <a:tcPr/>
                </a:tc>
                <a:tc>
                  <a:txBody>
                    <a:bodyPr/>
                    <a:lstStyle/>
                    <a:p>
                      <a:r>
                        <a:rPr lang="en-GB" sz="500" b="1" dirty="0" smtClean="0"/>
                        <a:t>Explores</a:t>
                      </a:r>
                      <a:r>
                        <a:rPr lang="en-GB" sz="500" b="1" baseline="0" dirty="0" smtClean="0"/>
                        <a:t> the waste of life within a Welsh regiment sent to fight and die at Mametz Wood and never given credit. As the farmers find their bodies, their voices are heard again, and we remember them.</a:t>
                      </a:r>
                      <a:endParaRPr lang="en-GB" sz="500" b="1" dirty="0"/>
                    </a:p>
                  </a:txBody>
                  <a:tcPr/>
                </a:tc>
                <a:tc>
                  <a:txBody>
                    <a:bodyPr/>
                    <a:lstStyle/>
                    <a:p>
                      <a:r>
                        <a:rPr lang="en-GB" sz="500" b="1" dirty="0" smtClean="0"/>
                        <a:t>Poet explores awe of nature and his childhood, ice-skating with friends on the frozen lakes.</a:t>
                      </a:r>
                      <a:endParaRPr lang="en-GB" sz="500" b="1" dirty="0"/>
                    </a:p>
                  </a:txBody>
                  <a:tcPr/>
                </a:tc>
              </a:tr>
              <a:tr h="571792">
                <a:tc>
                  <a:txBody>
                    <a:bodyPr/>
                    <a:lstStyle/>
                    <a:p>
                      <a:r>
                        <a:rPr lang="en-GB" sz="500" dirty="0" smtClean="0"/>
                        <a:t>Keats was dying of T.B.</a:t>
                      </a:r>
                      <a:r>
                        <a:rPr lang="en-GB" sz="500" baseline="0" dirty="0" smtClean="0"/>
                        <a:t> and had seen many of his friends and family die. </a:t>
                      </a:r>
                    </a:p>
                    <a:p>
                      <a:r>
                        <a:rPr lang="en-GB" sz="500" baseline="0" dirty="0" smtClean="0"/>
                        <a:t>One of the Romantics – believer in beauty and truth. Realised accepting our own mortality doesn’t mean we can’t see the beauty in things.</a:t>
                      </a:r>
                      <a:endParaRPr lang="en-GB" sz="500" dirty="0"/>
                    </a:p>
                  </a:txBody>
                  <a:tcPr/>
                </a:tc>
                <a:tc>
                  <a:txBody>
                    <a:bodyPr/>
                    <a:lstStyle/>
                    <a:p>
                      <a:r>
                        <a:rPr lang="en-GB" sz="500" dirty="0" smtClean="0"/>
                        <a:t>Poet never married /had family. Was cynical towards family life,</a:t>
                      </a:r>
                      <a:r>
                        <a:rPr lang="en-GB" sz="500" baseline="0" dirty="0" smtClean="0"/>
                        <a:t> saying it ‘diluted you as a person’</a:t>
                      </a:r>
                    </a:p>
                    <a:p>
                      <a:r>
                        <a:rPr lang="en-GB" sz="500" baseline="0" dirty="0" smtClean="0"/>
                        <a:t>Terrified by the passing of time and how life races away.</a:t>
                      </a:r>
                      <a:endParaRPr lang="en-GB" sz="500" dirty="0" smtClean="0"/>
                    </a:p>
                  </a:txBody>
                  <a:tcPr/>
                </a:tc>
                <a:tc>
                  <a:txBody>
                    <a:bodyPr/>
                    <a:lstStyle/>
                    <a:p>
                      <a:r>
                        <a:rPr lang="en-GB" sz="500" dirty="0" smtClean="0"/>
                        <a:t>Latin – ‘It is sweet and</a:t>
                      </a:r>
                      <a:r>
                        <a:rPr lang="en-GB" sz="500" baseline="0" dirty="0" smtClean="0"/>
                        <a:t> fitting to die for one’s country’ –Propaganda message of the time.</a:t>
                      </a:r>
                    </a:p>
                    <a:p>
                      <a:r>
                        <a:rPr lang="en-GB" sz="500" baseline="0" dirty="0" smtClean="0"/>
                        <a:t>Owen experienced WW1 first hand, and believed this to be a lie.</a:t>
                      </a:r>
                    </a:p>
                    <a:p>
                      <a:r>
                        <a:rPr lang="en-GB" sz="500" baseline="0" dirty="0" smtClean="0"/>
                        <a:t>Use of mustard gas was a chemical first used by German army in 1917 –led to agonising death.</a:t>
                      </a:r>
                      <a:endParaRPr lang="en-GB" sz="500" dirty="0"/>
                    </a:p>
                  </a:txBody>
                  <a:tcPr/>
                </a:tc>
                <a:tc>
                  <a:txBody>
                    <a:bodyPr/>
                    <a:lstStyle/>
                    <a:p>
                      <a:r>
                        <a:rPr lang="en-GB" sz="500" dirty="0" smtClean="0"/>
                        <a:t>Poet inspired to write poem when British Museum got hold of a large fragment of the Egyptian </a:t>
                      </a:r>
                      <a:r>
                        <a:rPr lang="en-GB" sz="500" dirty="0" err="1" smtClean="0"/>
                        <a:t>Pharoah</a:t>
                      </a:r>
                      <a:r>
                        <a:rPr lang="en-GB" sz="500" baseline="0" dirty="0" smtClean="0"/>
                        <a:t> Ramesses II.</a:t>
                      </a:r>
                    </a:p>
                    <a:p>
                      <a:r>
                        <a:rPr lang="en-GB" sz="500" baseline="0" dirty="0" smtClean="0"/>
                        <a:t>Shelley’s wife, Mary Shelley – </a:t>
                      </a:r>
                      <a:r>
                        <a:rPr lang="en-GB" sz="500" baseline="0" dirty="0" err="1" smtClean="0"/>
                        <a:t>fasinated</a:t>
                      </a:r>
                      <a:r>
                        <a:rPr lang="en-GB" sz="500" baseline="0" dirty="0" smtClean="0"/>
                        <a:t> by Science of the time –obsessed with living on after death.</a:t>
                      </a:r>
                    </a:p>
                    <a:p>
                      <a:r>
                        <a:rPr lang="en-GB" sz="500" baseline="0" dirty="0" smtClean="0"/>
                        <a:t>Hated Royalty, and written as warning to arrogant rulers. Nature would always be more powerful. </a:t>
                      </a:r>
                      <a:endParaRPr lang="en-GB" sz="500" dirty="0"/>
                    </a:p>
                  </a:txBody>
                  <a:tcPr/>
                </a:tc>
                <a:tc>
                  <a:txBody>
                    <a:bodyPr/>
                    <a:lstStyle/>
                    <a:p>
                      <a:r>
                        <a:rPr lang="en-GB" sz="500" dirty="0" smtClean="0"/>
                        <a:t>Part of Battle of the Somme – bloodiest</a:t>
                      </a:r>
                      <a:r>
                        <a:rPr lang="en-GB" sz="500" baseline="0" dirty="0" smtClean="0"/>
                        <a:t> battle of WW1. </a:t>
                      </a:r>
                    </a:p>
                    <a:p>
                      <a:r>
                        <a:rPr lang="en-GB" sz="500" baseline="0" dirty="0" smtClean="0"/>
                        <a:t>Mametz Wood – much bigger undertaking than Generals thought – 600 died, 4000 injured.</a:t>
                      </a:r>
                    </a:p>
                    <a:p>
                      <a:r>
                        <a:rPr lang="en-GB" sz="500" baseline="0" dirty="0" smtClean="0"/>
                        <a:t>Bravery not acknowledged at the time.</a:t>
                      </a:r>
                    </a:p>
                    <a:p>
                      <a:r>
                        <a:rPr lang="en-GB" sz="500" baseline="0" dirty="0" smtClean="0"/>
                        <a:t>Welsh poet fascinated by history/identity of the Welsh.</a:t>
                      </a:r>
                      <a:endParaRPr lang="en-GB" sz="500" dirty="0"/>
                    </a:p>
                  </a:txBody>
                  <a:tcPr/>
                </a:tc>
                <a:tc>
                  <a:txBody>
                    <a:bodyPr/>
                    <a:lstStyle/>
                    <a:p>
                      <a:r>
                        <a:rPr lang="en-GB" sz="500" dirty="0" smtClean="0"/>
                        <a:t>Poet grew up in the poem’s setting of the beautiful Lake District.</a:t>
                      </a:r>
                    </a:p>
                    <a:p>
                      <a:r>
                        <a:rPr lang="en-GB" sz="500" dirty="0" smtClean="0"/>
                        <a:t>One of the Romantics</a:t>
                      </a:r>
                      <a:r>
                        <a:rPr lang="en-GB" sz="500" baseline="0" dirty="0" smtClean="0"/>
                        <a:t> – believed in beauty and nature, and moments that transcend reality.</a:t>
                      </a:r>
                    </a:p>
                    <a:p>
                      <a:r>
                        <a:rPr lang="en-GB" sz="500" baseline="0" dirty="0" smtClean="0"/>
                        <a:t>Mother died at 8, Father died at 13. Poem depicts happier time before these events.</a:t>
                      </a:r>
                      <a:endParaRPr lang="en-GB" sz="500" dirty="0"/>
                    </a:p>
                  </a:txBody>
                  <a:tcPr/>
                </a:tc>
              </a:tr>
              <a:tr h="811048">
                <a:tc>
                  <a:txBody>
                    <a:bodyPr/>
                    <a:lstStyle/>
                    <a:p>
                      <a:r>
                        <a:rPr lang="en-GB" sz="600" dirty="0" smtClean="0"/>
                        <a:t>‘Season of mists and mellow fruitfulness’</a:t>
                      </a:r>
                    </a:p>
                    <a:p>
                      <a:r>
                        <a:rPr lang="en-GB" sz="600" dirty="0" smtClean="0"/>
                        <a:t>‘Swell</a:t>
                      </a:r>
                      <a:r>
                        <a:rPr lang="en-GB" sz="600" baseline="0" dirty="0" smtClean="0"/>
                        <a:t> the gourd’</a:t>
                      </a:r>
                    </a:p>
                    <a:p>
                      <a:r>
                        <a:rPr lang="en-GB" sz="600" baseline="0" dirty="0" smtClean="0"/>
                        <a:t>‘Sitting careless on a granary floor, thy hair soft lifted by the winnowing wind’</a:t>
                      </a:r>
                    </a:p>
                    <a:p>
                      <a:r>
                        <a:rPr lang="en-GB" sz="600" baseline="0" dirty="0" smtClean="0"/>
                        <a:t>‘</a:t>
                      </a:r>
                      <a:r>
                        <a:rPr lang="en-GB" sz="600" baseline="0" dirty="0" smtClean="0"/>
                        <a:t>Where are the songs of Spring?’</a:t>
                      </a:r>
                    </a:p>
                    <a:p>
                      <a:r>
                        <a:rPr lang="en-GB" sz="600" baseline="0" dirty="0" smtClean="0"/>
                        <a:t>‘Thou hast thy beauty too’</a:t>
                      </a:r>
                      <a:endParaRPr lang="en-GB" sz="600" dirty="0"/>
                    </a:p>
                  </a:txBody>
                  <a:tcPr/>
                </a:tc>
                <a:tc>
                  <a:txBody>
                    <a:bodyPr/>
                    <a:lstStyle/>
                    <a:p>
                      <a:r>
                        <a:rPr lang="en-GB" sz="600" dirty="0" smtClean="0"/>
                        <a:t>‘Summer is fading’</a:t>
                      </a:r>
                    </a:p>
                    <a:p>
                      <a:r>
                        <a:rPr lang="en-GB" sz="600" dirty="0" smtClean="0"/>
                        <a:t>‘</a:t>
                      </a:r>
                      <a:r>
                        <a:rPr lang="en-GB" sz="600" dirty="0" smtClean="0"/>
                        <a:t>Setting free</a:t>
                      </a:r>
                      <a:r>
                        <a:rPr lang="en-GB" sz="600" baseline="0" dirty="0" smtClean="0"/>
                        <a:t> their children’</a:t>
                      </a:r>
                    </a:p>
                    <a:p>
                      <a:r>
                        <a:rPr lang="en-GB" sz="600" baseline="0" dirty="0" smtClean="0"/>
                        <a:t>‘The albums lettered Our Wedding /lying’</a:t>
                      </a:r>
                    </a:p>
                    <a:p>
                      <a:r>
                        <a:rPr lang="en-GB" sz="600" baseline="0" dirty="0" smtClean="0"/>
                        <a:t>‘Their beauty has thickened’</a:t>
                      </a:r>
                    </a:p>
                    <a:p>
                      <a:r>
                        <a:rPr lang="en-GB" sz="600" baseline="0" dirty="0" smtClean="0"/>
                        <a:t>‘Something is pushing them to the side of their own lives’</a:t>
                      </a:r>
                      <a:endParaRPr lang="en-GB" sz="600" dirty="0"/>
                    </a:p>
                  </a:txBody>
                  <a:tcPr/>
                </a:tc>
                <a:tc>
                  <a:txBody>
                    <a:bodyPr/>
                    <a:lstStyle/>
                    <a:p>
                      <a:r>
                        <a:rPr lang="en-GB" sz="600" dirty="0" smtClean="0"/>
                        <a:t>‘Like old beggars under sacks, coughing like hags’ </a:t>
                      </a:r>
                    </a:p>
                    <a:p>
                      <a:r>
                        <a:rPr lang="en-GB" sz="600" baseline="0" dirty="0" smtClean="0"/>
                        <a:t>‘Gas! Gas, quick boys!’</a:t>
                      </a:r>
                    </a:p>
                    <a:p>
                      <a:r>
                        <a:rPr lang="en-GB" sz="600" baseline="0" dirty="0" smtClean="0"/>
                        <a:t>‘He plunges at me, guttering, choking, drowning’</a:t>
                      </a:r>
                    </a:p>
                    <a:p>
                      <a:r>
                        <a:rPr lang="en-GB" sz="600" baseline="0" dirty="0" smtClean="0"/>
                        <a:t>‘</a:t>
                      </a:r>
                      <a:r>
                        <a:rPr lang="en-GB" sz="600" baseline="0" dirty="0" smtClean="0"/>
                        <a:t>His hanging face, like a devil’s sick of sin’</a:t>
                      </a:r>
                    </a:p>
                    <a:p>
                      <a:r>
                        <a:rPr lang="en-GB" sz="600" baseline="0" dirty="0" smtClean="0"/>
                        <a:t>‘My friend, you would not tell with such high zest’</a:t>
                      </a:r>
                      <a:endParaRPr lang="en-GB" sz="600" dirty="0"/>
                    </a:p>
                  </a:txBody>
                  <a:tcPr/>
                </a:tc>
                <a:tc>
                  <a:txBody>
                    <a:bodyPr/>
                    <a:lstStyle/>
                    <a:p>
                      <a:r>
                        <a:rPr lang="en-GB" sz="600" dirty="0" smtClean="0"/>
                        <a:t>‘Two vast and </a:t>
                      </a:r>
                      <a:r>
                        <a:rPr lang="en-GB" sz="600" dirty="0" err="1" smtClean="0"/>
                        <a:t>trunkless</a:t>
                      </a:r>
                      <a:r>
                        <a:rPr lang="en-GB" sz="600" dirty="0" smtClean="0"/>
                        <a:t> legs of stone’</a:t>
                      </a:r>
                    </a:p>
                    <a:p>
                      <a:r>
                        <a:rPr lang="en-GB" sz="600" dirty="0" smtClean="0"/>
                        <a:t>‘The sneer of cold command tell that its sculptor well those passions read’</a:t>
                      </a:r>
                    </a:p>
                    <a:p>
                      <a:r>
                        <a:rPr lang="en-GB" sz="600" dirty="0" smtClean="0"/>
                        <a:t>‘The hand that mocked them,</a:t>
                      </a:r>
                      <a:r>
                        <a:rPr lang="en-GB" sz="600" baseline="0" dirty="0" smtClean="0"/>
                        <a:t> and the heart that fed’</a:t>
                      </a:r>
                    </a:p>
                    <a:p>
                      <a:r>
                        <a:rPr lang="en-GB" sz="600" baseline="0" dirty="0" smtClean="0"/>
                        <a:t>‘My name is </a:t>
                      </a:r>
                      <a:r>
                        <a:rPr lang="en-GB" sz="600" baseline="0" dirty="0" err="1" smtClean="0"/>
                        <a:t>Ozymandias</a:t>
                      </a:r>
                      <a:r>
                        <a:rPr lang="en-GB" sz="600" baseline="0" dirty="0" smtClean="0"/>
                        <a:t>, king of kings, Look on my works, ye Mighty and despair!’</a:t>
                      </a:r>
                      <a:endParaRPr lang="en-GB" sz="600" dirty="0" smtClean="0"/>
                    </a:p>
                    <a:p>
                      <a:r>
                        <a:rPr lang="en-GB" sz="600" dirty="0" smtClean="0"/>
                        <a:t>‘</a:t>
                      </a:r>
                      <a:r>
                        <a:rPr lang="en-GB" sz="600" dirty="0" smtClean="0"/>
                        <a:t>The lone and level sands stretch far away’</a:t>
                      </a:r>
                    </a:p>
                    <a:p>
                      <a:endParaRPr lang="en-GB" sz="600" dirty="0"/>
                    </a:p>
                  </a:txBody>
                  <a:tcPr/>
                </a:tc>
                <a:tc>
                  <a:txBody>
                    <a:bodyPr/>
                    <a:lstStyle/>
                    <a:p>
                      <a:r>
                        <a:rPr lang="en-GB" sz="600" dirty="0" smtClean="0"/>
                        <a:t>‘’For</a:t>
                      </a:r>
                      <a:r>
                        <a:rPr lang="en-GB" sz="600" baseline="0" dirty="0" smtClean="0"/>
                        <a:t> years afterwards, the farmers found them –the wasted young’</a:t>
                      </a:r>
                    </a:p>
                    <a:p>
                      <a:r>
                        <a:rPr lang="en-GB" sz="600" baseline="0" dirty="0" smtClean="0"/>
                        <a:t>‘The broken bird’s egg of a skull’</a:t>
                      </a:r>
                    </a:p>
                    <a:p>
                      <a:r>
                        <a:rPr lang="en-GB" sz="600" baseline="0" dirty="0" smtClean="0"/>
                        <a:t>‘Twenty men buried in one long grave’</a:t>
                      </a:r>
                    </a:p>
                    <a:p>
                      <a:r>
                        <a:rPr lang="en-GB" sz="600" baseline="0" dirty="0" smtClean="0"/>
                        <a:t>‘Their skeletons paused mid dance macabre’ </a:t>
                      </a:r>
                      <a:endParaRPr lang="en-GB" sz="600" baseline="0" dirty="0" smtClean="0"/>
                    </a:p>
                    <a:p>
                      <a:r>
                        <a:rPr lang="en-GB" sz="600" baseline="0" dirty="0" smtClean="0"/>
                        <a:t>‘absent tongues’</a:t>
                      </a:r>
                      <a:endParaRPr lang="en-GB" sz="600" baseline="0" dirty="0" smtClean="0"/>
                    </a:p>
                  </a:txBody>
                  <a:tcPr/>
                </a:tc>
                <a:tc>
                  <a:txBody>
                    <a:bodyPr/>
                    <a:lstStyle/>
                    <a:p>
                      <a:r>
                        <a:rPr lang="en-GB" sz="600" dirty="0" smtClean="0"/>
                        <a:t>‘The twilight </a:t>
                      </a:r>
                      <a:r>
                        <a:rPr lang="en-GB" sz="600" dirty="0" err="1" smtClean="0"/>
                        <a:t>blaz’d</a:t>
                      </a:r>
                      <a:r>
                        <a:rPr lang="en-GB" sz="600" dirty="0" smtClean="0"/>
                        <a:t>’</a:t>
                      </a:r>
                    </a:p>
                    <a:p>
                      <a:r>
                        <a:rPr lang="en-GB" sz="600" dirty="0" smtClean="0"/>
                        <a:t>‘I heeded not the summons –happy time’</a:t>
                      </a:r>
                    </a:p>
                    <a:p>
                      <a:r>
                        <a:rPr lang="en-GB" sz="600" dirty="0" smtClean="0"/>
                        <a:t>‘I </a:t>
                      </a:r>
                      <a:r>
                        <a:rPr lang="en-GB" sz="600" dirty="0" err="1" smtClean="0"/>
                        <a:t>wheel’d</a:t>
                      </a:r>
                      <a:r>
                        <a:rPr lang="en-GB" sz="600" dirty="0" smtClean="0"/>
                        <a:t> about,</a:t>
                      </a:r>
                      <a:r>
                        <a:rPr lang="en-GB" sz="600" baseline="0" dirty="0" smtClean="0"/>
                        <a:t> proud and exulting, like an untired horse’</a:t>
                      </a:r>
                    </a:p>
                    <a:p>
                      <a:r>
                        <a:rPr lang="en-GB" sz="600" baseline="0" dirty="0" smtClean="0"/>
                        <a:t>‘</a:t>
                      </a:r>
                      <a:r>
                        <a:rPr lang="en-GB" sz="600" baseline="0" dirty="0" smtClean="0"/>
                        <a:t>An alien sound of melancholy’</a:t>
                      </a:r>
                    </a:p>
                    <a:p>
                      <a:r>
                        <a:rPr lang="en-GB" sz="600" baseline="0" dirty="0" smtClean="0"/>
                        <a:t>‘The orange sky of evening died away’</a:t>
                      </a:r>
                      <a:endParaRPr lang="en-GB" sz="600" dirty="0"/>
                    </a:p>
                  </a:txBody>
                  <a:tcPr/>
                </a:tc>
              </a:tr>
            </a:tbl>
          </a:graphicData>
        </a:graphic>
      </p:graphicFrame>
    </p:spTree>
    <p:extLst>
      <p:ext uri="{BB962C8B-B14F-4D97-AF65-F5344CB8AC3E}">
        <p14:creationId xmlns:p14="http://schemas.microsoft.com/office/powerpoint/2010/main" val="153633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TotalTime>
  <Words>2741</Words>
  <Application>Microsoft Office PowerPoint</Application>
  <PresentationFormat>On-screen Show (4:3)</PresentationFormat>
  <Paragraphs>293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Authorised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Anthology Poems at a glance: Meaning (M), Context (C), Quotes (Q), Language &amp; Structure (L/S)</dc:title>
  <dc:creator>Susan Strachan</dc:creator>
  <cp:lastModifiedBy>Susan Strachan</cp:lastModifiedBy>
  <cp:revision>60</cp:revision>
  <cp:lastPrinted>2017-07-18T10:38:17Z</cp:lastPrinted>
  <dcterms:created xsi:type="dcterms:W3CDTF">2017-03-29T19:17:23Z</dcterms:created>
  <dcterms:modified xsi:type="dcterms:W3CDTF">2017-07-18T16:00:53Z</dcterms:modified>
</cp:coreProperties>
</file>