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0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8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0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16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8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12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13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9192-6206-42BB-AF6F-A13A4C691DAA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EB49D-5C8B-4628-814F-FF42CCF12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ved=0ahUKEwj6oPu0geXSAhXiIsAKHcvXD-cQjRwIBw&amp;url=https://contentmart.com/blog/2016/10/03/what-is-persuasive-writing-how-to-write-a-persuasive-article/&amp;bvm=bv.149760088,d.ZGg&amp;psig=AFQjCNH3fBKKVp-OIz3j_9KIbwK7mxbWbg&amp;ust=149009682597458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&amp;esrc=s&amp;source=images&amp;cd=&amp;cad=rja&amp;uact=8&amp;ved=0ahUKEwj-nJvVgeXSAhWBJcAKHeN-D4YQjRwIBw&amp;url=http://www.talb.org/evaluation/&amp;bvm=bv.149760088,d.ZGg&amp;psig=AFQjCNHRXLElrCP6mAZQ_bzEtyi4Eg-pTQ&amp;ust=149009687461574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.uk/url?sa=i&amp;rct=j&amp;q=&amp;esrc=s&amp;source=images&amp;cd=&amp;cad=rja&amp;uact=8&amp;ved=0ahUKEwj-3aH6g-XSAhVMIsAKHVW2DAsQjRwIBw&amp;url=https://fitisafeministissue.com/2013/04/02/on-comparing/&amp;bvm=bv.149760088,d.ZGg&amp;psig=AFQjCNHNAGtmt-iqsghtMLedb2wbDJhHvA&amp;ust=149009751249691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freshmanenglishsuperstars.blogspot.com/2015/07/tourism-week-2beginning-to-synthesiz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google.co.uk/url?sa=i&amp;rct=j&amp;q=&amp;esrc=s&amp;source=images&amp;cd=&amp;cad=rja&amp;uact=8&amp;ved=0ahUKEwjKr4DIheXSAhWMCcAKHYlRAW0QjRwIBw&amp;url=https://www.slideshare.net/mrtangextrahelp/12-types-of-chemical-reactions-59026973&amp;bvm=bv.149760088,d.ZGg&amp;psig=AFQjCNFU8C0VKgqx_4VvWJs3hdG9V33QXw&amp;ust=149009794337308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800" y="116632"/>
            <a:ext cx="6235294" cy="57963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Deepening Analysis: going beyond  PEA for Literature 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05849"/>
            <a:ext cx="3888432" cy="50070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What you should/could cover in developed analysis: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rgbClr val="FF0000"/>
                </a:solidFill>
              </a:rPr>
              <a:t>Link to the question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chemeClr val="accent6">
                    <a:lumMod val="75000"/>
                  </a:schemeClr>
                </a:solidFill>
              </a:rPr>
              <a:t>Link to the terminology (Lang/Structure – evaluating choice)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rgbClr val="FF0000"/>
                </a:solidFill>
              </a:rPr>
              <a:t>Short Quote(s)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rgbClr val="FF0000"/>
                </a:solidFill>
              </a:rPr>
              <a:t>Explain meaning and effect – both obvious and hidden (explicit and implicit)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chemeClr val="accent6">
                    <a:lumMod val="75000"/>
                  </a:schemeClr>
                </a:solidFill>
              </a:rPr>
              <a:t>Zoom in on words/explore connotations and effect</a:t>
            </a:r>
            <a:endParaRPr lang="en-GB" sz="29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rgbClr val="00B050"/>
                </a:solidFill>
              </a:rPr>
              <a:t>Suggest what other readers might think/feel (offering an alternative opinion)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rgbClr val="00B050"/>
                </a:solidFill>
              </a:rPr>
              <a:t>Link to the writer’s intentions (step out from the close analysis to give an overview of meaning)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rgbClr val="00B050"/>
                </a:solidFill>
              </a:rPr>
              <a:t>Explore a linking quote/supporting idea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rgbClr val="FF0000"/>
                </a:solidFill>
              </a:rPr>
              <a:t>For A Christmas Carol or The Poetry Anthology – Link to context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7346" y="908720"/>
            <a:ext cx="4752528" cy="4801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Suggestions of sentence stems that can support engaging with deeper analysis: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 the text… the reader learns…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________ (insert terminology) emphasises how…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suggests/implies/infers/creates/…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Looking carefully at _____ (insert word class/connotations) in “(ONE WORD QUOTE)” gives the impression that…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emphasises/encourages readers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effect created is… or Readers might/could/may feel…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Perhaps the writer (OR INSERT AUTHOR SURNAME) wants us…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Another example/quote “(INSERT QUOTE) also suggests etc…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Contextually, this is important as…</a:t>
            </a:r>
          </a:p>
        </p:txBody>
      </p:sp>
      <p:sp>
        <p:nvSpPr>
          <p:cNvPr id="5" name="Oval 4"/>
          <p:cNvSpPr/>
          <p:nvPr/>
        </p:nvSpPr>
        <p:spPr>
          <a:xfrm>
            <a:off x="1619672" y="5946607"/>
            <a:ext cx="5760640" cy="883568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Remember, the steps above don’t have to be followed exactly and you don’t have to do every step, every time you analyse, but to reach the highest grade this will help!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investiga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46607"/>
            <a:ext cx="1368152" cy="76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miliocorsetti.com/wp-content/uploads/2013/09/clu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90" y="5861290"/>
            <a:ext cx="1063284" cy="8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7788" y="116632"/>
            <a:ext cx="2195736" cy="600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100" b="1" dirty="0" smtClean="0"/>
              <a:t>Key:  </a:t>
            </a:r>
            <a:r>
              <a:rPr lang="en-GB" sz="1100" b="1" dirty="0" smtClean="0">
                <a:solidFill>
                  <a:srgbClr val="FF0000"/>
                </a:solidFill>
              </a:rPr>
              <a:t>Red = Use always </a:t>
            </a:r>
          </a:p>
          <a:p>
            <a:r>
              <a:rPr lang="en-GB" sz="1100" b="1" dirty="0" smtClean="0">
                <a:solidFill>
                  <a:schemeClr val="accent6"/>
                </a:solidFill>
              </a:rPr>
              <a:t>Orange = Use when able to </a:t>
            </a:r>
          </a:p>
          <a:p>
            <a:r>
              <a:rPr lang="en-GB" sz="1100" b="1" dirty="0" smtClean="0">
                <a:solidFill>
                  <a:srgbClr val="00B050"/>
                </a:solidFill>
              </a:rPr>
              <a:t>Green = Top level developments </a:t>
            </a:r>
            <a:endParaRPr lang="en-GB" sz="11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57963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Understanding Concise Analysis: For Language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3888432" cy="48965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What you should/could cover in concise analysis 1A Fiction questions A2, A3 &amp; A4 and 2A question Non-Fiction A2: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Link to the question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Link to the terminology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Quote(s)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Explain meaning – both obvious and hidden (implicit and explicit)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Explore the effect of the language/structure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8602" y="980728"/>
            <a:ext cx="4752528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Suggestions of sentence stems that can support engaging with concise analysis: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 the extract… we see…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________ (insert terminology)…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Supporting this “(QUOTE)”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suggests/implies/infers/creates/…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effect created is… or Readers might/could/may feel…</a:t>
            </a:r>
          </a:p>
        </p:txBody>
      </p:sp>
      <p:sp>
        <p:nvSpPr>
          <p:cNvPr id="5" name="Oval 4"/>
          <p:cNvSpPr/>
          <p:nvPr/>
        </p:nvSpPr>
        <p:spPr>
          <a:xfrm>
            <a:off x="1619672" y="5915775"/>
            <a:ext cx="576064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Remember, the steps above don’t have to be followed exactly and you don’t have to do every step, every time you analyse, but to reach the highest grade this will help!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investiga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46607"/>
            <a:ext cx="1368152" cy="76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miliocorsetti.com/wp-content/uploads/2013/09/clu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90" y="5861290"/>
            <a:ext cx="1063284" cy="8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564805" y="3573016"/>
            <a:ext cx="3980122" cy="21602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Concise = short and snappy – quickly getting to the point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Fiction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A2 = 4 – 5 quotes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A3 = 7 – 8 quotes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A4 = 7 – 8 quotes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Non Fiction 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A2 = 7 – 8 quotes 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Understanding the Evaluation Questions – using evidence and opinions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3917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What you should/could do to show you can evaluate persuasively Fiction A5 and Non-Fiction A4: </a:t>
            </a:r>
          </a:p>
          <a:p>
            <a:pPr lvl="0"/>
            <a:r>
              <a:rPr lang="en-GB" dirty="0" smtClean="0"/>
              <a:t>Link to the question </a:t>
            </a:r>
          </a:p>
          <a:p>
            <a:pPr lvl="0"/>
            <a:r>
              <a:rPr lang="en-GB" dirty="0" smtClean="0"/>
              <a:t>Give a quote which links to your idea</a:t>
            </a:r>
          </a:p>
          <a:p>
            <a:pPr lvl="0"/>
            <a:r>
              <a:rPr lang="en-GB" dirty="0" smtClean="0"/>
              <a:t>Explain briefly what the quote means</a:t>
            </a:r>
            <a:endParaRPr lang="en-GB" dirty="0"/>
          </a:p>
          <a:p>
            <a:pPr lvl="0"/>
            <a:r>
              <a:rPr lang="en-GB" dirty="0"/>
              <a:t>Explain </a:t>
            </a:r>
            <a:r>
              <a:rPr lang="en-GB" dirty="0" smtClean="0"/>
              <a:t>your own </a:t>
            </a:r>
            <a:r>
              <a:rPr lang="en-GB" dirty="0"/>
              <a:t>opinion in relation to the question </a:t>
            </a:r>
          </a:p>
          <a:p>
            <a:pPr lvl="0"/>
            <a:r>
              <a:rPr lang="en-GB" dirty="0" smtClean="0"/>
              <a:t>Explain what other reader suggest or predict </a:t>
            </a:r>
            <a:r>
              <a:rPr lang="en-GB" dirty="0"/>
              <a:t>what other readers might </a:t>
            </a:r>
            <a:r>
              <a:rPr lang="en-GB" dirty="0" smtClean="0"/>
              <a:t>contradict your opinion or point with. You can offer a range of opinions on one supporting quote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24652" y="1556792"/>
            <a:ext cx="3592016" cy="3960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2600" b="1" dirty="0" smtClean="0"/>
              <a:t>Sentence stems you can use to help you evaluate a text: </a:t>
            </a:r>
          </a:p>
          <a:p>
            <a:r>
              <a:rPr lang="en-GB" dirty="0" smtClean="0"/>
              <a:t>The extract makes me think (refer to question key words) </a:t>
            </a:r>
          </a:p>
          <a:p>
            <a:r>
              <a:rPr lang="en-GB" dirty="0" smtClean="0"/>
              <a:t>The quote which suggests this is (QUOTE)…</a:t>
            </a:r>
          </a:p>
          <a:p>
            <a:r>
              <a:rPr lang="en-GB" dirty="0" smtClean="0"/>
              <a:t>This means…however, </a:t>
            </a:r>
          </a:p>
          <a:p>
            <a:r>
              <a:rPr lang="en-GB" dirty="0" smtClean="0"/>
              <a:t>I think/feel/imagine </a:t>
            </a:r>
            <a:endParaRPr lang="en-GB" dirty="0"/>
          </a:p>
          <a:p>
            <a:r>
              <a:rPr lang="en-GB" dirty="0" smtClean="0"/>
              <a:t>Other reader may say…/Alternatively, it could be seen as…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596364" y="5589366"/>
            <a:ext cx="5760640" cy="10582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Remember, the steps above don’t have to be followed exactly and you don’t have to do every step, every time you evaluate, but to reach the highest grade this will help!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persuasiv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35" y="5589366"/>
            <a:ext cx="1407337" cy="124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valua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40466"/>
            <a:ext cx="1304064" cy="109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1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27794"/>
            <a:ext cx="3490601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Understanding how to Compare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3501008"/>
            <a:ext cx="4536504" cy="3240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b="1" dirty="0" smtClean="0"/>
              <a:t>What you should/could do to show you can compare Non-Fiction A6 &amp; The Anthology &amp; Unseen Poems: </a:t>
            </a:r>
          </a:p>
          <a:p>
            <a:pPr lvl="0"/>
            <a:r>
              <a:rPr lang="en-GB" sz="1600" dirty="0" smtClean="0"/>
              <a:t>Link to the question for both texts stating the similarity or difference</a:t>
            </a:r>
          </a:p>
          <a:p>
            <a:pPr lvl="0"/>
            <a:r>
              <a:rPr lang="en-GB" sz="1600" dirty="0" smtClean="0"/>
              <a:t>Give a quote which links to your idea from TEXT 1</a:t>
            </a:r>
          </a:p>
          <a:p>
            <a:pPr lvl="0"/>
            <a:r>
              <a:rPr lang="en-GB" sz="1600" dirty="0" smtClean="0"/>
              <a:t>Explain briefly what the quote means </a:t>
            </a:r>
          </a:p>
          <a:p>
            <a:pPr lvl="0"/>
            <a:r>
              <a:rPr lang="en-GB" sz="1600" dirty="0" smtClean="0"/>
              <a:t>Use comparative connectives in your answer to then explain a quote from TEXT 2 and HOW the quotes are different or the same and what they make you think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0030" y="3501008"/>
            <a:ext cx="4241513" cy="31173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3300" b="1" dirty="0" smtClean="0"/>
              <a:t>Model you can use to help you compare in a text: </a:t>
            </a:r>
          </a:p>
          <a:p>
            <a:r>
              <a:rPr lang="en-GB" dirty="0" smtClean="0"/>
              <a:t>In both texts the reader can see ________is a similarity/difference.</a:t>
            </a:r>
          </a:p>
          <a:p>
            <a:r>
              <a:rPr lang="en-GB" dirty="0" smtClean="0"/>
              <a:t>In TEXT 1, this is evident in the line “_______________” which suggests ____________________ </a:t>
            </a:r>
          </a:p>
          <a:p>
            <a:r>
              <a:rPr lang="en-GB" dirty="0" smtClean="0"/>
              <a:t>However, this is unlike/similar to TEXT 2 in the line “_____________” which implies_______________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16632"/>
            <a:ext cx="2430016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Comparing (similarities)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Compared with…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Similarly…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In the same way…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Likewise…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Equally…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As with…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…are similar in that</a:t>
            </a:r>
            <a:r>
              <a:rPr lang="en-GB" dirty="0" smtClean="0">
                <a:solidFill>
                  <a:schemeClr val="tx1"/>
                </a:solidFill>
              </a:rPr>
              <a:t>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9745" y="-8353"/>
            <a:ext cx="2771800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Contrasting (differences)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However</a:t>
            </a:r>
            <a:r>
              <a:rPr lang="en-GB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In Contrast,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On the other hand…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On the contrary</a:t>
            </a:r>
            <a:r>
              <a:rPr lang="en-GB" dirty="0" smtClean="0">
                <a:solidFill>
                  <a:schemeClr val="tx1"/>
                </a:solidFill>
              </a:rPr>
              <a:t>…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As for…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Alternatively…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Despite this…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…whereas…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…while...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…although…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…yet…</a:t>
            </a:r>
          </a:p>
        </p:txBody>
      </p:sp>
      <p:sp>
        <p:nvSpPr>
          <p:cNvPr id="10" name="Oval 9"/>
          <p:cNvSpPr/>
          <p:nvPr/>
        </p:nvSpPr>
        <p:spPr>
          <a:xfrm>
            <a:off x="2999121" y="1412776"/>
            <a:ext cx="3330624" cy="10121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Remember, you can change the structure of your comparison, when you are confident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Image result for compar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2576230"/>
            <a:ext cx="946929" cy="7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118" y="2564904"/>
            <a:ext cx="505282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Things to consider comparing: Ideas, themes, writers’ intentions, tone &amp; mood/atmosphere, imagery, narrative voice, techniques (language &amp; structure), </a:t>
            </a:r>
            <a:r>
              <a:rPr lang="en-GB" sz="1400" dirty="0"/>
              <a:t>shift of </a:t>
            </a:r>
            <a:r>
              <a:rPr lang="en-GB" sz="1400" dirty="0" smtClean="0"/>
              <a:t>focus, endings/beginnings…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4911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652" y="260648"/>
            <a:ext cx="8424936" cy="78092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Understanding how to Synthesise information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2708920"/>
            <a:ext cx="4618856" cy="39170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What you should/could do to show you can synthesise information for Non Fiction A5: </a:t>
            </a:r>
          </a:p>
          <a:p>
            <a:pPr lvl="0"/>
            <a:r>
              <a:rPr lang="en-GB" dirty="0" smtClean="0"/>
              <a:t>Link to the question for both texts stating the similarity or difference (depending on what has been asked for in the question) </a:t>
            </a:r>
          </a:p>
          <a:p>
            <a:pPr lvl="0"/>
            <a:r>
              <a:rPr lang="en-GB" dirty="0" smtClean="0"/>
              <a:t>Give two quotes which links to your idea – must be from both texts </a:t>
            </a:r>
          </a:p>
          <a:p>
            <a:pPr lvl="0"/>
            <a:r>
              <a:rPr lang="en-GB" dirty="0" smtClean="0"/>
              <a:t>Explain briefly what the quote shows you in terms of the similarity or difference (DO NOT COMPARE) </a:t>
            </a:r>
          </a:p>
          <a:p>
            <a:pPr lvl="0"/>
            <a:r>
              <a:rPr lang="en-GB" dirty="0" smtClean="0"/>
              <a:t>Ensure you have stated information from both texts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60030" y="3501008"/>
            <a:ext cx="4241513" cy="31173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GB" sz="3300" b="1" dirty="0" smtClean="0"/>
              <a:t>Sentence stems you can use to help you synthesise in a text: </a:t>
            </a:r>
          </a:p>
          <a:p>
            <a:r>
              <a:rPr lang="en-GB" dirty="0" smtClean="0"/>
              <a:t>In both texts we see… which shows me…</a:t>
            </a:r>
          </a:p>
          <a:p>
            <a:r>
              <a:rPr lang="en-GB" dirty="0" smtClean="0"/>
              <a:t>The quote from Text 1 which supports this is “QUOTE”, and the text 2 “QUOTE”</a:t>
            </a:r>
          </a:p>
          <a:p>
            <a:r>
              <a:rPr lang="en-GB" dirty="0" smtClean="0"/>
              <a:t>Both these quotes tell me…</a:t>
            </a:r>
          </a:p>
        </p:txBody>
      </p:sp>
      <p:sp>
        <p:nvSpPr>
          <p:cNvPr id="10" name="Oval 9"/>
          <p:cNvSpPr/>
          <p:nvPr/>
        </p:nvSpPr>
        <p:spPr>
          <a:xfrm>
            <a:off x="2843808" y="1412776"/>
            <a:ext cx="3330624" cy="1198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Remember, you  need to cover a range of quotes from both texts to draw together the information </a:t>
            </a:r>
            <a:endParaRPr lang="en-GB" sz="14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e result for synthesi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9814"/>
            <a:ext cx="1368152" cy="132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ynthesis reac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98" y="1511441"/>
            <a:ext cx="2624810" cy="86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56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568952" cy="172819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W</a:t>
            </a:r>
            <a:r>
              <a:rPr lang="en-GB" b="1" u="sng" dirty="0" smtClean="0">
                <a:solidFill>
                  <a:srgbClr val="00B050"/>
                </a:solidFill>
              </a:rPr>
              <a:t>E</a:t>
            </a:r>
            <a:r>
              <a:rPr lang="en-GB" b="1" u="sng" dirty="0" smtClean="0">
                <a:solidFill>
                  <a:srgbClr val="7030A0"/>
                </a:solidFill>
              </a:rPr>
              <a:t>T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</a:t>
            </a:r>
            <a:r>
              <a:rPr lang="en-GB" b="1" u="sng" dirty="0" smtClean="0">
                <a:solidFill>
                  <a:schemeClr val="accent2"/>
                </a:solidFill>
              </a:rPr>
              <a:t>T</a:t>
            </a:r>
            <a:r>
              <a:rPr lang="en-GB" b="1" u="sng" dirty="0" smtClean="0">
                <a:solidFill>
                  <a:srgbClr val="FFFF00"/>
                </a:solidFill>
              </a:rPr>
              <a:t>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H</a:t>
            </a:r>
            <a:r>
              <a:rPr lang="en-GB" dirty="0" smtClean="0"/>
              <a:t>ow to apply WET RATS in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40960" cy="453650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First create the key in different colours in your book. When you have completed this it will be a checklist for analysis. Before you use WET RATS ensure you have: </a:t>
            </a:r>
          </a:p>
          <a:p>
            <a:pPr algn="l"/>
            <a:r>
              <a:rPr lang="en-GB" b="1" i="1" dirty="0" smtClean="0">
                <a:solidFill>
                  <a:schemeClr val="bg1"/>
                </a:solidFill>
              </a:rPr>
              <a:t>Linked to the question (which means you have made a point)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W – Words (zoom in)</a:t>
            </a: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E – Effects or embedded quotations</a:t>
            </a:r>
          </a:p>
          <a:p>
            <a:pPr algn="l"/>
            <a:r>
              <a:rPr lang="en-GB" b="1" dirty="0" smtClean="0">
                <a:solidFill>
                  <a:srgbClr val="7030A0"/>
                </a:solidFill>
              </a:rPr>
              <a:t>T – Techniques – language or structure </a:t>
            </a:r>
          </a:p>
          <a:p>
            <a:pPr algn="l"/>
            <a:r>
              <a:rPr lang="en-GB" b="1" dirty="0" smtClean="0">
                <a:solidFill>
                  <a:schemeClr val="accent6"/>
                </a:solidFill>
              </a:rPr>
              <a:t>R – Reader’s reaction</a:t>
            </a:r>
          </a:p>
          <a:p>
            <a:pPr algn="l"/>
            <a:r>
              <a:rPr lang="en-GB" b="1" dirty="0" smtClean="0">
                <a:solidFill>
                  <a:schemeClr val="accent5"/>
                </a:solidFill>
              </a:rPr>
              <a:t>A – Author’s intentions/alternative opinions</a:t>
            </a:r>
          </a:p>
          <a:p>
            <a:pPr algn="l"/>
            <a:r>
              <a:rPr lang="en-GB" b="1" dirty="0" smtClean="0">
                <a:solidFill>
                  <a:schemeClr val="accent2"/>
                </a:solidFill>
              </a:rPr>
              <a:t>T – Themes/time - which is context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S - Structure</a:t>
            </a:r>
            <a:endParaRPr lang="en-GB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1014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Deepening Analysis: going beyond  PEA for Literature </vt:lpstr>
      <vt:lpstr>Understanding Concise Analysis: For Language</vt:lpstr>
      <vt:lpstr>Understanding the Evaluation Questions – using evidence and opinions</vt:lpstr>
      <vt:lpstr>Understanding how to Compare</vt:lpstr>
      <vt:lpstr>Understanding how to Synthesise information </vt:lpstr>
      <vt:lpstr>WET RATS How to apply WET RATS in analysis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Deepening Analysis: going beyond  PEA for Literature</dc:title>
  <dc:creator>Susan Strachan</dc:creator>
  <cp:lastModifiedBy>Susan Strachan</cp:lastModifiedBy>
  <cp:revision>16</cp:revision>
  <cp:lastPrinted>2017-06-20T13:26:11Z</cp:lastPrinted>
  <dcterms:created xsi:type="dcterms:W3CDTF">2017-03-20T11:10:09Z</dcterms:created>
  <dcterms:modified xsi:type="dcterms:W3CDTF">2017-06-21T15:46:16Z</dcterms:modified>
</cp:coreProperties>
</file>