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54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F0CB36-EB70-2A43-8515-666023C25881}"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6E92-463C-C444-8343-825F757DEB1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F0CB36-EB70-2A43-8515-666023C25881}"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6E92-463C-C444-8343-825F757DEB1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F0CB36-EB70-2A43-8515-666023C25881}"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6E92-463C-C444-8343-825F757DEB1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F0CB36-EB70-2A43-8515-666023C25881}"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6E92-463C-C444-8343-825F757DEB1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F0CB36-EB70-2A43-8515-666023C25881}"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6E92-463C-C444-8343-825F757DEB1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F0CB36-EB70-2A43-8515-666023C25881}"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16E92-463C-C444-8343-825F757DEB1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F0CB36-EB70-2A43-8515-666023C25881}"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F16E92-463C-C444-8343-825F757DEB1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F0CB36-EB70-2A43-8515-666023C25881}"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F16E92-463C-C444-8343-825F757DEB1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0CB36-EB70-2A43-8515-666023C25881}"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F16E92-463C-C444-8343-825F757DEB1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F0CB36-EB70-2A43-8515-666023C25881}"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16E92-463C-C444-8343-825F757DEB12}"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AF0CB36-EB70-2A43-8515-666023C25881}" type="datetimeFigureOut">
              <a:rPr lang="en-US" smtClean="0"/>
              <a:t>4/24/2018</a:t>
            </a:fld>
            <a:endParaRPr lang="en-US"/>
          </a:p>
        </p:txBody>
      </p:sp>
      <p:sp>
        <p:nvSpPr>
          <p:cNvPr id="9" name="Slide Number Placeholder 8"/>
          <p:cNvSpPr>
            <a:spLocks noGrp="1"/>
          </p:cNvSpPr>
          <p:nvPr>
            <p:ph type="sldNum" sz="quarter" idx="11"/>
          </p:nvPr>
        </p:nvSpPr>
        <p:spPr/>
        <p:txBody>
          <a:bodyPr/>
          <a:lstStyle/>
          <a:p>
            <a:fld id="{16F16E92-463C-C444-8343-825F757DEB1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6F16E92-463C-C444-8343-825F757DEB12}"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AF0CB36-EB70-2A43-8515-666023C25881}" type="datetimeFigureOut">
              <a:rPr lang="en-US" smtClean="0"/>
              <a:t>4/24/2018</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13471" y="1038225"/>
            <a:ext cx="7772400" cy="1470025"/>
          </a:xfrm>
        </p:spPr>
        <p:txBody>
          <a:bodyPr>
            <a:noAutofit/>
          </a:bodyPr>
          <a:lstStyle/>
          <a:p>
            <a:r>
              <a:rPr lang="en-US" sz="3200" dirty="0" smtClean="0"/>
              <a:t>‘An Inspector Calls’ Lecture:</a:t>
            </a:r>
            <a:br>
              <a:rPr lang="en-US" sz="3200" dirty="0" smtClean="0"/>
            </a:br>
            <a:r>
              <a:rPr lang="en-US" sz="3200" dirty="0" smtClean="0"/>
              <a:t>Beauty, Crime, Feminism and the Apocalypse</a:t>
            </a:r>
            <a:endParaRPr lang="en-US" sz="3200" dirty="0"/>
          </a:p>
        </p:txBody>
      </p:sp>
      <p:pic>
        <p:nvPicPr>
          <p:cNvPr id="4" name="Picture 3"/>
          <p:cNvPicPr>
            <a:picLocks noChangeAspect="1"/>
          </p:cNvPicPr>
          <p:nvPr/>
        </p:nvPicPr>
        <p:blipFill>
          <a:blip r:embed="rId2"/>
          <a:stretch>
            <a:fillRect/>
          </a:stretch>
        </p:blipFill>
        <p:spPr>
          <a:xfrm>
            <a:off x="2494094" y="2952073"/>
            <a:ext cx="4654002" cy="2617876"/>
          </a:xfrm>
          <a:prstGeom prst="rect">
            <a:avLst/>
          </a:prstGeom>
        </p:spPr>
      </p:pic>
    </p:spTree>
    <p:extLst>
      <p:ext uri="{BB962C8B-B14F-4D97-AF65-F5344CB8AC3E}">
        <p14:creationId xmlns:p14="http://schemas.microsoft.com/office/powerpoint/2010/main" val="252627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Chris Curtis – Beauty / Increasing anger prompts</a:t>
            </a:r>
          </a:p>
          <a:p>
            <a:r>
              <a:rPr lang="en-US" dirty="0" smtClean="0"/>
              <a:t>Tim Martin, The Telegraph – ‘Final Speech apocalypse’</a:t>
            </a:r>
          </a:p>
          <a:p>
            <a:endParaRPr lang="en-US" dirty="0"/>
          </a:p>
        </p:txBody>
      </p:sp>
    </p:spTree>
    <p:extLst>
      <p:ext uri="{BB962C8B-B14F-4D97-AF65-F5344CB8AC3E}">
        <p14:creationId xmlns:p14="http://schemas.microsoft.com/office/powerpoint/2010/main" val="511183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51" y="274638"/>
            <a:ext cx="7620000" cy="1143000"/>
          </a:xfrm>
        </p:spPr>
        <p:txBody>
          <a:bodyPr/>
          <a:lstStyle/>
          <a:p>
            <a:r>
              <a:rPr lang="en-US" dirty="0" smtClean="0"/>
              <a:t>Beauty –why the focus on it?</a:t>
            </a:r>
            <a:endParaRPr lang="en-US" dirty="0"/>
          </a:p>
        </p:txBody>
      </p:sp>
      <p:sp>
        <p:nvSpPr>
          <p:cNvPr id="3" name="Content Placeholder 2"/>
          <p:cNvSpPr>
            <a:spLocks noGrp="1"/>
          </p:cNvSpPr>
          <p:nvPr>
            <p:ph idx="1"/>
          </p:nvPr>
        </p:nvSpPr>
        <p:spPr>
          <a:xfrm>
            <a:off x="122551" y="1413692"/>
            <a:ext cx="8233221" cy="5444307"/>
          </a:xfrm>
        </p:spPr>
        <p:txBody>
          <a:bodyPr>
            <a:normAutofit fontScale="55000" lnSpcReduction="20000"/>
          </a:bodyPr>
          <a:lstStyle/>
          <a:p>
            <a:pPr marL="114300" indent="0">
              <a:buNone/>
            </a:pPr>
            <a:r>
              <a:rPr lang="en-US" sz="2900" dirty="0" smtClean="0"/>
              <a:t>Inspector </a:t>
            </a:r>
            <a:r>
              <a:rPr lang="en-US" sz="2900" dirty="0"/>
              <a:t>describes </a:t>
            </a:r>
            <a:r>
              <a:rPr lang="en-US" sz="6500" dirty="0"/>
              <a:t>Eva Smith </a:t>
            </a:r>
            <a:r>
              <a:rPr lang="en-US" sz="2900" dirty="0"/>
              <a:t>as ‘not pretty’ after the death but alive she had been ‘very pretty’ </a:t>
            </a:r>
          </a:p>
          <a:p>
            <a:pPr marL="114300" indent="0">
              <a:buNone/>
            </a:pPr>
            <a:r>
              <a:rPr lang="en-US" sz="2900" dirty="0" smtClean="0"/>
              <a:t>Birling describes her as a ‘good looking girl’ </a:t>
            </a:r>
            <a:endParaRPr lang="en-US" sz="2900" dirty="0"/>
          </a:p>
          <a:p>
            <a:pPr marL="114300" indent="0">
              <a:buNone/>
            </a:pPr>
            <a:r>
              <a:rPr lang="en-US" sz="2900" dirty="0" smtClean="0"/>
              <a:t>Gerald </a:t>
            </a:r>
            <a:r>
              <a:rPr lang="en-US" sz="2900" dirty="0"/>
              <a:t>refers to Eva Smith (Daisy Renton) as ‘pretty’- ‘soft brown hair and big dark eyes’ </a:t>
            </a:r>
            <a:endParaRPr lang="en-US" sz="2900" dirty="0" smtClean="0"/>
          </a:p>
          <a:p>
            <a:pPr marL="114300" indent="0">
              <a:buNone/>
            </a:pPr>
            <a:r>
              <a:rPr lang="en-US" sz="2900" dirty="0"/>
              <a:t>Eric describes her as ‘pretty’ and a ‘good sport’ </a:t>
            </a:r>
          </a:p>
          <a:p>
            <a:pPr marL="114300" indent="0">
              <a:buNone/>
            </a:pPr>
            <a:endParaRPr lang="en-US" dirty="0" smtClean="0"/>
          </a:p>
          <a:p>
            <a:r>
              <a:rPr lang="en-US" sz="2900" dirty="0" smtClean="0">
                <a:solidFill>
                  <a:srgbClr val="0000FF"/>
                </a:solidFill>
              </a:rPr>
              <a:t>Maybe Priestley is </a:t>
            </a:r>
            <a:r>
              <a:rPr lang="en-US" sz="2900" dirty="0" err="1" smtClean="0">
                <a:solidFill>
                  <a:srgbClr val="0000FF"/>
                </a:solidFill>
              </a:rPr>
              <a:t>emphasising</a:t>
            </a:r>
            <a:r>
              <a:rPr lang="en-US" sz="2900" dirty="0" smtClean="0">
                <a:solidFill>
                  <a:srgbClr val="0000FF"/>
                </a:solidFill>
              </a:rPr>
              <a:t> ‘pretty’ as connotations of good looks, but also something delicate and sweet, something that was not cared for but ruined. </a:t>
            </a:r>
          </a:p>
          <a:p>
            <a:r>
              <a:rPr lang="en-US" sz="2900" dirty="0" smtClean="0">
                <a:solidFill>
                  <a:srgbClr val="0000FF"/>
                </a:solidFill>
              </a:rPr>
              <a:t>Priestley may also be seeking to pit his tragic heroine against the ugliness of the Capitalist world, and a heartless class-led society</a:t>
            </a:r>
          </a:p>
          <a:p>
            <a:endParaRPr lang="en-US" dirty="0"/>
          </a:p>
          <a:p>
            <a:r>
              <a:rPr lang="en-US" sz="5800" dirty="0" smtClean="0"/>
              <a:t>Sheila</a:t>
            </a:r>
            <a:r>
              <a:rPr lang="en-US" dirty="0" smtClean="0"/>
              <a:t> </a:t>
            </a:r>
            <a:r>
              <a:rPr lang="en-US" sz="2900" dirty="0"/>
              <a:t>is </a:t>
            </a:r>
            <a:r>
              <a:rPr lang="en-US" sz="2900" dirty="0" smtClean="0"/>
              <a:t>also described </a:t>
            </a:r>
            <a:r>
              <a:rPr lang="en-US" sz="2900" dirty="0"/>
              <a:t>as being ‘pretty’ in stage notes</a:t>
            </a:r>
            <a:r>
              <a:rPr lang="en-US" sz="2500" dirty="0"/>
              <a:t>   </a:t>
            </a:r>
            <a:endParaRPr lang="en-US" sz="2500" dirty="0" smtClean="0"/>
          </a:p>
          <a:p>
            <a:endParaRPr lang="en-US" dirty="0" smtClean="0"/>
          </a:p>
          <a:p>
            <a:r>
              <a:rPr lang="en-US" sz="2900" dirty="0" smtClean="0">
                <a:solidFill>
                  <a:srgbClr val="0000FF"/>
                </a:solidFill>
              </a:rPr>
              <a:t>There are several links between the two women, and this one strengthens Sheila’s empathy, and how in different circumstances, it could have been her.</a:t>
            </a:r>
            <a:endParaRPr lang="en-US" sz="2900" dirty="0">
              <a:solidFill>
                <a:srgbClr val="0000FF"/>
              </a:solidFill>
            </a:endParaRPr>
          </a:p>
          <a:p>
            <a:pPr marL="114300" indent="0">
              <a:buNone/>
            </a:pPr>
            <a:endParaRPr lang="en-US" dirty="0"/>
          </a:p>
          <a:p>
            <a:r>
              <a:rPr lang="en-US" dirty="0"/>
              <a:t> </a:t>
            </a:r>
            <a:r>
              <a:rPr lang="en-US" sz="6500" dirty="0" smtClean="0"/>
              <a:t>Gerald</a:t>
            </a:r>
            <a:r>
              <a:rPr lang="en-US" dirty="0" smtClean="0"/>
              <a:t> </a:t>
            </a:r>
            <a:r>
              <a:rPr lang="en-US" sz="2900" dirty="0"/>
              <a:t>is described as ‘attractive’ in the stage notes</a:t>
            </a:r>
          </a:p>
          <a:p>
            <a:pPr marL="114300" indent="0">
              <a:buNone/>
            </a:pPr>
            <a:endParaRPr lang="en-US" dirty="0"/>
          </a:p>
          <a:p>
            <a:r>
              <a:rPr lang="en-US" sz="2900" dirty="0" smtClean="0">
                <a:solidFill>
                  <a:srgbClr val="0000FF"/>
                </a:solidFill>
              </a:rPr>
              <a:t>Perhaps Gerald is an ‘attractive’ option at first to three people for different reasons: –</a:t>
            </a:r>
            <a:r>
              <a:rPr lang="en-US" sz="2900" dirty="0" err="1" smtClean="0">
                <a:solidFill>
                  <a:srgbClr val="0000FF"/>
                </a:solidFill>
              </a:rPr>
              <a:t>Mr</a:t>
            </a:r>
            <a:r>
              <a:rPr lang="en-US" sz="2900" dirty="0" smtClean="0">
                <a:solidFill>
                  <a:srgbClr val="0000FF"/>
                </a:solidFill>
              </a:rPr>
              <a:t> Birling, Sheila and then Eva/Daisy? </a:t>
            </a:r>
            <a:endParaRPr lang="en-US" sz="2900" dirty="0">
              <a:solidFill>
                <a:srgbClr val="0000FF"/>
              </a:solidFill>
            </a:endParaRPr>
          </a:p>
          <a:p>
            <a:pPr marL="114300" indent="0">
              <a:buNone/>
            </a:pPr>
            <a:r>
              <a:rPr lang="en-US" dirty="0"/>
              <a:t>     </a:t>
            </a:r>
          </a:p>
        </p:txBody>
      </p:sp>
      <p:pic>
        <p:nvPicPr>
          <p:cNvPr id="4" name="Picture 3"/>
          <p:cNvPicPr>
            <a:picLocks noChangeAspect="1"/>
          </p:cNvPicPr>
          <p:nvPr/>
        </p:nvPicPr>
        <p:blipFill>
          <a:blip r:embed="rId2"/>
          <a:stretch>
            <a:fillRect/>
          </a:stretch>
        </p:blipFill>
        <p:spPr>
          <a:xfrm>
            <a:off x="7040905" y="14347"/>
            <a:ext cx="1403291" cy="1403291"/>
          </a:xfrm>
          <a:prstGeom prst="rect">
            <a:avLst/>
          </a:prstGeom>
        </p:spPr>
      </p:pic>
    </p:spTree>
    <p:extLst>
      <p:ext uri="{BB962C8B-B14F-4D97-AF65-F5344CB8AC3E}">
        <p14:creationId xmlns:p14="http://schemas.microsoft.com/office/powerpoint/2010/main" val="1208603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Watch out for the Stage Directions!</a:t>
            </a:r>
            <a:endParaRPr lang="en-US" sz="3600" dirty="0"/>
          </a:p>
        </p:txBody>
      </p:sp>
      <p:sp>
        <p:nvSpPr>
          <p:cNvPr id="3" name="Content Placeholder 2"/>
          <p:cNvSpPr>
            <a:spLocks noGrp="1"/>
          </p:cNvSpPr>
          <p:nvPr>
            <p:ph idx="1"/>
          </p:nvPr>
        </p:nvSpPr>
        <p:spPr/>
        <p:txBody>
          <a:bodyPr>
            <a:normAutofit lnSpcReduction="10000"/>
          </a:bodyPr>
          <a:lstStyle/>
          <a:p>
            <a:r>
              <a:rPr lang="en-US" dirty="0" smtClean="0">
                <a:solidFill>
                  <a:srgbClr val="0000FF"/>
                </a:solidFill>
              </a:rPr>
              <a:t>Try and acknowledge one or two.</a:t>
            </a:r>
          </a:p>
          <a:p>
            <a:r>
              <a:rPr lang="en-US" dirty="0"/>
              <a:t>e</a:t>
            </a:r>
            <a:r>
              <a:rPr lang="en-US" dirty="0" smtClean="0"/>
              <a:t>.g. </a:t>
            </a:r>
            <a:r>
              <a:rPr lang="en-US" i="1" dirty="0" smtClean="0"/>
              <a:t>In the line ‘At the start, Priestley </a:t>
            </a:r>
            <a:r>
              <a:rPr lang="en-US" i="1" dirty="0" err="1" smtClean="0"/>
              <a:t>emphasised</a:t>
            </a:r>
            <a:r>
              <a:rPr lang="en-US" i="1" dirty="0" smtClean="0"/>
              <a:t> any actor playing Sheila would need to appear ‘</a:t>
            </a:r>
            <a:r>
              <a:rPr lang="en-GB" i="1" dirty="0" smtClean="0">
                <a:solidFill>
                  <a:srgbClr val="0000FF"/>
                </a:solidFill>
              </a:rPr>
              <a:t>very </a:t>
            </a:r>
            <a:r>
              <a:rPr lang="en-GB" i="1" dirty="0">
                <a:solidFill>
                  <a:srgbClr val="0000FF"/>
                </a:solidFill>
              </a:rPr>
              <a:t>pleased with life and rather </a:t>
            </a:r>
            <a:r>
              <a:rPr lang="en-GB" i="1" dirty="0" smtClean="0">
                <a:solidFill>
                  <a:srgbClr val="0000FF"/>
                </a:solidFill>
              </a:rPr>
              <a:t>excited</a:t>
            </a:r>
            <a:r>
              <a:rPr lang="en-GB" dirty="0" smtClean="0"/>
              <a:t>’</a:t>
            </a:r>
            <a:r>
              <a:rPr lang="en-US" dirty="0" smtClean="0"/>
              <a:t> </a:t>
            </a:r>
            <a:r>
              <a:rPr lang="en-US" i="1" dirty="0" smtClean="0"/>
              <a:t>therefore the audience learns early on that her contentment is set up to be likely dismantled, while her excitement is gently transformed by the Inspector from a youthful hysteria to a kind of wise, moral purpose as the play progresses.</a:t>
            </a:r>
          </a:p>
          <a:p>
            <a:pPr marL="114300" indent="0">
              <a:buNone/>
            </a:pPr>
            <a:endParaRPr lang="en-US" dirty="0" smtClean="0"/>
          </a:p>
          <a:p>
            <a:r>
              <a:rPr lang="en-US" dirty="0" smtClean="0"/>
              <a:t>e.g. Priestley uses the dramatic device of a piercing ring sound to both begin and complete the powerful circular narrative. At the beginning, </a:t>
            </a:r>
            <a:r>
              <a:rPr lang="en-US" dirty="0" smtClean="0">
                <a:solidFill>
                  <a:srgbClr val="0000FF"/>
                </a:solidFill>
              </a:rPr>
              <a:t>a doorbell </a:t>
            </a:r>
            <a:r>
              <a:rPr lang="en-US" dirty="0" smtClean="0"/>
              <a:t>interrupts Birling’s pompous, misguided Capitalist rant, whilst at the end, </a:t>
            </a:r>
            <a:r>
              <a:rPr lang="en-US" dirty="0" smtClean="0">
                <a:solidFill>
                  <a:srgbClr val="0000FF"/>
                </a:solidFill>
              </a:rPr>
              <a:t>a phone rings </a:t>
            </a:r>
            <a:r>
              <a:rPr lang="en-US" dirty="0" smtClean="0"/>
              <a:t>to signal a girl really has died, and a police officer is on his way.</a:t>
            </a:r>
          </a:p>
          <a:p>
            <a:endParaRPr lang="en-US" dirty="0"/>
          </a:p>
          <a:p>
            <a:endParaRPr lang="en-US" dirty="0"/>
          </a:p>
        </p:txBody>
      </p:sp>
    </p:spTree>
    <p:extLst>
      <p:ext uri="{BB962C8B-B14F-4D97-AF65-F5344CB8AC3E}">
        <p14:creationId xmlns:p14="http://schemas.microsoft.com/office/powerpoint/2010/main" val="3084990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Directions (Continued)</a:t>
            </a:r>
            <a:br>
              <a:rPr lang="en-US" dirty="0" smtClean="0"/>
            </a:br>
            <a:r>
              <a:rPr lang="en-US" dirty="0" smtClean="0"/>
              <a:t>It’s all about the looks!</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solidFill>
                  <a:srgbClr val="0000FF"/>
                </a:solidFill>
              </a:rPr>
              <a:t>‘Gerald and Eric exchange uneasy glances’ </a:t>
            </a:r>
            <a:r>
              <a:rPr lang="en-US" dirty="0" smtClean="0"/>
              <a:t>(before the revelation about Gerald’s affair)</a:t>
            </a:r>
          </a:p>
          <a:p>
            <a:r>
              <a:rPr lang="en-US" i="1" dirty="0" smtClean="0">
                <a:solidFill>
                  <a:srgbClr val="0000FF"/>
                </a:solidFill>
              </a:rPr>
              <a:t>‘Birling and </a:t>
            </a:r>
            <a:r>
              <a:rPr lang="en-US" i="1" dirty="0" err="1" smtClean="0">
                <a:solidFill>
                  <a:srgbClr val="0000FF"/>
                </a:solidFill>
              </a:rPr>
              <a:t>Mrs</a:t>
            </a:r>
            <a:r>
              <a:rPr lang="en-US" i="1" dirty="0" smtClean="0">
                <a:solidFill>
                  <a:srgbClr val="0000FF"/>
                </a:solidFill>
              </a:rPr>
              <a:t> Birling exchange bewildered </a:t>
            </a:r>
          </a:p>
          <a:p>
            <a:pPr marL="114300" indent="0">
              <a:buNone/>
            </a:pPr>
            <a:r>
              <a:rPr lang="en-US" i="1" dirty="0" smtClean="0">
                <a:solidFill>
                  <a:srgbClr val="0000FF"/>
                </a:solidFill>
              </a:rPr>
              <a:t>     and rather frightened glances’</a:t>
            </a:r>
            <a:r>
              <a:rPr lang="en-US" dirty="0" smtClean="0"/>
              <a:t> </a:t>
            </a:r>
          </a:p>
          <a:p>
            <a:pPr marL="114300" indent="0">
              <a:buNone/>
            </a:pPr>
            <a:r>
              <a:rPr lang="en-US" dirty="0" smtClean="0"/>
              <a:t>(Shortly before Eric’s involvement is revealed)</a:t>
            </a:r>
            <a:endParaRPr lang="en-US" i="1" dirty="0" smtClean="0">
              <a:solidFill>
                <a:srgbClr val="0000FF"/>
              </a:solidFill>
            </a:endParaRPr>
          </a:p>
          <a:p>
            <a:endParaRPr lang="en-US" dirty="0" smtClean="0"/>
          </a:p>
          <a:p>
            <a:endParaRPr lang="en-US" dirty="0"/>
          </a:p>
          <a:p>
            <a:endParaRPr lang="en-US" dirty="0"/>
          </a:p>
          <a:p>
            <a:r>
              <a:rPr lang="en-US" dirty="0" smtClean="0">
                <a:solidFill>
                  <a:srgbClr val="0000FF"/>
                </a:solidFill>
              </a:rPr>
              <a:t>There is a real sense of fear, secrets,</a:t>
            </a:r>
            <a:r>
              <a:rPr lang="en-US" dirty="0">
                <a:solidFill>
                  <a:srgbClr val="0000FF"/>
                </a:solidFill>
              </a:rPr>
              <a:t> </a:t>
            </a:r>
            <a:r>
              <a:rPr lang="en-US" dirty="0" smtClean="0">
                <a:solidFill>
                  <a:srgbClr val="0000FF"/>
                </a:solidFill>
              </a:rPr>
              <a:t>and confusion from the family that is supported by the stage directions which instruct quick glances.</a:t>
            </a:r>
          </a:p>
          <a:p>
            <a:endParaRPr lang="en-US" dirty="0"/>
          </a:p>
          <a:p>
            <a:r>
              <a:rPr lang="en-US" dirty="0" smtClean="0"/>
              <a:t>Interesting to note the Inspector often </a:t>
            </a:r>
            <a:r>
              <a:rPr lang="en-US" i="1" dirty="0" smtClean="0">
                <a:solidFill>
                  <a:srgbClr val="0000FF"/>
                </a:solidFill>
              </a:rPr>
              <a:t>‘STARES’ </a:t>
            </a:r>
            <a:r>
              <a:rPr lang="en-US" dirty="0" smtClean="0"/>
              <a:t>and looks </a:t>
            </a:r>
            <a:r>
              <a:rPr lang="en-US" i="1" dirty="0" smtClean="0">
                <a:solidFill>
                  <a:srgbClr val="0000FF"/>
                </a:solidFill>
              </a:rPr>
              <a:t>‘Steadily and searchingly’ </a:t>
            </a:r>
            <a:r>
              <a:rPr lang="en-US" dirty="0" smtClean="0"/>
              <a:t>as if trying to see through to people’s souls?</a:t>
            </a:r>
            <a:endParaRPr lang="en-US" dirty="0"/>
          </a:p>
        </p:txBody>
      </p:sp>
      <p:pic>
        <p:nvPicPr>
          <p:cNvPr id="4" name="Picture 3"/>
          <p:cNvPicPr>
            <a:picLocks noChangeAspect="1"/>
          </p:cNvPicPr>
          <p:nvPr/>
        </p:nvPicPr>
        <p:blipFill>
          <a:blip r:embed="rId2"/>
          <a:stretch>
            <a:fillRect/>
          </a:stretch>
        </p:blipFill>
        <p:spPr>
          <a:xfrm>
            <a:off x="5584504" y="2027462"/>
            <a:ext cx="2492696" cy="2016321"/>
          </a:xfrm>
          <a:prstGeom prst="rect">
            <a:avLst/>
          </a:prstGeom>
        </p:spPr>
      </p:pic>
    </p:spTree>
    <p:extLst>
      <p:ext uri="{BB962C8B-B14F-4D97-AF65-F5344CB8AC3E}">
        <p14:creationId xmlns:p14="http://schemas.microsoft.com/office/powerpoint/2010/main" val="1724177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u="sng" dirty="0" smtClean="0"/>
              <a:t>FORM: The </a:t>
            </a:r>
            <a:r>
              <a:rPr lang="en-GB" sz="4800" b="1" u="sng" dirty="0"/>
              <a:t>Crime thriller</a:t>
            </a:r>
            <a:br>
              <a:rPr lang="en-GB" sz="4800" b="1" u="sng" dirty="0"/>
            </a:br>
            <a:endParaRPr lang="en-US" dirty="0"/>
          </a:p>
        </p:txBody>
      </p:sp>
      <p:sp>
        <p:nvSpPr>
          <p:cNvPr id="3" name="Content Placeholder 2"/>
          <p:cNvSpPr>
            <a:spLocks noGrp="1"/>
          </p:cNvSpPr>
          <p:nvPr>
            <p:ph idx="1"/>
          </p:nvPr>
        </p:nvSpPr>
        <p:spPr/>
        <p:txBody>
          <a:bodyPr>
            <a:normAutofit lnSpcReduction="10000"/>
          </a:bodyPr>
          <a:lstStyle/>
          <a:p>
            <a:pPr marL="114300" indent="0">
              <a:buNone/>
            </a:pPr>
            <a:endParaRPr lang="en-GB" dirty="0"/>
          </a:p>
          <a:p>
            <a:r>
              <a:rPr lang="en-GB" dirty="0"/>
              <a:t>A gripping tense genre where the audience enjoys </a:t>
            </a:r>
            <a:endParaRPr lang="en-GB" dirty="0" smtClean="0"/>
          </a:p>
          <a:p>
            <a:pPr marL="114300" indent="0">
              <a:buNone/>
            </a:pPr>
            <a:r>
              <a:rPr lang="en-GB" dirty="0" smtClean="0"/>
              <a:t>working </a:t>
            </a:r>
            <a:r>
              <a:rPr lang="en-GB" dirty="0"/>
              <a:t>out from the clues </a:t>
            </a:r>
            <a:r>
              <a:rPr lang="en-GB" dirty="0" smtClean="0"/>
              <a:t>provided </a:t>
            </a:r>
            <a:r>
              <a:rPr lang="en-GB" dirty="0"/>
              <a:t>who committed </a:t>
            </a:r>
            <a:endParaRPr lang="en-GB" dirty="0" smtClean="0"/>
          </a:p>
          <a:p>
            <a:pPr marL="114300" indent="0">
              <a:buNone/>
            </a:pPr>
            <a:r>
              <a:rPr lang="en-GB" dirty="0" smtClean="0"/>
              <a:t>the </a:t>
            </a:r>
            <a:r>
              <a:rPr lang="en-GB" dirty="0"/>
              <a:t>crime and who was ultimately responsible</a:t>
            </a:r>
            <a:r>
              <a:rPr lang="en-GB" dirty="0" smtClean="0"/>
              <a:t>.</a:t>
            </a:r>
          </a:p>
          <a:p>
            <a:endParaRPr lang="en-GB" dirty="0"/>
          </a:p>
          <a:p>
            <a:r>
              <a:rPr lang="en-GB" dirty="0" smtClean="0"/>
              <a:t>We have many clues </a:t>
            </a:r>
            <a:r>
              <a:rPr lang="en-US" dirty="0" smtClean="0"/>
              <a:t>–</a:t>
            </a:r>
            <a:r>
              <a:rPr lang="en-GB" dirty="0" smtClean="0"/>
              <a:t> </a:t>
            </a:r>
            <a:r>
              <a:rPr lang="en-GB" dirty="0" smtClean="0">
                <a:solidFill>
                  <a:srgbClr val="0000FF"/>
                </a:solidFill>
              </a:rPr>
              <a:t>Eric’s drinking, Gerald not being at the works in the summer</a:t>
            </a:r>
            <a:r>
              <a:rPr lang="en-GB" dirty="0" smtClean="0"/>
              <a:t>, etc.</a:t>
            </a:r>
          </a:p>
          <a:p>
            <a:r>
              <a:rPr lang="en-GB" dirty="0" smtClean="0"/>
              <a:t>The play is structured to reveal cliff-hanger moments at the end of each Act </a:t>
            </a:r>
            <a:r>
              <a:rPr lang="en-US" dirty="0" smtClean="0"/>
              <a:t>–</a:t>
            </a:r>
            <a:r>
              <a:rPr lang="en-GB" dirty="0" smtClean="0"/>
              <a:t> </a:t>
            </a:r>
            <a:r>
              <a:rPr lang="en-GB" dirty="0" smtClean="0">
                <a:solidFill>
                  <a:srgbClr val="0000FF"/>
                </a:solidFill>
              </a:rPr>
              <a:t>Gerald’s affair (End Act 1), Mrs Birling suddenly realising she may have damned her own son (End Act 2)</a:t>
            </a:r>
          </a:p>
          <a:p>
            <a:r>
              <a:rPr lang="en-GB" dirty="0" smtClean="0"/>
              <a:t>But Crime Thrillers normally have loose ends tied up. An Inspector Calls subverts this with its open ending. </a:t>
            </a:r>
            <a:r>
              <a:rPr lang="en-GB" dirty="0" smtClean="0">
                <a:solidFill>
                  <a:srgbClr val="0000FF"/>
                </a:solidFill>
              </a:rPr>
              <a:t>How will the characters now react? </a:t>
            </a:r>
            <a:endParaRPr lang="en-GB" dirty="0">
              <a:solidFill>
                <a:srgbClr val="0000FF"/>
              </a:solidFill>
            </a:endParaRPr>
          </a:p>
          <a:p>
            <a:endParaRPr lang="en-US" dirty="0" smtClean="0"/>
          </a:p>
          <a:p>
            <a:endParaRPr lang="en-US" dirty="0"/>
          </a:p>
        </p:txBody>
      </p:sp>
      <p:pic>
        <p:nvPicPr>
          <p:cNvPr id="5" name="Picture 4"/>
          <p:cNvPicPr>
            <a:picLocks noChangeAspect="1"/>
          </p:cNvPicPr>
          <p:nvPr/>
        </p:nvPicPr>
        <p:blipFill>
          <a:blip r:embed="rId2"/>
          <a:stretch>
            <a:fillRect/>
          </a:stretch>
        </p:blipFill>
        <p:spPr>
          <a:xfrm>
            <a:off x="6867168" y="1166645"/>
            <a:ext cx="1414490" cy="1607189"/>
          </a:xfrm>
          <a:prstGeom prst="rect">
            <a:avLst/>
          </a:prstGeom>
        </p:spPr>
      </p:pic>
    </p:spTree>
    <p:extLst>
      <p:ext uri="{BB962C8B-B14F-4D97-AF65-F5344CB8AC3E}">
        <p14:creationId xmlns:p14="http://schemas.microsoft.com/office/powerpoint/2010/main" val="3154223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u="sng" dirty="0" smtClean="0"/>
              <a:t>FORM: The </a:t>
            </a:r>
            <a:r>
              <a:rPr lang="en-GB" sz="4800" b="1" u="sng" dirty="0"/>
              <a:t>Morality Play</a:t>
            </a:r>
            <a:br>
              <a:rPr lang="en-GB" sz="4800" b="1" u="sng" dirty="0"/>
            </a:br>
            <a:endParaRPr lang="en-US" dirty="0"/>
          </a:p>
        </p:txBody>
      </p:sp>
      <p:sp>
        <p:nvSpPr>
          <p:cNvPr id="3" name="Content Placeholder 2"/>
          <p:cNvSpPr>
            <a:spLocks noGrp="1"/>
          </p:cNvSpPr>
          <p:nvPr>
            <p:ph idx="1"/>
          </p:nvPr>
        </p:nvSpPr>
        <p:spPr>
          <a:xfrm>
            <a:off x="579751" y="942946"/>
            <a:ext cx="7620000" cy="4800600"/>
          </a:xfrm>
        </p:spPr>
        <p:txBody>
          <a:bodyPr/>
          <a:lstStyle/>
          <a:p>
            <a:r>
              <a:rPr lang="en-GB" dirty="0"/>
              <a:t>P</a:t>
            </a:r>
            <a:r>
              <a:rPr lang="en-GB" dirty="0" smtClean="0"/>
              <a:t>opular </a:t>
            </a:r>
            <a:r>
              <a:rPr lang="en-GB" dirty="0"/>
              <a:t>during the 15th and 16th-centuries. Historically </a:t>
            </a:r>
            <a:r>
              <a:rPr lang="en-GB" b="1" dirty="0">
                <a:solidFill>
                  <a:srgbClr val="0000FF"/>
                </a:solidFill>
              </a:rPr>
              <a:t>they sought to teach </a:t>
            </a:r>
            <a:r>
              <a:rPr lang="en-GB" b="1" dirty="0" smtClean="0">
                <a:solidFill>
                  <a:srgbClr val="0000FF"/>
                </a:solidFill>
              </a:rPr>
              <a:t>the </a:t>
            </a:r>
            <a:r>
              <a:rPr lang="en-GB" b="1" dirty="0">
                <a:solidFill>
                  <a:srgbClr val="0000FF"/>
                </a:solidFill>
              </a:rPr>
              <a:t>audience lessons</a:t>
            </a:r>
            <a:r>
              <a:rPr lang="en-GB" dirty="0"/>
              <a:t> that focused on the seven deadly sins: </a:t>
            </a:r>
            <a:r>
              <a:rPr lang="en-GB" b="1" dirty="0" smtClean="0">
                <a:solidFill>
                  <a:srgbClr val="660066"/>
                </a:solidFill>
              </a:rPr>
              <a:t>lust</a:t>
            </a:r>
            <a:r>
              <a:rPr lang="en-GB" b="1" dirty="0">
                <a:solidFill>
                  <a:srgbClr val="660066"/>
                </a:solidFill>
              </a:rPr>
              <a:t>, gluttony, greed, sloth, wrath, envy and pride. </a:t>
            </a:r>
          </a:p>
          <a:p>
            <a:r>
              <a:rPr lang="en-GB" dirty="0"/>
              <a:t>Whilst characters who committed these sins were punished, </a:t>
            </a:r>
          </a:p>
          <a:p>
            <a:pPr marL="114300" indent="0">
              <a:buNone/>
            </a:pPr>
            <a:r>
              <a:rPr lang="en-GB" dirty="0"/>
              <a:t>morality plays showed that if a character repented </a:t>
            </a:r>
            <a:r>
              <a:rPr lang="en-GB" dirty="0" smtClean="0"/>
              <a:t>then </a:t>
            </a:r>
            <a:r>
              <a:rPr lang="en-GB" dirty="0"/>
              <a:t>they could redeem themselves.</a:t>
            </a:r>
          </a:p>
          <a:p>
            <a:endParaRPr lang="en-US" sz="1000" dirty="0" smtClean="0"/>
          </a:p>
          <a:p>
            <a:r>
              <a:rPr lang="en-US" dirty="0" smtClean="0">
                <a:solidFill>
                  <a:srgbClr val="0000FF"/>
                </a:solidFill>
              </a:rPr>
              <a:t>Think for a minute, which of these sins match up with different characters?</a:t>
            </a:r>
          </a:p>
          <a:p>
            <a:r>
              <a:rPr lang="en-US" dirty="0" smtClean="0">
                <a:solidFill>
                  <a:srgbClr val="0000FF"/>
                </a:solidFill>
              </a:rPr>
              <a:t>Which characters repent? Which only do half-heartedly, and for ulterior motives? </a:t>
            </a:r>
            <a:endParaRPr lang="en-US" dirty="0">
              <a:solidFill>
                <a:srgbClr val="0000FF"/>
              </a:solidFill>
            </a:endParaRPr>
          </a:p>
        </p:txBody>
      </p:sp>
      <p:pic>
        <p:nvPicPr>
          <p:cNvPr id="4" name="Picture 3"/>
          <p:cNvPicPr>
            <a:picLocks noChangeAspect="1"/>
          </p:cNvPicPr>
          <p:nvPr/>
        </p:nvPicPr>
        <p:blipFill>
          <a:blip r:embed="rId2"/>
          <a:stretch>
            <a:fillRect/>
          </a:stretch>
        </p:blipFill>
        <p:spPr>
          <a:xfrm>
            <a:off x="1838269" y="5079794"/>
            <a:ext cx="4849653" cy="1778206"/>
          </a:xfrm>
          <a:prstGeom prst="rect">
            <a:avLst/>
          </a:prstGeom>
        </p:spPr>
      </p:pic>
    </p:spTree>
    <p:extLst>
      <p:ext uri="{BB962C8B-B14F-4D97-AF65-F5344CB8AC3E}">
        <p14:creationId xmlns:p14="http://schemas.microsoft.com/office/powerpoint/2010/main" val="64613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Sheila and Eva are early feminists</a:t>
            </a:r>
            <a:endParaRPr lang="en-US" dirty="0"/>
          </a:p>
        </p:txBody>
      </p:sp>
      <p:sp>
        <p:nvSpPr>
          <p:cNvPr id="3" name="Content Placeholder 2"/>
          <p:cNvSpPr>
            <a:spLocks noGrp="1"/>
          </p:cNvSpPr>
          <p:nvPr>
            <p:ph idx="1"/>
          </p:nvPr>
        </p:nvSpPr>
        <p:spPr>
          <a:xfrm>
            <a:off x="457200" y="1600200"/>
            <a:ext cx="7620000" cy="5160818"/>
          </a:xfrm>
        </p:spPr>
        <p:txBody>
          <a:bodyPr>
            <a:normAutofit fontScale="85000" lnSpcReduction="20000"/>
          </a:bodyPr>
          <a:lstStyle/>
          <a:p>
            <a:r>
              <a:rPr lang="en-US" sz="2800" b="1" dirty="0" smtClean="0">
                <a:solidFill>
                  <a:srgbClr val="0000FF"/>
                </a:solidFill>
              </a:rPr>
              <a:t>Eva</a:t>
            </a:r>
            <a:r>
              <a:rPr lang="en-US" dirty="0" smtClean="0"/>
              <a:t> works and has a strong voice, protesting against low pay</a:t>
            </a:r>
          </a:p>
          <a:p>
            <a:r>
              <a:rPr lang="en-US" dirty="0" smtClean="0"/>
              <a:t>She tries not to be dependent on a man, doesn’t </a:t>
            </a:r>
            <a:r>
              <a:rPr lang="en-US" dirty="0" err="1" smtClean="0"/>
              <a:t>pressurise</a:t>
            </a:r>
            <a:r>
              <a:rPr lang="en-US" dirty="0" smtClean="0"/>
              <a:t> Gerald or Eric for anything once their feelings are made clear to her. She also goes to a Women’s charity for support.</a:t>
            </a:r>
          </a:p>
          <a:p>
            <a:endParaRPr lang="en-US" dirty="0" smtClean="0"/>
          </a:p>
          <a:p>
            <a:r>
              <a:rPr lang="en-GB" b="1" dirty="0" smtClean="0">
                <a:solidFill>
                  <a:srgbClr val="0000FF"/>
                </a:solidFill>
              </a:rPr>
              <a:t>Sheila</a:t>
            </a:r>
            <a:r>
              <a:rPr lang="en-GB" dirty="0" smtClean="0">
                <a:solidFill>
                  <a:srgbClr val="0000FF"/>
                </a:solidFill>
              </a:rPr>
              <a:t> </a:t>
            </a:r>
            <a:r>
              <a:rPr lang="en-GB" dirty="0" smtClean="0"/>
              <a:t>slowly starts to recognise the need for change: </a:t>
            </a:r>
            <a:r>
              <a:rPr lang="en-GB" i="1" dirty="0" smtClean="0">
                <a:solidFill>
                  <a:srgbClr val="0000FF"/>
                </a:solidFill>
              </a:rPr>
              <a:t>‘These </a:t>
            </a:r>
            <a:r>
              <a:rPr lang="en-GB" i="1" dirty="0">
                <a:solidFill>
                  <a:srgbClr val="0000FF"/>
                </a:solidFill>
              </a:rPr>
              <a:t>girls aren’t cheap labour, they’re </a:t>
            </a:r>
            <a:r>
              <a:rPr lang="en-GB" i="1" dirty="0" smtClean="0">
                <a:solidFill>
                  <a:srgbClr val="0000FF"/>
                </a:solidFill>
              </a:rPr>
              <a:t>people’ </a:t>
            </a:r>
          </a:p>
          <a:p>
            <a:r>
              <a:rPr lang="en-GB" sz="2300" b="1" dirty="0" smtClean="0">
                <a:solidFill>
                  <a:srgbClr val="0000FF"/>
                </a:solidFill>
              </a:rPr>
              <a:t>The Inspector </a:t>
            </a:r>
            <a:r>
              <a:rPr lang="en-GB" dirty="0" smtClean="0"/>
              <a:t>fights for Sheila to have a right to stay and listen, not be sheltered from the truth: </a:t>
            </a:r>
            <a:r>
              <a:rPr lang="en-GB" i="1" dirty="0" smtClean="0">
                <a:solidFill>
                  <a:srgbClr val="0000FF"/>
                </a:solidFill>
              </a:rPr>
              <a:t>‘So you think young women should be protected against unpleasant </a:t>
            </a:r>
            <a:r>
              <a:rPr lang="en-GB" i="1" dirty="0">
                <a:solidFill>
                  <a:srgbClr val="0000FF"/>
                </a:solidFill>
              </a:rPr>
              <a:t>and disturbing things</a:t>
            </a:r>
            <a:r>
              <a:rPr lang="en-GB" i="1" dirty="0" smtClean="0">
                <a:solidFill>
                  <a:srgbClr val="0000FF"/>
                </a:solidFill>
              </a:rPr>
              <a:t>?’</a:t>
            </a:r>
          </a:p>
          <a:p>
            <a:endParaRPr lang="en-GB" dirty="0"/>
          </a:p>
          <a:p>
            <a:r>
              <a:rPr lang="en-GB" dirty="0" smtClean="0"/>
              <a:t>Look at the difference compared to the older generation and their entrenched patriarchy from the Late Victorian era!</a:t>
            </a:r>
          </a:p>
          <a:p>
            <a:r>
              <a:rPr lang="en-GB" b="1" dirty="0" smtClean="0">
                <a:solidFill>
                  <a:srgbClr val="FF0000"/>
                </a:solidFill>
              </a:rPr>
              <a:t>Mrs Birling </a:t>
            </a:r>
            <a:r>
              <a:rPr lang="en-US" dirty="0" smtClean="0"/>
              <a:t>– </a:t>
            </a:r>
            <a:r>
              <a:rPr lang="en-GB" i="1" dirty="0" smtClean="0">
                <a:solidFill>
                  <a:srgbClr val="FF0000"/>
                </a:solidFill>
              </a:rPr>
              <a:t>’I </a:t>
            </a:r>
            <a:r>
              <a:rPr lang="en-GB" i="1" dirty="0">
                <a:solidFill>
                  <a:srgbClr val="FF0000"/>
                </a:solidFill>
              </a:rPr>
              <a:t>think Sheila and I had better go into the drawing room and leave you </a:t>
            </a:r>
            <a:r>
              <a:rPr lang="en-GB" i="1" dirty="0" smtClean="0">
                <a:solidFill>
                  <a:srgbClr val="FF0000"/>
                </a:solidFill>
              </a:rPr>
              <a:t>men’ </a:t>
            </a:r>
            <a:r>
              <a:rPr lang="en-GB" dirty="0"/>
              <a:t>– </a:t>
            </a:r>
            <a:endParaRPr lang="en-GB" dirty="0" smtClean="0"/>
          </a:p>
          <a:p>
            <a:r>
              <a:rPr lang="en-GB" b="1" dirty="0" smtClean="0">
                <a:solidFill>
                  <a:srgbClr val="FF0000"/>
                </a:solidFill>
              </a:rPr>
              <a:t>Mr Birling </a:t>
            </a:r>
            <a:r>
              <a:rPr lang="en-US" dirty="0" smtClean="0"/>
              <a:t>–</a:t>
            </a:r>
            <a:r>
              <a:rPr lang="en-GB" dirty="0" smtClean="0"/>
              <a:t> </a:t>
            </a:r>
            <a:r>
              <a:rPr lang="en-GB" i="1" dirty="0" smtClean="0">
                <a:solidFill>
                  <a:srgbClr val="FF0000"/>
                </a:solidFill>
              </a:rPr>
              <a:t>‘You've </a:t>
            </a:r>
            <a:r>
              <a:rPr lang="en-GB" i="1" dirty="0">
                <a:solidFill>
                  <a:srgbClr val="FF0000"/>
                </a:solidFill>
              </a:rPr>
              <a:t>got to remember, my boy, that clothes mean something quite different to a woman. Not just something to wear – and not only something to make '</a:t>
            </a:r>
            <a:r>
              <a:rPr lang="en-GB" i="1" dirty="0" err="1">
                <a:solidFill>
                  <a:srgbClr val="FF0000"/>
                </a:solidFill>
              </a:rPr>
              <a:t>em</a:t>
            </a:r>
            <a:r>
              <a:rPr lang="en-GB" i="1" dirty="0">
                <a:solidFill>
                  <a:srgbClr val="FF0000"/>
                </a:solidFill>
              </a:rPr>
              <a:t> look prettier – but – well, a sort of sign or token of their self-respect</a:t>
            </a:r>
            <a:r>
              <a:rPr lang="en-GB" i="1" dirty="0" smtClean="0">
                <a:solidFill>
                  <a:srgbClr val="FF0000"/>
                </a:solidFill>
              </a:rPr>
              <a:t>.’</a:t>
            </a:r>
            <a:endParaRPr lang="en-US" i="1" dirty="0">
              <a:solidFill>
                <a:srgbClr val="FF0000"/>
              </a:solidFill>
            </a:endParaRPr>
          </a:p>
          <a:p>
            <a:endParaRPr lang="en-GB" dirty="0" smtClean="0"/>
          </a:p>
          <a:p>
            <a:endParaRPr lang="en-US" dirty="0"/>
          </a:p>
          <a:p>
            <a:endParaRPr lang="en-US" dirty="0"/>
          </a:p>
          <a:p>
            <a:endParaRPr lang="en-US" dirty="0"/>
          </a:p>
        </p:txBody>
      </p:sp>
    </p:spTree>
    <p:extLst>
      <p:ext uri="{BB962C8B-B14F-4D97-AF65-F5344CB8AC3E}">
        <p14:creationId xmlns:p14="http://schemas.microsoft.com/office/powerpoint/2010/main" val="2317112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Characters’ anger with one another escalates during the play</a:t>
            </a:r>
            <a:endParaRPr lang="en-US" sz="3600" dirty="0"/>
          </a:p>
        </p:txBody>
      </p:sp>
      <p:sp>
        <p:nvSpPr>
          <p:cNvPr id="3" name="Content Placeholder 2"/>
          <p:cNvSpPr>
            <a:spLocks noGrp="1"/>
          </p:cNvSpPr>
          <p:nvPr>
            <p:ph idx="1"/>
          </p:nvPr>
        </p:nvSpPr>
        <p:spPr/>
        <p:txBody>
          <a:bodyPr>
            <a:normAutofit fontScale="92500" lnSpcReduction="20000"/>
          </a:bodyPr>
          <a:lstStyle/>
          <a:p>
            <a:pPr marL="114300" indent="0">
              <a:buNone/>
            </a:pPr>
            <a:r>
              <a:rPr lang="en-US" b="1" u="sng" dirty="0" smtClean="0"/>
              <a:t>Act 1</a:t>
            </a:r>
          </a:p>
          <a:p>
            <a:r>
              <a:rPr lang="en-US" dirty="0" smtClean="0"/>
              <a:t>Eric is acting </a:t>
            </a:r>
            <a:r>
              <a:rPr lang="en-US" dirty="0" smtClean="0">
                <a:solidFill>
                  <a:srgbClr val="0000FF"/>
                </a:solidFill>
              </a:rPr>
              <a:t>‘sulkily’</a:t>
            </a:r>
          </a:p>
          <a:p>
            <a:r>
              <a:rPr lang="en-US" dirty="0" smtClean="0"/>
              <a:t>Birling acts </a:t>
            </a:r>
            <a:r>
              <a:rPr lang="en-US" dirty="0" smtClean="0">
                <a:solidFill>
                  <a:srgbClr val="0000FF"/>
                </a:solidFill>
              </a:rPr>
              <a:t>‘rather angrily’ </a:t>
            </a:r>
            <a:r>
              <a:rPr lang="en-US" dirty="0" smtClean="0"/>
              <a:t>towards Eric’s </a:t>
            </a:r>
          </a:p>
          <a:p>
            <a:pPr marL="114300" indent="0">
              <a:buNone/>
            </a:pPr>
            <a:r>
              <a:rPr lang="en-US" dirty="0"/>
              <a:t> </a:t>
            </a:r>
            <a:r>
              <a:rPr lang="en-US" dirty="0" smtClean="0"/>
              <a:t>   challenges.</a:t>
            </a:r>
          </a:p>
          <a:p>
            <a:endParaRPr lang="en-US" dirty="0"/>
          </a:p>
          <a:p>
            <a:pPr marL="114300" indent="0">
              <a:buNone/>
            </a:pPr>
            <a:r>
              <a:rPr lang="en-US" b="1" u="sng" dirty="0" smtClean="0"/>
              <a:t>Act 2</a:t>
            </a:r>
          </a:p>
          <a:p>
            <a:r>
              <a:rPr lang="en-US" dirty="0" smtClean="0"/>
              <a:t>Sheila grows in confidence </a:t>
            </a:r>
            <a:r>
              <a:rPr lang="en-US" dirty="0" smtClean="0">
                <a:solidFill>
                  <a:srgbClr val="0000FF"/>
                </a:solidFill>
              </a:rPr>
              <a:t>‘cutting in’ </a:t>
            </a:r>
            <a:r>
              <a:rPr lang="en-US" dirty="0" smtClean="0"/>
              <a:t>on people, but becomes </a:t>
            </a:r>
            <a:r>
              <a:rPr lang="en-US" dirty="0" smtClean="0">
                <a:solidFill>
                  <a:srgbClr val="0000FF"/>
                </a:solidFill>
              </a:rPr>
              <a:t>‘distressed’ </a:t>
            </a:r>
            <a:r>
              <a:rPr lang="en-US" dirty="0" smtClean="0"/>
              <a:t>on several occasions, particularly regarding her mother’s attitude. </a:t>
            </a:r>
          </a:p>
          <a:p>
            <a:r>
              <a:rPr lang="en-US" dirty="0" smtClean="0"/>
              <a:t>Birling is </a:t>
            </a:r>
            <a:r>
              <a:rPr lang="en-US" dirty="0" smtClean="0">
                <a:solidFill>
                  <a:srgbClr val="0000FF"/>
                </a:solidFill>
              </a:rPr>
              <a:t>‘Thunderstruck’ </a:t>
            </a:r>
            <a:r>
              <a:rPr lang="en-US" dirty="0" smtClean="0"/>
              <a:t>by the end of the scene. </a:t>
            </a:r>
          </a:p>
          <a:p>
            <a:endParaRPr lang="en-US" dirty="0" smtClean="0"/>
          </a:p>
          <a:p>
            <a:pPr marL="114300" indent="0">
              <a:buNone/>
            </a:pPr>
            <a:r>
              <a:rPr lang="en-US" b="1" u="sng" dirty="0" smtClean="0"/>
              <a:t>Act 3</a:t>
            </a:r>
            <a:endParaRPr lang="en-US" b="1" u="sng" dirty="0"/>
          </a:p>
          <a:p>
            <a:r>
              <a:rPr lang="en-US" dirty="0" smtClean="0"/>
              <a:t>Birling is described as acting </a:t>
            </a:r>
            <a:r>
              <a:rPr lang="en-US" dirty="0" smtClean="0">
                <a:solidFill>
                  <a:srgbClr val="0000FF"/>
                </a:solidFill>
              </a:rPr>
              <a:t>‘explosively’ , ‘savagely’ </a:t>
            </a:r>
            <a:r>
              <a:rPr lang="en-US" dirty="0" smtClean="0"/>
              <a:t>towards Eric</a:t>
            </a:r>
          </a:p>
          <a:p>
            <a:r>
              <a:rPr lang="en-US" dirty="0" smtClean="0"/>
              <a:t>Eric is </a:t>
            </a:r>
            <a:r>
              <a:rPr lang="en-US" dirty="0" smtClean="0">
                <a:solidFill>
                  <a:srgbClr val="0000FF"/>
                </a:solidFill>
              </a:rPr>
              <a:t>‘nearly at breaking point’ </a:t>
            </a:r>
            <a:r>
              <a:rPr lang="en-US" dirty="0" smtClean="0"/>
              <a:t>and </a:t>
            </a:r>
            <a:r>
              <a:rPr lang="en-US" dirty="0" smtClean="0">
                <a:solidFill>
                  <a:srgbClr val="0000FF"/>
                </a:solidFill>
              </a:rPr>
              <a:t>‘threatening</a:t>
            </a:r>
            <a:r>
              <a:rPr lang="en-US" dirty="0">
                <a:solidFill>
                  <a:srgbClr val="0000FF"/>
                </a:solidFill>
              </a:rPr>
              <a:t>’, ‘ bursting out’</a:t>
            </a:r>
            <a:r>
              <a:rPr lang="en-US" dirty="0"/>
              <a:t>, </a:t>
            </a:r>
            <a:endParaRPr lang="en-US" dirty="0" smtClean="0"/>
          </a:p>
          <a:p>
            <a:r>
              <a:rPr lang="en-US" dirty="0" smtClean="0"/>
              <a:t>Sheila is described as </a:t>
            </a:r>
            <a:r>
              <a:rPr lang="en-US" dirty="0" smtClean="0">
                <a:solidFill>
                  <a:srgbClr val="0000FF"/>
                </a:solidFill>
              </a:rPr>
              <a:t>‘flaring </a:t>
            </a:r>
            <a:r>
              <a:rPr lang="en-US" dirty="0">
                <a:solidFill>
                  <a:srgbClr val="0000FF"/>
                </a:solidFill>
              </a:rPr>
              <a:t>up</a:t>
            </a:r>
            <a:r>
              <a:rPr lang="en-US" dirty="0" smtClean="0">
                <a:solidFill>
                  <a:srgbClr val="0000FF"/>
                </a:solidFill>
              </a:rPr>
              <a:t>’</a:t>
            </a:r>
            <a:endParaRPr lang="en-US" dirty="0">
              <a:solidFill>
                <a:srgbClr val="0000FF"/>
              </a:solidFill>
            </a:endParaRPr>
          </a:p>
        </p:txBody>
      </p:sp>
      <p:pic>
        <p:nvPicPr>
          <p:cNvPr id="4" name="Picture 3"/>
          <p:cNvPicPr>
            <a:picLocks noChangeAspect="1"/>
          </p:cNvPicPr>
          <p:nvPr/>
        </p:nvPicPr>
        <p:blipFill>
          <a:blip r:embed="rId2"/>
          <a:stretch>
            <a:fillRect/>
          </a:stretch>
        </p:blipFill>
        <p:spPr>
          <a:xfrm>
            <a:off x="5798731" y="853852"/>
            <a:ext cx="2571873" cy="2287599"/>
          </a:xfrm>
          <a:prstGeom prst="rect">
            <a:avLst/>
          </a:prstGeom>
        </p:spPr>
      </p:pic>
    </p:spTree>
    <p:extLst>
      <p:ext uri="{BB962C8B-B14F-4D97-AF65-F5344CB8AC3E}">
        <p14:creationId xmlns:p14="http://schemas.microsoft.com/office/powerpoint/2010/main" val="3865171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Inspector’s final speech</a:t>
            </a:r>
            <a:endParaRPr lang="en-US" dirty="0"/>
          </a:p>
        </p:txBody>
      </p:sp>
      <p:sp>
        <p:nvSpPr>
          <p:cNvPr id="3" name="Content Placeholder 2"/>
          <p:cNvSpPr>
            <a:spLocks noGrp="1"/>
          </p:cNvSpPr>
          <p:nvPr>
            <p:ph idx="1"/>
          </p:nvPr>
        </p:nvSpPr>
        <p:spPr/>
        <p:txBody>
          <a:bodyPr/>
          <a:lstStyle/>
          <a:p>
            <a:r>
              <a:rPr lang="en-US" dirty="0" smtClean="0"/>
              <a:t>‘Apocalyptic socialism’ , ‘Pacifist prophecy’ or ‘Christian Parable’? </a:t>
            </a:r>
            <a:endParaRPr lang="en-US" dirty="0"/>
          </a:p>
        </p:txBody>
      </p:sp>
      <p:sp>
        <p:nvSpPr>
          <p:cNvPr id="9" name="Rectangle 8"/>
          <p:cNvSpPr/>
          <p:nvPr/>
        </p:nvSpPr>
        <p:spPr>
          <a:xfrm>
            <a:off x="3812321" y="2458162"/>
            <a:ext cx="4572000" cy="3416320"/>
          </a:xfrm>
          <a:prstGeom prst="rect">
            <a:avLst/>
          </a:prstGeom>
        </p:spPr>
        <p:txBody>
          <a:bodyPr>
            <a:spAutoFit/>
          </a:bodyPr>
          <a:lstStyle/>
          <a:p>
            <a:pPr algn="ctr"/>
            <a:r>
              <a:rPr lang="en-GB" dirty="0" smtClean="0"/>
              <a:t>‘But just remember this. One Eva Smith has gone – but there are millions and millions of Eva Smiths and John Smiths still left with us, with their lives, their hopes and fears, their suffering and chance of happiness, all intertwined with our lives, with what we think and say and do. We don’t live alone. We are members of one body. </a:t>
            </a:r>
            <a:r>
              <a:rPr lang="en-GB" dirty="0" smtClean="0">
                <a:solidFill>
                  <a:srgbClr val="0000FF"/>
                </a:solidFill>
              </a:rPr>
              <a:t>We are responsible for each other.</a:t>
            </a:r>
            <a:r>
              <a:rPr lang="en-GB" dirty="0" smtClean="0"/>
              <a:t> And I tell you that </a:t>
            </a:r>
            <a:r>
              <a:rPr lang="en-GB" dirty="0" smtClean="0">
                <a:solidFill>
                  <a:srgbClr val="0000FF"/>
                </a:solidFill>
              </a:rPr>
              <a:t>the time will soon come </a:t>
            </a:r>
            <a:r>
              <a:rPr lang="en-GB" dirty="0" smtClean="0"/>
              <a:t>when, if men will not learn that lesson, then </a:t>
            </a:r>
            <a:r>
              <a:rPr lang="en-GB" dirty="0" smtClean="0">
                <a:solidFill>
                  <a:srgbClr val="0000FF"/>
                </a:solidFill>
              </a:rPr>
              <a:t>they will be taught it in fire and blood and anguish. </a:t>
            </a:r>
            <a:r>
              <a:rPr lang="en-GB" dirty="0" smtClean="0"/>
              <a:t>Good night.’</a:t>
            </a:r>
            <a:endParaRPr lang="en-GB" dirty="0"/>
          </a:p>
        </p:txBody>
      </p:sp>
      <p:pic>
        <p:nvPicPr>
          <p:cNvPr id="10" name="Picture 9"/>
          <p:cNvPicPr>
            <a:picLocks noChangeAspect="1"/>
          </p:cNvPicPr>
          <p:nvPr/>
        </p:nvPicPr>
        <p:blipFill>
          <a:blip r:embed="rId2"/>
          <a:stretch>
            <a:fillRect/>
          </a:stretch>
        </p:blipFill>
        <p:spPr>
          <a:xfrm>
            <a:off x="289667" y="2330921"/>
            <a:ext cx="2470123" cy="1601463"/>
          </a:xfrm>
          <a:prstGeom prst="rect">
            <a:avLst/>
          </a:prstGeom>
        </p:spPr>
      </p:pic>
      <p:pic>
        <p:nvPicPr>
          <p:cNvPr id="11" name="Picture 10"/>
          <p:cNvPicPr>
            <a:picLocks noChangeAspect="1"/>
          </p:cNvPicPr>
          <p:nvPr/>
        </p:nvPicPr>
        <p:blipFill>
          <a:blip r:embed="rId3"/>
          <a:stretch>
            <a:fillRect/>
          </a:stretch>
        </p:blipFill>
        <p:spPr>
          <a:xfrm>
            <a:off x="284611" y="4057606"/>
            <a:ext cx="2655975" cy="1501203"/>
          </a:xfrm>
          <a:prstGeom prst="rect">
            <a:avLst/>
          </a:prstGeom>
        </p:spPr>
      </p:pic>
      <p:pic>
        <p:nvPicPr>
          <p:cNvPr id="12" name="Picture 11"/>
          <p:cNvPicPr>
            <a:picLocks noChangeAspect="1"/>
          </p:cNvPicPr>
          <p:nvPr/>
        </p:nvPicPr>
        <p:blipFill>
          <a:blip r:embed="rId4"/>
          <a:stretch>
            <a:fillRect/>
          </a:stretch>
        </p:blipFill>
        <p:spPr>
          <a:xfrm>
            <a:off x="367654" y="5235751"/>
            <a:ext cx="2572931" cy="1479365"/>
          </a:xfrm>
          <a:prstGeom prst="rect">
            <a:avLst/>
          </a:prstGeom>
        </p:spPr>
      </p:pic>
    </p:spTree>
    <p:extLst>
      <p:ext uri="{BB962C8B-B14F-4D97-AF65-F5344CB8AC3E}">
        <p14:creationId xmlns:p14="http://schemas.microsoft.com/office/powerpoint/2010/main" val="38008140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93</TotalTime>
  <Words>950</Words>
  <Application>Microsoft Office PowerPoint</Application>
  <PresentationFormat>On-screen Show (4:3)</PresentationFormat>
  <Paragraphs>82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Cambria</vt:lpstr>
      <vt:lpstr>Adjacency</vt:lpstr>
      <vt:lpstr>‘An Inspector Calls’ Lecture: Beauty, Crime, Feminism and the Apocalypse</vt:lpstr>
      <vt:lpstr>Beauty –why the focus on it?</vt:lpstr>
      <vt:lpstr>Watch out for the Stage Directions!</vt:lpstr>
      <vt:lpstr>Stage Directions (Continued) It’s all about the looks!</vt:lpstr>
      <vt:lpstr>FORM: The Crime thriller </vt:lpstr>
      <vt:lpstr>FORM: The Morality Play </vt:lpstr>
      <vt:lpstr>Sheila and Eva are early feminists</vt:lpstr>
      <vt:lpstr>Characters’ anger with one another escalates during the play</vt:lpstr>
      <vt:lpstr>The Inspector’s final speech</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Inspector Calls’ Lecture: Beauty, Crime, Feminism and the Apocalypse</dc:title>
  <dc:creator>David Grimmett</dc:creator>
  <cp:lastModifiedBy>Susan Strachan</cp:lastModifiedBy>
  <cp:revision>10</cp:revision>
  <dcterms:created xsi:type="dcterms:W3CDTF">2018-04-22T12:56:07Z</dcterms:created>
  <dcterms:modified xsi:type="dcterms:W3CDTF">2018-04-24T15:19:06Z</dcterms:modified>
</cp:coreProperties>
</file>