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56" r:id="rId17"/>
    <p:sldId id="257"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54868D-B10D-4E9F-9D2B-B38D7203BD54}" type="datetimeFigureOut">
              <a:rPr lang="en-GB" smtClean="0"/>
              <a:t>04/07/2018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D5E0A7-27E7-4EAF-A672-CC8CDC7392BD}" type="slidenum">
              <a:rPr lang="en-GB" smtClean="0"/>
              <a:t>‹#›</a:t>
            </a:fld>
            <a:endParaRPr lang="en-GB"/>
          </a:p>
        </p:txBody>
      </p:sp>
    </p:spTree>
    <p:extLst>
      <p:ext uri="{BB962C8B-B14F-4D97-AF65-F5344CB8AC3E}">
        <p14:creationId xmlns:p14="http://schemas.microsoft.com/office/powerpoint/2010/main" val="2624409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2</a:t>
            </a:fld>
            <a:endParaRPr lang="en-GB"/>
          </a:p>
        </p:txBody>
      </p:sp>
    </p:spTree>
    <p:extLst>
      <p:ext uri="{BB962C8B-B14F-4D97-AF65-F5344CB8AC3E}">
        <p14:creationId xmlns:p14="http://schemas.microsoft.com/office/powerpoint/2010/main" val="3414065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18</a:t>
            </a:fld>
            <a:endParaRPr lang="en-GB"/>
          </a:p>
        </p:txBody>
      </p:sp>
    </p:spTree>
    <p:extLst>
      <p:ext uri="{BB962C8B-B14F-4D97-AF65-F5344CB8AC3E}">
        <p14:creationId xmlns:p14="http://schemas.microsoft.com/office/powerpoint/2010/main" val="627021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20</a:t>
            </a:fld>
            <a:endParaRPr lang="en-GB"/>
          </a:p>
        </p:txBody>
      </p:sp>
    </p:spTree>
    <p:extLst>
      <p:ext uri="{BB962C8B-B14F-4D97-AF65-F5344CB8AC3E}">
        <p14:creationId xmlns:p14="http://schemas.microsoft.com/office/powerpoint/2010/main" val="677098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4</a:t>
            </a:fld>
            <a:endParaRPr lang="en-GB"/>
          </a:p>
        </p:txBody>
      </p:sp>
    </p:spTree>
    <p:extLst>
      <p:ext uri="{BB962C8B-B14F-4D97-AF65-F5344CB8AC3E}">
        <p14:creationId xmlns:p14="http://schemas.microsoft.com/office/powerpoint/2010/main" val="1485033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6</a:t>
            </a:fld>
            <a:endParaRPr lang="en-GB"/>
          </a:p>
        </p:txBody>
      </p:sp>
    </p:spTree>
    <p:extLst>
      <p:ext uri="{BB962C8B-B14F-4D97-AF65-F5344CB8AC3E}">
        <p14:creationId xmlns:p14="http://schemas.microsoft.com/office/powerpoint/2010/main" val="336750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8</a:t>
            </a:fld>
            <a:endParaRPr lang="en-GB"/>
          </a:p>
        </p:txBody>
      </p:sp>
    </p:spTree>
    <p:extLst>
      <p:ext uri="{BB962C8B-B14F-4D97-AF65-F5344CB8AC3E}">
        <p14:creationId xmlns:p14="http://schemas.microsoft.com/office/powerpoint/2010/main" val="411877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10</a:t>
            </a:fld>
            <a:endParaRPr lang="en-GB"/>
          </a:p>
        </p:txBody>
      </p:sp>
    </p:spTree>
    <p:extLst>
      <p:ext uri="{BB962C8B-B14F-4D97-AF65-F5344CB8AC3E}">
        <p14:creationId xmlns:p14="http://schemas.microsoft.com/office/powerpoint/2010/main" val="2862844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12</a:t>
            </a:fld>
            <a:endParaRPr lang="en-GB"/>
          </a:p>
        </p:txBody>
      </p:sp>
    </p:spTree>
    <p:extLst>
      <p:ext uri="{BB962C8B-B14F-4D97-AF65-F5344CB8AC3E}">
        <p14:creationId xmlns:p14="http://schemas.microsoft.com/office/powerpoint/2010/main" val="2532138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14</a:t>
            </a:fld>
            <a:endParaRPr lang="en-GB"/>
          </a:p>
        </p:txBody>
      </p:sp>
    </p:spTree>
    <p:extLst>
      <p:ext uri="{BB962C8B-B14F-4D97-AF65-F5344CB8AC3E}">
        <p14:creationId xmlns:p14="http://schemas.microsoft.com/office/powerpoint/2010/main" val="960207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15</a:t>
            </a:fld>
            <a:endParaRPr lang="en-GB"/>
          </a:p>
        </p:txBody>
      </p:sp>
    </p:spTree>
    <p:extLst>
      <p:ext uri="{BB962C8B-B14F-4D97-AF65-F5344CB8AC3E}">
        <p14:creationId xmlns:p14="http://schemas.microsoft.com/office/powerpoint/2010/main" val="929201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CD5E0A7-27E7-4EAF-A672-CC8CDC7392BD}" type="slidenum">
              <a:rPr lang="en-GB" smtClean="0"/>
              <a:t>16</a:t>
            </a:fld>
            <a:endParaRPr lang="en-GB"/>
          </a:p>
        </p:txBody>
      </p:sp>
    </p:spTree>
    <p:extLst>
      <p:ext uri="{BB962C8B-B14F-4D97-AF65-F5344CB8AC3E}">
        <p14:creationId xmlns:p14="http://schemas.microsoft.com/office/powerpoint/2010/main" val="1069951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189983-4DE3-46A7-BE3E-DAA280FC4175}" type="datetimeFigureOut">
              <a:rPr lang="en-GB" smtClean="0"/>
              <a:t>04/07/2018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F0B0A0-F275-42F6-A133-B4BF22750B41}" type="slidenum">
              <a:rPr lang="en-GB" smtClean="0"/>
              <a:t>‹#›</a:t>
            </a:fld>
            <a:endParaRPr lang="en-GB"/>
          </a:p>
        </p:txBody>
      </p:sp>
    </p:spTree>
    <p:extLst>
      <p:ext uri="{BB962C8B-B14F-4D97-AF65-F5344CB8AC3E}">
        <p14:creationId xmlns:p14="http://schemas.microsoft.com/office/powerpoint/2010/main" val="1110390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189983-4DE3-46A7-BE3E-DAA280FC4175}" type="datetimeFigureOut">
              <a:rPr lang="en-GB" smtClean="0"/>
              <a:t>04/07/2018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F0B0A0-F275-42F6-A133-B4BF22750B41}" type="slidenum">
              <a:rPr lang="en-GB" smtClean="0"/>
              <a:t>‹#›</a:t>
            </a:fld>
            <a:endParaRPr lang="en-GB"/>
          </a:p>
        </p:txBody>
      </p:sp>
    </p:spTree>
    <p:extLst>
      <p:ext uri="{BB962C8B-B14F-4D97-AF65-F5344CB8AC3E}">
        <p14:creationId xmlns:p14="http://schemas.microsoft.com/office/powerpoint/2010/main" val="2069111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189983-4DE3-46A7-BE3E-DAA280FC4175}" type="datetimeFigureOut">
              <a:rPr lang="en-GB" smtClean="0"/>
              <a:t>04/07/2018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F0B0A0-F275-42F6-A133-B4BF22750B41}" type="slidenum">
              <a:rPr lang="en-GB" smtClean="0"/>
              <a:t>‹#›</a:t>
            </a:fld>
            <a:endParaRPr lang="en-GB"/>
          </a:p>
        </p:txBody>
      </p:sp>
    </p:spTree>
    <p:extLst>
      <p:ext uri="{BB962C8B-B14F-4D97-AF65-F5344CB8AC3E}">
        <p14:creationId xmlns:p14="http://schemas.microsoft.com/office/powerpoint/2010/main" val="1193987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189983-4DE3-46A7-BE3E-DAA280FC4175}" type="datetimeFigureOut">
              <a:rPr lang="en-GB" smtClean="0"/>
              <a:t>04/07/2018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F0B0A0-F275-42F6-A133-B4BF22750B41}" type="slidenum">
              <a:rPr lang="en-GB" smtClean="0"/>
              <a:t>‹#›</a:t>
            </a:fld>
            <a:endParaRPr lang="en-GB"/>
          </a:p>
        </p:txBody>
      </p:sp>
    </p:spTree>
    <p:extLst>
      <p:ext uri="{BB962C8B-B14F-4D97-AF65-F5344CB8AC3E}">
        <p14:creationId xmlns:p14="http://schemas.microsoft.com/office/powerpoint/2010/main" val="1369405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89983-4DE3-46A7-BE3E-DAA280FC4175}" type="datetimeFigureOut">
              <a:rPr lang="en-GB" smtClean="0"/>
              <a:t>04/07/2018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F0B0A0-F275-42F6-A133-B4BF22750B41}" type="slidenum">
              <a:rPr lang="en-GB" smtClean="0"/>
              <a:t>‹#›</a:t>
            </a:fld>
            <a:endParaRPr lang="en-GB"/>
          </a:p>
        </p:txBody>
      </p:sp>
    </p:spTree>
    <p:extLst>
      <p:ext uri="{BB962C8B-B14F-4D97-AF65-F5344CB8AC3E}">
        <p14:creationId xmlns:p14="http://schemas.microsoft.com/office/powerpoint/2010/main" val="2602397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189983-4DE3-46A7-BE3E-DAA280FC4175}" type="datetimeFigureOut">
              <a:rPr lang="en-GB" smtClean="0"/>
              <a:t>04/07/2018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F0B0A0-F275-42F6-A133-B4BF22750B41}" type="slidenum">
              <a:rPr lang="en-GB" smtClean="0"/>
              <a:t>‹#›</a:t>
            </a:fld>
            <a:endParaRPr lang="en-GB"/>
          </a:p>
        </p:txBody>
      </p:sp>
    </p:spTree>
    <p:extLst>
      <p:ext uri="{BB962C8B-B14F-4D97-AF65-F5344CB8AC3E}">
        <p14:creationId xmlns:p14="http://schemas.microsoft.com/office/powerpoint/2010/main" val="52616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189983-4DE3-46A7-BE3E-DAA280FC4175}" type="datetimeFigureOut">
              <a:rPr lang="en-GB" smtClean="0"/>
              <a:t>04/07/2018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F0B0A0-F275-42F6-A133-B4BF22750B41}" type="slidenum">
              <a:rPr lang="en-GB" smtClean="0"/>
              <a:t>‹#›</a:t>
            </a:fld>
            <a:endParaRPr lang="en-GB"/>
          </a:p>
        </p:txBody>
      </p:sp>
    </p:spTree>
    <p:extLst>
      <p:ext uri="{BB962C8B-B14F-4D97-AF65-F5344CB8AC3E}">
        <p14:creationId xmlns:p14="http://schemas.microsoft.com/office/powerpoint/2010/main" val="3136236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189983-4DE3-46A7-BE3E-DAA280FC4175}" type="datetimeFigureOut">
              <a:rPr lang="en-GB" smtClean="0"/>
              <a:t>04/07/2018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F0B0A0-F275-42F6-A133-B4BF22750B41}" type="slidenum">
              <a:rPr lang="en-GB" smtClean="0"/>
              <a:t>‹#›</a:t>
            </a:fld>
            <a:endParaRPr lang="en-GB"/>
          </a:p>
        </p:txBody>
      </p:sp>
    </p:spTree>
    <p:extLst>
      <p:ext uri="{BB962C8B-B14F-4D97-AF65-F5344CB8AC3E}">
        <p14:creationId xmlns:p14="http://schemas.microsoft.com/office/powerpoint/2010/main" val="2710886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89983-4DE3-46A7-BE3E-DAA280FC4175}" type="datetimeFigureOut">
              <a:rPr lang="en-GB" smtClean="0"/>
              <a:t>04/07/2018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F0B0A0-F275-42F6-A133-B4BF22750B41}" type="slidenum">
              <a:rPr lang="en-GB" smtClean="0"/>
              <a:t>‹#›</a:t>
            </a:fld>
            <a:endParaRPr lang="en-GB"/>
          </a:p>
        </p:txBody>
      </p:sp>
    </p:spTree>
    <p:extLst>
      <p:ext uri="{BB962C8B-B14F-4D97-AF65-F5344CB8AC3E}">
        <p14:creationId xmlns:p14="http://schemas.microsoft.com/office/powerpoint/2010/main" val="3444049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89983-4DE3-46A7-BE3E-DAA280FC4175}" type="datetimeFigureOut">
              <a:rPr lang="en-GB" smtClean="0"/>
              <a:t>04/07/2018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F0B0A0-F275-42F6-A133-B4BF22750B41}" type="slidenum">
              <a:rPr lang="en-GB" smtClean="0"/>
              <a:t>‹#›</a:t>
            </a:fld>
            <a:endParaRPr lang="en-GB"/>
          </a:p>
        </p:txBody>
      </p:sp>
    </p:spTree>
    <p:extLst>
      <p:ext uri="{BB962C8B-B14F-4D97-AF65-F5344CB8AC3E}">
        <p14:creationId xmlns:p14="http://schemas.microsoft.com/office/powerpoint/2010/main" val="318813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89983-4DE3-46A7-BE3E-DAA280FC4175}" type="datetimeFigureOut">
              <a:rPr lang="en-GB" smtClean="0"/>
              <a:t>04/07/2018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F0B0A0-F275-42F6-A133-B4BF22750B41}" type="slidenum">
              <a:rPr lang="en-GB" smtClean="0"/>
              <a:t>‹#›</a:t>
            </a:fld>
            <a:endParaRPr lang="en-GB"/>
          </a:p>
        </p:txBody>
      </p:sp>
    </p:spTree>
    <p:extLst>
      <p:ext uri="{BB962C8B-B14F-4D97-AF65-F5344CB8AC3E}">
        <p14:creationId xmlns:p14="http://schemas.microsoft.com/office/powerpoint/2010/main" val="216627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89983-4DE3-46A7-BE3E-DAA280FC4175}" type="datetimeFigureOut">
              <a:rPr lang="en-GB" smtClean="0"/>
              <a:t>04/07/2018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0B0A0-F275-42F6-A133-B4BF22750B41}" type="slidenum">
              <a:rPr lang="en-GB" smtClean="0"/>
              <a:t>‹#›</a:t>
            </a:fld>
            <a:endParaRPr lang="en-GB"/>
          </a:p>
        </p:txBody>
      </p:sp>
    </p:spTree>
    <p:extLst>
      <p:ext uri="{BB962C8B-B14F-4D97-AF65-F5344CB8AC3E}">
        <p14:creationId xmlns:p14="http://schemas.microsoft.com/office/powerpoint/2010/main" val="3597902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r>
              <a:rPr lang="en-GB" sz="2400" dirty="0" smtClean="0"/>
              <a:t>Y10 and Y11 Core KO (Knowledge Organisers) – Learning this information will be so valuable for your exams!</a:t>
            </a:r>
            <a:endParaRPr lang="en-GB" sz="24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514350" indent="-514350">
              <a:buFont typeface="+mj-lt"/>
              <a:buAutoNum type="arabicPeriod"/>
            </a:pPr>
            <a:r>
              <a:rPr lang="en-GB" dirty="0" smtClean="0"/>
              <a:t>Anthology (Literature Paper 1) </a:t>
            </a:r>
          </a:p>
          <a:p>
            <a:pPr marL="514350" indent="-514350">
              <a:buFont typeface="+mj-lt"/>
              <a:buAutoNum type="arabicPeriod"/>
            </a:pPr>
            <a:r>
              <a:rPr lang="en-GB" dirty="0" smtClean="0"/>
              <a:t>Fiction Reading (Language Paper 1)</a:t>
            </a:r>
          </a:p>
          <a:p>
            <a:pPr marL="514350" indent="-514350">
              <a:buFont typeface="+mj-lt"/>
              <a:buAutoNum type="arabicPeriod"/>
            </a:pPr>
            <a:r>
              <a:rPr lang="en-GB" dirty="0" smtClean="0"/>
              <a:t>Non-Fiction Writing (Language Paper 2) </a:t>
            </a:r>
          </a:p>
          <a:p>
            <a:pPr marL="514350" indent="-514350">
              <a:buFont typeface="+mj-lt"/>
              <a:buAutoNum type="arabicPeriod"/>
            </a:pPr>
            <a:r>
              <a:rPr lang="en-GB" dirty="0" smtClean="0"/>
              <a:t>An Inspector Calls OR Blood Brothers OR Lord of the Flies (Literature Paper 2) YOU ONLY STUDY ONE</a:t>
            </a:r>
          </a:p>
          <a:p>
            <a:pPr marL="514350" indent="-514350">
              <a:buFont typeface="+mj-lt"/>
              <a:buAutoNum type="arabicPeriod"/>
            </a:pPr>
            <a:r>
              <a:rPr lang="en-GB" dirty="0" smtClean="0"/>
              <a:t>Unseen Poetry (Literature Paper 2) </a:t>
            </a:r>
          </a:p>
          <a:p>
            <a:pPr marL="514350" indent="-514350">
              <a:buFont typeface="+mj-lt"/>
              <a:buAutoNum type="arabicPeriod"/>
            </a:pPr>
            <a:r>
              <a:rPr lang="en-GB" dirty="0" smtClean="0"/>
              <a:t>Narrative Writing (Language Paper 1)</a:t>
            </a:r>
          </a:p>
          <a:p>
            <a:pPr marL="514350" indent="-514350">
              <a:buFont typeface="+mj-lt"/>
              <a:buAutoNum type="arabicPeriod"/>
            </a:pPr>
            <a:r>
              <a:rPr lang="en-GB" dirty="0" smtClean="0"/>
              <a:t>Romeo and Juliet (Literature Paper 1) </a:t>
            </a:r>
          </a:p>
          <a:p>
            <a:pPr marL="514350" indent="-514350">
              <a:buFont typeface="+mj-lt"/>
              <a:buAutoNum type="arabicPeriod"/>
            </a:pPr>
            <a:r>
              <a:rPr lang="en-GB" dirty="0" smtClean="0"/>
              <a:t>A Christmas Carol (Literature Paper 2) </a:t>
            </a:r>
          </a:p>
          <a:p>
            <a:pPr marL="514350" indent="-514350">
              <a:buFont typeface="+mj-lt"/>
              <a:buAutoNum type="arabicPeriod"/>
            </a:pPr>
            <a:r>
              <a:rPr lang="en-GB" dirty="0" smtClean="0"/>
              <a:t>Non-Fiction Reading (Language Paper 2) </a:t>
            </a:r>
            <a:endParaRPr lang="en-GB" dirty="0"/>
          </a:p>
        </p:txBody>
      </p:sp>
    </p:spTree>
    <p:extLst>
      <p:ext uri="{BB962C8B-B14F-4D97-AF65-F5344CB8AC3E}">
        <p14:creationId xmlns:p14="http://schemas.microsoft.com/office/powerpoint/2010/main" val="2644728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26" y="-4434"/>
            <a:ext cx="3560048" cy="33855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sz="1600" b="1" dirty="0" smtClean="0"/>
              <a:t>Blood Brothers CORE KO</a:t>
            </a:r>
            <a:endParaRPr lang="en-GB" sz="1600" b="1" dirty="0"/>
          </a:p>
        </p:txBody>
      </p:sp>
      <p:graphicFrame>
        <p:nvGraphicFramePr>
          <p:cNvPr id="6" name="Table 5"/>
          <p:cNvGraphicFramePr>
            <a:graphicFrameLocks noGrp="1"/>
          </p:cNvGraphicFramePr>
          <p:nvPr>
            <p:extLst/>
          </p:nvPr>
        </p:nvGraphicFramePr>
        <p:xfrm>
          <a:off x="3894" y="313371"/>
          <a:ext cx="3712426" cy="3819863"/>
        </p:xfrm>
        <a:graphic>
          <a:graphicData uri="http://schemas.openxmlformats.org/drawingml/2006/table">
            <a:tbl>
              <a:tblPr firstRow="1" bandRow="1">
                <a:tableStyleId>{93296810-A885-4BE3-A3E7-6D5BEEA58F35}</a:tableStyleId>
              </a:tblPr>
              <a:tblGrid>
                <a:gridCol w="929389">
                  <a:extLst>
                    <a:ext uri="{9D8B030D-6E8A-4147-A177-3AD203B41FA5}">
                      <a16:colId xmlns:a16="http://schemas.microsoft.com/office/drawing/2014/main" val="20000"/>
                    </a:ext>
                  </a:extLst>
                </a:gridCol>
                <a:gridCol w="2783037">
                  <a:extLst>
                    <a:ext uri="{9D8B030D-6E8A-4147-A177-3AD203B41FA5}">
                      <a16:colId xmlns:a16="http://schemas.microsoft.com/office/drawing/2014/main" val="20001"/>
                    </a:ext>
                  </a:extLst>
                </a:gridCol>
              </a:tblGrid>
              <a:tr h="259413">
                <a:tc>
                  <a:txBody>
                    <a:bodyPr/>
                    <a:lstStyle/>
                    <a:p>
                      <a:pPr algn="l"/>
                      <a:r>
                        <a:rPr lang="en-GB" sz="1100" dirty="0" smtClean="0">
                          <a:solidFill>
                            <a:srgbClr val="000000"/>
                          </a:solidFill>
                        </a:rPr>
                        <a:t>Vocabulary</a:t>
                      </a:r>
                      <a:endParaRPr lang="en-GB" sz="1100" dirty="0">
                        <a:solidFill>
                          <a:srgbClr val="000000"/>
                        </a:solidFill>
                      </a:endParaRPr>
                    </a:p>
                  </a:txBody>
                  <a:tcPr>
                    <a:solidFill>
                      <a:schemeClr val="accent4">
                        <a:lumMod val="40000"/>
                        <a:lumOff val="60000"/>
                      </a:schemeClr>
                    </a:solidFill>
                  </a:tcPr>
                </a:tc>
                <a:tc>
                  <a:txBody>
                    <a:bodyPr/>
                    <a:lstStyle/>
                    <a:p>
                      <a:pPr algn="l"/>
                      <a:r>
                        <a:rPr lang="en-GB" sz="1100" dirty="0" smtClean="0">
                          <a:solidFill>
                            <a:srgbClr val="000000"/>
                          </a:solidFill>
                        </a:rPr>
                        <a:t>Definition</a:t>
                      </a:r>
                      <a:r>
                        <a:rPr lang="en-GB" sz="1100" baseline="0" dirty="0" smtClean="0">
                          <a:solidFill>
                            <a:srgbClr val="000000"/>
                          </a:solidFill>
                        </a:rPr>
                        <a:t> </a:t>
                      </a:r>
                      <a:endParaRPr lang="en-GB" sz="1100"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0"/>
                  </a:ext>
                </a:extLst>
              </a:tr>
              <a:tr h="305192">
                <a:tc>
                  <a:txBody>
                    <a:bodyPr/>
                    <a:lstStyle/>
                    <a:p>
                      <a:pPr algn="l"/>
                      <a:r>
                        <a:rPr lang="en-GB" sz="800" b="1" dirty="0" smtClean="0"/>
                        <a:t>Poverty</a:t>
                      </a:r>
                      <a:endParaRPr lang="en-GB" sz="800" b="1" dirty="0"/>
                    </a:p>
                  </a:txBody>
                  <a:tcPr>
                    <a:solidFill>
                      <a:schemeClr val="accent4">
                        <a:lumMod val="40000"/>
                        <a:lumOff val="60000"/>
                      </a:schemeClr>
                    </a:solidFill>
                  </a:tcPr>
                </a:tc>
                <a:tc>
                  <a:txBody>
                    <a:bodyPr/>
                    <a:lstStyle/>
                    <a:p>
                      <a:pPr algn="l"/>
                      <a:r>
                        <a:rPr lang="en-GB" sz="700" b="1" dirty="0" smtClean="0">
                          <a:solidFill>
                            <a:srgbClr val="000000"/>
                          </a:solidFill>
                        </a:rPr>
                        <a:t>Lacking in money linked to deprivation in social conditions,</a:t>
                      </a:r>
                      <a:r>
                        <a:rPr lang="en-GB" sz="700" b="1" baseline="0" dirty="0" smtClean="0">
                          <a:solidFill>
                            <a:srgbClr val="000000"/>
                          </a:solidFill>
                        </a:rPr>
                        <a:t> housing and education</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1"/>
                  </a:ext>
                </a:extLst>
              </a:tr>
              <a:tr h="213634">
                <a:tc>
                  <a:txBody>
                    <a:bodyPr/>
                    <a:lstStyle/>
                    <a:p>
                      <a:pPr algn="l"/>
                      <a:r>
                        <a:rPr lang="en-GB" sz="800" b="1" dirty="0" smtClean="0"/>
                        <a:t>Wealth</a:t>
                      </a:r>
                      <a:endParaRPr lang="en-GB" sz="800" b="1" dirty="0"/>
                    </a:p>
                  </a:txBody>
                  <a:tcPr>
                    <a:solidFill>
                      <a:schemeClr val="accent4">
                        <a:lumMod val="40000"/>
                        <a:lumOff val="60000"/>
                      </a:schemeClr>
                    </a:solidFill>
                  </a:tcPr>
                </a:tc>
                <a:tc>
                  <a:txBody>
                    <a:bodyPr/>
                    <a:lstStyle/>
                    <a:p>
                      <a:pPr algn="l"/>
                      <a:r>
                        <a:rPr lang="en-GB" sz="700" b="1" dirty="0" smtClean="0">
                          <a:solidFill>
                            <a:srgbClr val="000000"/>
                          </a:solidFill>
                        </a:rPr>
                        <a:t>The abundance of money or possessions </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2"/>
                  </a:ext>
                </a:extLst>
              </a:tr>
              <a:tr h="213634">
                <a:tc>
                  <a:txBody>
                    <a:bodyPr/>
                    <a:lstStyle/>
                    <a:p>
                      <a:pPr algn="l"/>
                      <a:r>
                        <a:rPr lang="en-GB" sz="800" b="1" dirty="0" smtClean="0"/>
                        <a:t>Liverpudlian</a:t>
                      </a:r>
                      <a:endParaRPr lang="en-GB" sz="800" b="1" dirty="0"/>
                    </a:p>
                  </a:txBody>
                  <a:tcPr>
                    <a:solidFill>
                      <a:schemeClr val="accent4">
                        <a:lumMod val="40000"/>
                        <a:lumOff val="60000"/>
                      </a:schemeClr>
                    </a:solidFill>
                  </a:tcPr>
                </a:tc>
                <a:tc>
                  <a:txBody>
                    <a:bodyPr/>
                    <a:lstStyle/>
                    <a:p>
                      <a:pPr>
                        <a:lnSpc>
                          <a:spcPct val="115000"/>
                        </a:lnSpc>
                        <a:spcAft>
                          <a:spcPts val="1000"/>
                        </a:spcAft>
                      </a:pPr>
                      <a:r>
                        <a:rPr lang="en-GB" sz="700" b="1" dirty="0" smtClean="0">
                          <a:solidFill>
                            <a:srgbClr val="000000"/>
                          </a:solidFill>
                          <a:effectLst/>
                          <a:latin typeface="Calibri"/>
                          <a:ea typeface="Calibri"/>
                          <a:cs typeface="Times New Roman"/>
                        </a:rPr>
                        <a:t>A person who comes from Liverpool</a:t>
                      </a:r>
                      <a:r>
                        <a:rPr lang="en-GB" sz="700" b="1" baseline="0" dirty="0" smtClean="0">
                          <a:solidFill>
                            <a:srgbClr val="000000"/>
                          </a:solidFill>
                          <a:effectLst/>
                          <a:latin typeface="Calibri"/>
                          <a:ea typeface="Calibri"/>
                          <a:cs typeface="Times New Roman"/>
                        </a:rPr>
                        <a:t> (often with a distinct accent) </a:t>
                      </a:r>
                      <a:endParaRPr lang="en-GB" sz="700" b="1" dirty="0">
                        <a:solidFill>
                          <a:srgbClr val="000000"/>
                        </a:solidFill>
                        <a:effectLst/>
                        <a:latin typeface="Calibri"/>
                        <a:ea typeface="Calibri"/>
                        <a:cs typeface="Times New Roman"/>
                      </a:endParaRPr>
                    </a:p>
                  </a:txBody>
                  <a:tcPr marL="68580" marR="68580" marT="0" marB="0">
                    <a:solidFill>
                      <a:schemeClr val="accent4">
                        <a:lumMod val="40000"/>
                        <a:lumOff val="60000"/>
                      </a:schemeClr>
                    </a:solidFill>
                  </a:tcPr>
                </a:tc>
                <a:extLst>
                  <a:ext uri="{0D108BD9-81ED-4DB2-BD59-A6C34878D82A}">
                    <a16:rowId xmlns:a16="http://schemas.microsoft.com/office/drawing/2014/main" val="10003"/>
                  </a:ext>
                </a:extLst>
              </a:tr>
              <a:tr h="240573">
                <a:tc>
                  <a:txBody>
                    <a:bodyPr/>
                    <a:lstStyle/>
                    <a:p>
                      <a:pPr algn="l"/>
                      <a:r>
                        <a:rPr lang="en-GB" sz="800" b="1" dirty="0" smtClean="0"/>
                        <a:t>Deceit</a:t>
                      </a:r>
                      <a:r>
                        <a:rPr lang="en-GB" sz="800" b="1" baseline="0" dirty="0" smtClean="0"/>
                        <a:t> </a:t>
                      </a:r>
                      <a:endParaRPr lang="en-GB" sz="800" b="1" dirty="0"/>
                    </a:p>
                  </a:txBody>
                  <a:tcPr>
                    <a:solidFill>
                      <a:schemeClr val="accent4">
                        <a:lumMod val="40000"/>
                        <a:lumOff val="60000"/>
                      </a:schemeClr>
                    </a:solidFill>
                  </a:tcPr>
                </a:tc>
                <a:tc>
                  <a:txBody>
                    <a:bodyPr/>
                    <a:lstStyle/>
                    <a:p>
                      <a:pPr algn="l"/>
                      <a:r>
                        <a:rPr lang="en-GB" sz="700" b="1" dirty="0" smtClean="0">
                          <a:solidFill>
                            <a:srgbClr val="000000"/>
                          </a:solidFill>
                        </a:rPr>
                        <a:t>Concealing or misrepresenting the truth</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4"/>
                  </a:ext>
                </a:extLst>
              </a:tr>
              <a:tr h="213634">
                <a:tc>
                  <a:txBody>
                    <a:bodyPr/>
                    <a:lstStyle/>
                    <a:p>
                      <a:pPr algn="l"/>
                      <a:r>
                        <a:rPr lang="en-GB" sz="800" b="1" dirty="0" smtClean="0"/>
                        <a:t>Death</a:t>
                      </a:r>
                      <a:endParaRPr lang="en-GB" sz="800" b="1" dirty="0"/>
                    </a:p>
                  </a:txBody>
                  <a:tcPr>
                    <a:solidFill>
                      <a:schemeClr val="accent4">
                        <a:lumMod val="40000"/>
                        <a:lumOff val="60000"/>
                      </a:schemeClr>
                    </a:solidFill>
                  </a:tcPr>
                </a:tc>
                <a:tc>
                  <a:txBody>
                    <a:bodyPr/>
                    <a:lstStyle/>
                    <a:p>
                      <a:pPr algn="l"/>
                      <a:r>
                        <a:rPr lang="en-GB" sz="700" b="1" dirty="0" smtClean="0">
                          <a:solidFill>
                            <a:srgbClr val="000000"/>
                          </a:solidFill>
                        </a:rPr>
                        <a:t>Ending of life</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6"/>
                  </a:ext>
                </a:extLst>
              </a:tr>
              <a:tr h="222182">
                <a:tc>
                  <a:txBody>
                    <a:bodyPr/>
                    <a:lstStyle/>
                    <a:p>
                      <a:pPr algn="l"/>
                      <a:r>
                        <a:rPr lang="en-GB" sz="800" b="1" dirty="0" smtClean="0"/>
                        <a:t>Maternal </a:t>
                      </a:r>
                      <a:endParaRPr lang="en-GB" sz="800" b="1" dirty="0"/>
                    </a:p>
                  </a:txBody>
                  <a:tcPr>
                    <a:solidFill>
                      <a:schemeClr val="accent4">
                        <a:lumMod val="40000"/>
                        <a:lumOff val="60000"/>
                      </a:schemeClr>
                    </a:solidFill>
                  </a:tcPr>
                </a:tc>
                <a:tc>
                  <a:txBody>
                    <a:bodyPr/>
                    <a:lstStyle/>
                    <a:p>
                      <a:pPr algn="l"/>
                      <a:r>
                        <a:rPr lang="en-GB" sz="700" b="1" dirty="0" smtClean="0">
                          <a:solidFill>
                            <a:srgbClr val="000000"/>
                          </a:solidFill>
                        </a:rPr>
                        <a:t>Caring as a mother </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688051878"/>
                  </a:ext>
                </a:extLst>
              </a:tr>
              <a:tr h="213634">
                <a:tc>
                  <a:txBody>
                    <a:bodyPr/>
                    <a:lstStyle/>
                    <a:p>
                      <a:pPr algn="l"/>
                      <a:r>
                        <a:rPr lang="en-GB" sz="800" b="1" dirty="0" smtClean="0"/>
                        <a:t>Innocence</a:t>
                      </a:r>
                      <a:r>
                        <a:rPr lang="en-GB" sz="800" b="1" baseline="0" dirty="0" smtClean="0"/>
                        <a:t> </a:t>
                      </a:r>
                      <a:endParaRPr lang="en-GB" sz="800" b="1" dirty="0"/>
                    </a:p>
                  </a:txBody>
                  <a:tcPr>
                    <a:solidFill>
                      <a:schemeClr val="accent4">
                        <a:lumMod val="40000"/>
                        <a:lumOff val="60000"/>
                      </a:schemeClr>
                    </a:solidFill>
                  </a:tcPr>
                </a:tc>
                <a:tc>
                  <a:txBody>
                    <a:bodyPr/>
                    <a:lstStyle/>
                    <a:p>
                      <a:pPr algn="l"/>
                      <a:r>
                        <a:rPr lang="en-GB" sz="700" b="1" dirty="0" smtClean="0">
                          <a:solidFill>
                            <a:srgbClr val="000000"/>
                          </a:solidFill>
                        </a:rPr>
                        <a:t>The</a:t>
                      </a:r>
                      <a:r>
                        <a:rPr lang="en-GB" sz="700" b="1" baseline="0" dirty="0" smtClean="0">
                          <a:solidFill>
                            <a:srgbClr val="000000"/>
                          </a:solidFill>
                        </a:rPr>
                        <a:t> state of being pure and lacking in corrupt behaviour </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7"/>
                  </a:ext>
                </a:extLst>
              </a:tr>
              <a:tr h="213634">
                <a:tc>
                  <a:txBody>
                    <a:bodyPr/>
                    <a:lstStyle/>
                    <a:p>
                      <a:pPr algn="l"/>
                      <a:r>
                        <a:rPr lang="en-GB" sz="800" b="1" dirty="0" smtClean="0"/>
                        <a:t>Superstition</a:t>
                      </a:r>
                      <a:endParaRPr lang="en-GB" sz="800" b="1" dirty="0"/>
                    </a:p>
                  </a:txBody>
                  <a:tcPr>
                    <a:solidFill>
                      <a:schemeClr val="accent4">
                        <a:lumMod val="40000"/>
                        <a:lumOff val="60000"/>
                      </a:schemeClr>
                    </a:solidFill>
                  </a:tcPr>
                </a:tc>
                <a:tc>
                  <a:txBody>
                    <a:bodyPr/>
                    <a:lstStyle/>
                    <a:p>
                      <a:pPr algn="l"/>
                      <a:r>
                        <a:rPr lang="en-GB" sz="700" b="1" dirty="0" smtClean="0">
                          <a:solidFill>
                            <a:srgbClr val="000000"/>
                          </a:solidFill>
                        </a:rPr>
                        <a:t>Irrational belief in widely held supernatural instances </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8"/>
                  </a:ext>
                </a:extLst>
              </a:tr>
              <a:tr h="412009">
                <a:tc>
                  <a:txBody>
                    <a:bodyPr/>
                    <a:lstStyle/>
                    <a:p>
                      <a:pPr algn="l"/>
                      <a:r>
                        <a:rPr lang="en-GB" sz="800" b="1" dirty="0" smtClean="0"/>
                        <a:t>Class System </a:t>
                      </a:r>
                      <a:endParaRPr lang="en-GB" sz="800" b="1" dirty="0"/>
                    </a:p>
                  </a:txBody>
                  <a:tcPr>
                    <a:solidFill>
                      <a:schemeClr val="accent4">
                        <a:lumMod val="40000"/>
                        <a:lumOff val="60000"/>
                      </a:schemeClr>
                    </a:solidFill>
                  </a:tcPr>
                </a:tc>
                <a:tc>
                  <a:txBody>
                    <a:bodyPr/>
                    <a:lstStyle/>
                    <a:p>
                      <a:pPr algn="l"/>
                      <a:r>
                        <a:rPr lang="en-GB" sz="700" b="1" dirty="0" smtClean="0">
                          <a:solidFill>
                            <a:srgbClr val="000000"/>
                          </a:solidFill>
                        </a:rPr>
                        <a:t>The concept that there is</a:t>
                      </a:r>
                      <a:r>
                        <a:rPr lang="en-GB" sz="700" b="1" baseline="0" dirty="0" smtClean="0">
                          <a:solidFill>
                            <a:srgbClr val="000000"/>
                          </a:solidFill>
                        </a:rPr>
                        <a:t> more than one social class of people: working class, middle class and upper class and the rules which govern the lives of people in can lead to societal unfairness</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9"/>
                  </a:ext>
                </a:extLst>
              </a:tr>
              <a:tr h="213634">
                <a:tc>
                  <a:txBody>
                    <a:bodyPr/>
                    <a:lstStyle/>
                    <a:p>
                      <a:pPr algn="l"/>
                      <a:r>
                        <a:rPr lang="en-GB" sz="800" b="1" dirty="0" smtClean="0"/>
                        <a:t>Hierarchy</a:t>
                      </a:r>
                      <a:endParaRPr lang="en-GB" sz="800" b="1" dirty="0"/>
                    </a:p>
                  </a:txBody>
                  <a:tcPr>
                    <a:solidFill>
                      <a:schemeClr val="accent4">
                        <a:lumMod val="40000"/>
                        <a:lumOff val="60000"/>
                      </a:schemeClr>
                    </a:solidFill>
                  </a:tcPr>
                </a:tc>
                <a:tc>
                  <a:txBody>
                    <a:bodyPr/>
                    <a:lstStyle/>
                    <a:p>
                      <a:pPr algn="l"/>
                      <a:r>
                        <a:rPr lang="en-GB" sz="700" b="1" dirty="0" smtClean="0">
                          <a:solidFill>
                            <a:srgbClr val="000000"/>
                          </a:solidFill>
                        </a:rPr>
                        <a:t>Ranking of members of society due to status or authority</a:t>
                      </a:r>
                    </a:p>
                  </a:txBody>
                  <a:tcPr>
                    <a:solidFill>
                      <a:schemeClr val="accent4">
                        <a:lumMod val="40000"/>
                        <a:lumOff val="60000"/>
                      </a:schemeClr>
                    </a:solidFill>
                  </a:tcPr>
                </a:tc>
                <a:extLst>
                  <a:ext uri="{0D108BD9-81ED-4DB2-BD59-A6C34878D82A}">
                    <a16:rowId xmlns:a16="http://schemas.microsoft.com/office/drawing/2014/main" val="10015"/>
                  </a:ext>
                </a:extLst>
              </a:tr>
              <a:tr h="335711">
                <a:tc>
                  <a:txBody>
                    <a:bodyPr/>
                    <a:lstStyle/>
                    <a:p>
                      <a:pPr algn="l"/>
                      <a:r>
                        <a:rPr lang="en-GB" sz="800" b="1" dirty="0" smtClean="0"/>
                        <a:t>Disillusioned </a:t>
                      </a:r>
                      <a:r>
                        <a:rPr lang="en-GB" sz="800" b="1" baseline="0" dirty="0" smtClean="0"/>
                        <a:t> </a:t>
                      </a:r>
                      <a:endParaRPr lang="en-GB" sz="800" b="1" dirty="0"/>
                    </a:p>
                  </a:txBody>
                  <a:tcPr>
                    <a:solidFill>
                      <a:schemeClr val="accent4">
                        <a:lumMod val="40000"/>
                        <a:lumOff val="60000"/>
                      </a:schemeClr>
                    </a:solidFill>
                  </a:tcPr>
                </a:tc>
                <a:tc>
                  <a:txBody>
                    <a:bodyPr/>
                    <a:lstStyle/>
                    <a:p>
                      <a:pPr algn="l"/>
                      <a:r>
                        <a:rPr lang="en-GB" sz="800" b="1" dirty="0" smtClean="0">
                          <a:solidFill>
                            <a:srgbClr val="000000"/>
                          </a:solidFill>
                        </a:rPr>
                        <a:t>Disappointment in  someone or something that appears</a:t>
                      </a:r>
                      <a:r>
                        <a:rPr lang="en-GB" sz="800" b="1" baseline="0" dirty="0" smtClean="0">
                          <a:solidFill>
                            <a:srgbClr val="000000"/>
                          </a:solidFill>
                        </a:rPr>
                        <a:t> to be less good than initially thought</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22"/>
                  </a:ext>
                </a:extLst>
              </a:tr>
              <a:tr h="213634">
                <a:tc>
                  <a:txBody>
                    <a:bodyPr/>
                    <a:lstStyle/>
                    <a:p>
                      <a:pPr algn="l"/>
                      <a:r>
                        <a:rPr lang="en-GB" sz="800" b="1" dirty="0" smtClean="0"/>
                        <a:t>Condescension </a:t>
                      </a:r>
                      <a:endParaRPr lang="en-GB" sz="800" b="1" dirty="0"/>
                    </a:p>
                  </a:txBody>
                  <a:tcPr>
                    <a:solidFill>
                      <a:schemeClr val="accent4">
                        <a:lumMod val="40000"/>
                        <a:lumOff val="60000"/>
                      </a:schemeClr>
                    </a:solidFill>
                  </a:tcPr>
                </a:tc>
                <a:tc>
                  <a:txBody>
                    <a:bodyPr/>
                    <a:lstStyle/>
                    <a:p>
                      <a:pPr algn="l"/>
                      <a:r>
                        <a:rPr lang="en-GB" sz="800" b="1" dirty="0" smtClean="0">
                          <a:solidFill>
                            <a:srgbClr val="000000"/>
                          </a:solidFill>
                        </a:rPr>
                        <a:t>A patronising, condescending attitude towards</a:t>
                      </a:r>
                      <a:r>
                        <a:rPr lang="en-GB" sz="800" b="1" baseline="0" dirty="0" smtClean="0">
                          <a:solidFill>
                            <a:srgbClr val="000000"/>
                          </a:solidFill>
                        </a:rPr>
                        <a:t> others</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23"/>
                  </a:ext>
                </a:extLst>
              </a:tr>
              <a:tr h="213634">
                <a:tc>
                  <a:txBody>
                    <a:bodyPr/>
                    <a:lstStyle/>
                    <a:p>
                      <a:pPr algn="l"/>
                      <a:r>
                        <a:rPr lang="en-GB" sz="800" b="1" dirty="0" smtClean="0"/>
                        <a:t>Snobbery </a:t>
                      </a:r>
                      <a:endParaRPr lang="en-GB" sz="800" b="1" dirty="0"/>
                    </a:p>
                  </a:txBody>
                  <a:tcPr>
                    <a:solidFill>
                      <a:schemeClr val="accent4">
                        <a:lumMod val="40000"/>
                        <a:lumOff val="60000"/>
                      </a:schemeClr>
                    </a:solidFill>
                  </a:tcPr>
                </a:tc>
                <a:tc>
                  <a:txBody>
                    <a:bodyPr/>
                    <a:lstStyle/>
                    <a:p>
                      <a:pPr algn="l"/>
                      <a:r>
                        <a:rPr lang="en-GB" sz="800" b="1" dirty="0" smtClean="0">
                          <a:solidFill>
                            <a:srgbClr val="000000"/>
                          </a:solidFill>
                        </a:rPr>
                        <a:t>The character or quality of being a snob</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10"/>
                  </a:ext>
                </a:extLst>
              </a:tr>
              <a:tr h="335711">
                <a:tc>
                  <a:txBody>
                    <a:bodyPr/>
                    <a:lstStyle/>
                    <a:p>
                      <a:pPr algn="l"/>
                      <a:r>
                        <a:rPr lang="en-GB" sz="800" b="1" dirty="0" smtClean="0"/>
                        <a:t>Underprivileged</a:t>
                      </a:r>
                      <a:endParaRPr lang="en-GB" sz="800" b="1" dirty="0"/>
                    </a:p>
                  </a:txBody>
                  <a:tcPr>
                    <a:solidFill>
                      <a:schemeClr val="accent4">
                        <a:lumMod val="40000"/>
                        <a:lumOff val="60000"/>
                      </a:schemeClr>
                    </a:solidFill>
                  </a:tcPr>
                </a:tc>
                <a:tc>
                  <a:txBody>
                    <a:bodyPr/>
                    <a:lstStyle/>
                    <a:p>
                      <a:pPr algn="l"/>
                      <a:r>
                        <a:rPr lang="en-GB" sz="800" b="1" dirty="0" smtClean="0">
                          <a:solidFill>
                            <a:srgbClr val="000000"/>
                          </a:solidFill>
                        </a:rPr>
                        <a:t>Not having access to the same standard of living as other people in society </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11"/>
                  </a:ext>
                </a:extLst>
              </a:tr>
            </a:tbl>
          </a:graphicData>
        </a:graphic>
      </p:graphicFrame>
      <p:graphicFrame>
        <p:nvGraphicFramePr>
          <p:cNvPr id="7" name="Table 6"/>
          <p:cNvGraphicFramePr>
            <a:graphicFrameLocks noGrp="1"/>
          </p:cNvGraphicFramePr>
          <p:nvPr>
            <p:extLst/>
          </p:nvPr>
        </p:nvGraphicFramePr>
        <p:xfrm>
          <a:off x="3667553" y="0"/>
          <a:ext cx="3280712" cy="2476500"/>
        </p:xfrm>
        <a:graphic>
          <a:graphicData uri="http://schemas.openxmlformats.org/drawingml/2006/table">
            <a:tbl>
              <a:tblPr firstRow="1" bandRow="1">
                <a:tableStyleId>{93296810-A885-4BE3-A3E7-6D5BEEA58F35}</a:tableStyleId>
              </a:tblPr>
              <a:tblGrid>
                <a:gridCol w="3280712">
                  <a:extLst>
                    <a:ext uri="{9D8B030D-6E8A-4147-A177-3AD203B41FA5}">
                      <a16:colId xmlns:a16="http://schemas.microsoft.com/office/drawing/2014/main" val="20000"/>
                    </a:ext>
                  </a:extLst>
                </a:gridCol>
              </a:tblGrid>
              <a:tr h="169025">
                <a:tc>
                  <a:txBody>
                    <a:bodyPr/>
                    <a:lstStyle/>
                    <a:p>
                      <a:pPr algn="ctr"/>
                      <a:r>
                        <a:rPr lang="en-GB" sz="1050" dirty="0" smtClean="0">
                          <a:solidFill>
                            <a:schemeClr val="tx1"/>
                          </a:solidFill>
                        </a:rPr>
                        <a:t>SKILLS</a:t>
                      </a:r>
                      <a:endParaRPr lang="en-GB" sz="1050" dirty="0">
                        <a:solidFill>
                          <a:schemeClr val="tx1"/>
                        </a:solidFill>
                      </a:endParaRPr>
                    </a:p>
                  </a:txBody>
                  <a:tcPr>
                    <a:solidFill>
                      <a:schemeClr val="accent4">
                        <a:lumMod val="40000"/>
                        <a:lumOff val="60000"/>
                      </a:schemeClr>
                    </a:solidFill>
                  </a:tcPr>
                </a:tc>
                <a:extLst>
                  <a:ext uri="{0D108BD9-81ED-4DB2-BD59-A6C34878D82A}">
                    <a16:rowId xmlns:a16="http://schemas.microsoft.com/office/drawing/2014/main" val="10000"/>
                  </a:ext>
                </a:extLst>
              </a:tr>
              <a:tr h="2107847">
                <a:tc>
                  <a:txBody>
                    <a:bodyPr/>
                    <a:lstStyle/>
                    <a:p>
                      <a:pPr algn="l"/>
                      <a:r>
                        <a:rPr lang="en-GB" sz="1000" b="1" dirty="0" smtClean="0"/>
                        <a:t>Analysis Points:</a:t>
                      </a:r>
                      <a:r>
                        <a:rPr lang="en-GB" sz="1000" b="1" baseline="0" dirty="0" smtClean="0"/>
                        <a:t> </a:t>
                      </a:r>
                    </a:p>
                    <a:p>
                      <a:pPr marL="0" indent="0" algn="l">
                        <a:buFont typeface="Arial" panose="020B0604020202020204" pitchFamily="34" charset="0"/>
                        <a:buNone/>
                      </a:pPr>
                      <a:r>
                        <a:rPr lang="en-GB" sz="1000" b="1" dirty="0" smtClean="0">
                          <a:solidFill>
                            <a:srgbClr val="FF0000"/>
                          </a:solidFill>
                        </a:rPr>
                        <a:t>Link to the question</a:t>
                      </a:r>
                    </a:p>
                    <a:p>
                      <a:pPr marL="0" indent="0" algn="l">
                        <a:buFont typeface="Arial" panose="020B0604020202020204" pitchFamily="34" charset="0"/>
                        <a:buNone/>
                      </a:pPr>
                      <a:r>
                        <a:rPr lang="en-GB" sz="1000" b="1" dirty="0" smtClean="0">
                          <a:solidFill>
                            <a:schemeClr val="accent6">
                              <a:lumMod val="75000"/>
                            </a:schemeClr>
                          </a:solidFill>
                        </a:rPr>
                        <a:t>Link to the terminology (Lang/Structure – evaluating choice) </a:t>
                      </a:r>
                    </a:p>
                    <a:p>
                      <a:pPr marL="0" indent="0" algn="l">
                        <a:buFont typeface="Arial" panose="020B0604020202020204" pitchFamily="34" charset="0"/>
                        <a:buNone/>
                      </a:pPr>
                      <a:r>
                        <a:rPr lang="en-GB" sz="1000" b="1" dirty="0" smtClean="0">
                          <a:solidFill>
                            <a:srgbClr val="FF0000"/>
                          </a:solidFill>
                        </a:rPr>
                        <a:t>Short Quote(s) -or Moment</a:t>
                      </a:r>
                    </a:p>
                    <a:p>
                      <a:pPr marL="0" indent="0" algn="l">
                        <a:buFont typeface="Arial" panose="020B0604020202020204" pitchFamily="34" charset="0"/>
                        <a:buNone/>
                      </a:pPr>
                      <a:r>
                        <a:rPr lang="en-GB" sz="1000" b="1" dirty="0" smtClean="0">
                          <a:solidFill>
                            <a:srgbClr val="FF0000"/>
                          </a:solidFill>
                        </a:rPr>
                        <a:t>Explain meaning and effect – both obvious and hidden (explicit and implicit) </a:t>
                      </a:r>
                    </a:p>
                    <a:p>
                      <a:pPr marL="0" indent="0" algn="l">
                        <a:buFont typeface="Arial" panose="020B0604020202020204" pitchFamily="34" charset="0"/>
                        <a:buNone/>
                      </a:pPr>
                      <a:r>
                        <a:rPr lang="en-GB" sz="1000" b="1" dirty="0" smtClean="0">
                          <a:solidFill>
                            <a:schemeClr val="accent6">
                              <a:lumMod val="75000"/>
                            </a:schemeClr>
                          </a:solidFill>
                        </a:rPr>
                        <a:t>Zoom in on words/explore connotations and effect</a:t>
                      </a:r>
                    </a:p>
                    <a:p>
                      <a:pPr marL="0" indent="0" algn="l">
                        <a:buFont typeface="Arial" panose="020B0604020202020204" pitchFamily="34" charset="0"/>
                        <a:buNone/>
                      </a:pPr>
                      <a:r>
                        <a:rPr lang="en-GB" sz="1000" b="1" dirty="0" smtClean="0">
                          <a:solidFill>
                            <a:srgbClr val="00B050"/>
                          </a:solidFill>
                        </a:rPr>
                        <a:t>Suggest what other readers might think/feel (offering an alternative opinion)</a:t>
                      </a:r>
                    </a:p>
                    <a:p>
                      <a:pPr marL="0" indent="0" algn="l">
                        <a:buFont typeface="Arial" panose="020B0604020202020204" pitchFamily="34" charset="0"/>
                        <a:buNone/>
                      </a:pPr>
                      <a:r>
                        <a:rPr lang="en-GB" sz="1000" b="1" dirty="0" smtClean="0">
                          <a:solidFill>
                            <a:srgbClr val="00B050"/>
                          </a:solidFill>
                        </a:rPr>
                        <a:t>Link to the writer’s intentions (step out from the close analysis to give an overview of meaning)</a:t>
                      </a:r>
                    </a:p>
                    <a:p>
                      <a:pPr marL="0" indent="0" algn="l">
                        <a:buFont typeface="Arial" panose="020B0604020202020204" pitchFamily="34" charset="0"/>
                        <a:buNone/>
                      </a:pPr>
                      <a:r>
                        <a:rPr lang="en-GB" sz="1000" b="1" dirty="0" smtClean="0">
                          <a:solidFill>
                            <a:srgbClr val="00B050"/>
                          </a:solidFill>
                        </a:rPr>
                        <a:t>Explore a linking quote/supporting idea</a:t>
                      </a:r>
                    </a:p>
                    <a:p>
                      <a:pPr marL="0" indent="0" algn="l">
                        <a:buFont typeface="Arial" panose="020B0604020202020204" pitchFamily="34" charset="0"/>
                        <a:buNone/>
                      </a:pPr>
                      <a:endParaRPr lang="en-GB" sz="1000" b="1" dirty="0" smtClean="0">
                        <a:solidFill>
                          <a:srgbClr val="00B050"/>
                        </a:solidFill>
                      </a:endParaRPr>
                    </a:p>
                  </a:txBody>
                  <a:tcPr>
                    <a:solidFill>
                      <a:schemeClr val="accent4">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nvPr>
        </p:nvGraphicFramePr>
        <p:xfrm>
          <a:off x="3716321" y="3055620"/>
          <a:ext cx="3231943" cy="3802380"/>
        </p:xfrm>
        <a:graphic>
          <a:graphicData uri="http://schemas.openxmlformats.org/drawingml/2006/table">
            <a:tbl>
              <a:tblPr firstRow="1" bandRow="1">
                <a:tableStyleId>{93296810-A885-4BE3-A3E7-6D5BEEA58F35}</a:tableStyleId>
              </a:tblPr>
              <a:tblGrid>
                <a:gridCol w="3231943">
                  <a:extLst>
                    <a:ext uri="{9D8B030D-6E8A-4147-A177-3AD203B41FA5}">
                      <a16:colId xmlns:a16="http://schemas.microsoft.com/office/drawing/2014/main" val="20000"/>
                    </a:ext>
                  </a:extLst>
                </a:gridCol>
              </a:tblGrid>
              <a:tr h="229826">
                <a:tc>
                  <a:txBody>
                    <a:bodyPr/>
                    <a:lstStyle/>
                    <a:p>
                      <a:pPr algn="ctr"/>
                      <a:r>
                        <a:rPr lang="en-GB" sz="1100" dirty="0" smtClean="0">
                          <a:solidFill>
                            <a:schemeClr val="tx1"/>
                          </a:solidFill>
                        </a:rPr>
                        <a:t>EXAM</a:t>
                      </a:r>
                      <a:r>
                        <a:rPr lang="en-GB" sz="1100" baseline="0" dirty="0" smtClean="0">
                          <a:solidFill>
                            <a:schemeClr val="tx1"/>
                          </a:solidFill>
                        </a:rPr>
                        <a:t> REQUIREMENTS</a:t>
                      </a:r>
                      <a:endParaRPr lang="en-GB" sz="1100" dirty="0">
                        <a:solidFill>
                          <a:schemeClr val="tx1"/>
                        </a:solidFill>
                      </a:endParaRPr>
                    </a:p>
                  </a:txBody>
                  <a:tcPr>
                    <a:solidFill>
                      <a:schemeClr val="accent4">
                        <a:lumMod val="40000"/>
                        <a:lumOff val="60000"/>
                      </a:schemeClr>
                    </a:solidFill>
                  </a:tcPr>
                </a:tc>
                <a:extLst>
                  <a:ext uri="{0D108BD9-81ED-4DB2-BD59-A6C34878D82A}">
                    <a16:rowId xmlns:a16="http://schemas.microsoft.com/office/drawing/2014/main" val="10000"/>
                  </a:ext>
                </a:extLst>
              </a:tr>
              <a:tr h="3154550">
                <a:tc>
                  <a:txBody>
                    <a:bodyPr/>
                    <a:lstStyle/>
                    <a:p>
                      <a:pPr algn="ctr"/>
                      <a:r>
                        <a:rPr lang="en-GB" sz="1050" b="1" i="0" u="sng" dirty="0" smtClean="0">
                          <a:solidFill>
                            <a:schemeClr val="tx1"/>
                          </a:solidFill>
                        </a:rPr>
                        <a:t>ESSAY QUESTION</a:t>
                      </a:r>
                      <a:r>
                        <a:rPr lang="en-GB" sz="1050" b="1" i="0" u="sng" baseline="0" dirty="0" smtClean="0">
                          <a:solidFill>
                            <a:schemeClr val="tx1"/>
                          </a:solidFill>
                        </a:rPr>
                        <a:t>– 45 mins (including planning time)</a:t>
                      </a:r>
                      <a:endParaRPr lang="en-GB" sz="1050" b="1" i="0" u="sng" dirty="0" smtClean="0">
                        <a:solidFill>
                          <a:schemeClr val="tx1"/>
                        </a:solidFill>
                      </a:endParaRPr>
                    </a:p>
                    <a:p>
                      <a:endParaRPr lang="en-GB" sz="900" b="0" i="0" u="sng" dirty="0" smtClean="0">
                        <a:solidFill>
                          <a:schemeClr val="tx1"/>
                        </a:solidFill>
                      </a:endParaRPr>
                    </a:p>
                    <a:p>
                      <a:r>
                        <a:rPr lang="en-GB" sz="900" b="0" i="0" u="none" dirty="0" smtClean="0">
                          <a:solidFill>
                            <a:schemeClr val="tx1"/>
                          </a:solidFill>
                        </a:rPr>
                        <a:t>Brief</a:t>
                      </a:r>
                      <a:r>
                        <a:rPr lang="en-GB" sz="900" b="0" i="0" u="none" baseline="0" dirty="0" smtClean="0">
                          <a:solidFill>
                            <a:schemeClr val="tx1"/>
                          </a:solidFill>
                        </a:rPr>
                        <a:t> i</a:t>
                      </a:r>
                      <a:r>
                        <a:rPr lang="en-GB" sz="900" b="0" i="0" u="none" dirty="0" smtClean="0">
                          <a:solidFill>
                            <a:schemeClr val="tx1"/>
                          </a:solidFill>
                        </a:rPr>
                        <a:t>ntroduction – Mention</a:t>
                      </a:r>
                      <a:r>
                        <a:rPr lang="en-GB" sz="900" b="0" i="0" u="none" baseline="0" dirty="0" smtClean="0">
                          <a:solidFill>
                            <a:schemeClr val="tx1"/>
                          </a:solidFill>
                        </a:rPr>
                        <a:t> where extract is from in the novel / Offer an overall link to the question covering the novel as a whole.</a:t>
                      </a:r>
                      <a:endParaRPr lang="en-GB" sz="900" b="0" i="0" u="none" dirty="0" smtClean="0">
                        <a:solidFill>
                          <a:schemeClr val="tx1"/>
                        </a:solidFill>
                      </a:endParaRPr>
                    </a:p>
                    <a:p>
                      <a:r>
                        <a:rPr lang="en-GB" sz="900" b="0" i="0" u="none" dirty="0" smtClean="0">
                          <a:solidFill>
                            <a:schemeClr val="tx1"/>
                          </a:solidFill>
                        </a:rPr>
                        <a:t>Extract</a:t>
                      </a:r>
                      <a:r>
                        <a:rPr lang="en-GB" sz="900" b="0" i="0" u="none" baseline="0" dirty="0" smtClean="0">
                          <a:solidFill>
                            <a:schemeClr val="tx1"/>
                          </a:solidFill>
                        </a:rPr>
                        <a:t> Focus – 1 paragraph – Link to Question. Aim for up to 6 quotes covered</a:t>
                      </a:r>
                    </a:p>
                    <a:p>
                      <a:r>
                        <a:rPr lang="en-GB" sz="900" b="0" i="0" u="none" baseline="0" dirty="0" smtClean="0">
                          <a:solidFill>
                            <a:schemeClr val="tx1"/>
                          </a:solidFill>
                        </a:rPr>
                        <a:t>Whole Novel Focus -2 paragraphs </a:t>
                      </a:r>
                      <a:r>
                        <a:rPr lang="en-US" sz="900" b="0" i="0" u="none" baseline="0" dirty="0" smtClean="0">
                          <a:solidFill>
                            <a:schemeClr val="tx1"/>
                          </a:solidFill>
                        </a:rPr>
                        <a:t>–</a:t>
                      </a:r>
                      <a:r>
                        <a:rPr lang="en-GB" sz="900" b="0" i="0" u="none" baseline="0" dirty="0" smtClean="0">
                          <a:solidFill>
                            <a:schemeClr val="tx1"/>
                          </a:solidFill>
                        </a:rPr>
                        <a:t> Link to how question can be answered in other key moments/quotes throughout the novel</a:t>
                      </a:r>
                    </a:p>
                    <a:p>
                      <a:r>
                        <a:rPr lang="en-GB" sz="900" b="0" i="0" u="none" baseline="0" dirty="0" smtClean="0">
                          <a:solidFill>
                            <a:schemeClr val="tx1"/>
                          </a:solidFill>
                        </a:rPr>
                        <a:t>Brief Conclusion – Link back to the question </a:t>
                      </a:r>
                    </a:p>
                    <a:p>
                      <a:endParaRPr lang="en-GB" sz="900" b="0" i="0" u="none" baseline="0" dirty="0" smtClean="0">
                        <a:solidFill>
                          <a:schemeClr val="tx1"/>
                        </a:solidFill>
                      </a:endParaRPr>
                    </a:p>
                    <a:p>
                      <a:r>
                        <a:rPr lang="en-GB" sz="900" b="1" i="1" u="none" baseline="0" dirty="0" smtClean="0">
                          <a:solidFill>
                            <a:schemeClr val="tx1"/>
                          </a:solidFill>
                        </a:rPr>
                        <a:t>Place the extract chronologically in your essay where it appears in the text</a:t>
                      </a:r>
                    </a:p>
                    <a:p>
                      <a:endParaRPr lang="en-GB" sz="900" b="0" i="0" u="sng" dirty="0" smtClean="0">
                        <a:solidFill>
                          <a:schemeClr val="tx1"/>
                        </a:solidFill>
                      </a:endParaRPr>
                    </a:p>
                    <a:p>
                      <a:r>
                        <a:rPr lang="en-GB" sz="900" b="0" i="0" u="sng" dirty="0" smtClean="0">
                          <a:solidFill>
                            <a:schemeClr val="tx1"/>
                          </a:solidFill>
                        </a:rPr>
                        <a:t>Typical</a:t>
                      </a:r>
                      <a:r>
                        <a:rPr lang="en-GB" sz="900" b="0" i="0" u="sng" baseline="0" dirty="0" smtClean="0">
                          <a:solidFill>
                            <a:schemeClr val="tx1"/>
                          </a:solidFill>
                        </a:rPr>
                        <a:t> Questions</a:t>
                      </a:r>
                    </a:p>
                    <a:p>
                      <a:pPr algn="l"/>
                      <a:r>
                        <a:rPr lang="en-GB" sz="900" b="1" dirty="0" smtClean="0">
                          <a:solidFill>
                            <a:schemeClr val="tx1"/>
                          </a:solidFill>
                        </a:rPr>
                        <a:t>Write about the theme of _______</a:t>
                      </a:r>
                      <a:r>
                        <a:rPr lang="en-GB" sz="900" b="1" baseline="0" dirty="0" smtClean="0">
                          <a:solidFill>
                            <a:schemeClr val="tx1"/>
                          </a:solidFill>
                        </a:rPr>
                        <a:t> </a:t>
                      </a:r>
                      <a:r>
                        <a:rPr lang="en-GB" sz="900" b="1" dirty="0" smtClean="0">
                          <a:solidFill>
                            <a:schemeClr val="tx1"/>
                          </a:solidFill>
                        </a:rPr>
                        <a:t>and how it is presented at different points in the play/text</a:t>
                      </a:r>
                    </a:p>
                    <a:p>
                      <a:pPr algn="l"/>
                      <a:r>
                        <a:rPr lang="en-GB" sz="900" b="1" dirty="0" smtClean="0">
                          <a:solidFill>
                            <a:schemeClr val="tx1"/>
                          </a:solidFill>
                        </a:rPr>
                        <a:t>In your response you should:</a:t>
                      </a:r>
                    </a:p>
                    <a:p>
                      <a:pPr algn="l"/>
                      <a:r>
                        <a:rPr lang="en-GB" sz="900" b="1" dirty="0" smtClean="0">
                          <a:solidFill>
                            <a:schemeClr val="tx1"/>
                          </a:solidFill>
                        </a:rPr>
                        <a:t> refer to the extract and the play as a whole;</a:t>
                      </a:r>
                    </a:p>
                    <a:p>
                      <a:pPr algn="l"/>
                      <a:r>
                        <a:rPr lang="en-GB" sz="900" b="1" dirty="0" smtClean="0">
                          <a:solidFill>
                            <a:schemeClr val="tx1"/>
                          </a:solidFill>
                        </a:rPr>
                        <a:t> show your understanding of theme and events in the play. [35+5]</a:t>
                      </a:r>
                    </a:p>
                    <a:p>
                      <a:pPr algn="l"/>
                      <a:r>
                        <a:rPr lang="en-GB" sz="900" b="1" i="1" dirty="0" smtClean="0">
                          <a:solidFill>
                            <a:schemeClr val="tx1"/>
                          </a:solidFill>
                        </a:rPr>
                        <a:t>5 of this question’s marks are allocated for accuracy in spelling, punctuation and the use of</a:t>
                      </a:r>
                    </a:p>
                    <a:p>
                      <a:pPr algn="l"/>
                      <a:r>
                        <a:rPr lang="en-GB" sz="900" b="1" i="1" dirty="0" smtClean="0">
                          <a:solidFill>
                            <a:schemeClr val="tx1"/>
                          </a:solidFill>
                        </a:rPr>
                        <a:t>vocabulary and sentence structures.</a:t>
                      </a:r>
                    </a:p>
                    <a:p>
                      <a:pPr algn="l"/>
                      <a:r>
                        <a:rPr lang="pt-BR" sz="900" b="1" i="1" dirty="0" smtClean="0">
                          <a:solidFill>
                            <a:schemeClr val="tx1"/>
                          </a:solidFill>
                        </a:rPr>
                        <a:t>This question assesses AO1, AO2 and AO4 (5 additional marks).</a:t>
                      </a:r>
                      <a:r>
                        <a:rPr lang="en-GB" sz="900" b="1" dirty="0" smtClean="0">
                          <a:solidFill>
                            <a:schemeClr val="tx1"/>
                          </a:solidFill>
                        </a:rPr>
                        <a:t> </a:t>
                      </a:r>
                    </a:p>
                  </a:txBody>
                  <a:tcPr>
                    <a:solidFill>
                      <a:schemeClr val="accent4">
                        <a:lumMod val="40000"/>
                        <a:lumOff val="60000"/>
                      </a:schemeClr>
                    </a:solidFill>
                  </a:tcPr>
                </a:tc>
                <a:extLst>
                  <a:ext uri="{0D108BD9-81ED-4DB2-BD59-A6C34878D82A}">
                    <a16:rowId xmlns:a16="http://schemas.microsoft.com/office/drawing/2014/main" val="10001"/>
                  </a:ext>
                </a:extLst>
              </a:tr>
            </a:tbl>
          </a:graphicData>
        </a:graphic>
      </p:graphicFrame>
      <p:sp>
        <p:nvSpPr>
          <p:cNvPr id="3" name="TextBox 2"/>
          <p:cNvSpPr txBox="1"/>
          <p:nvPr/>
        </p:nvSpPr>
        <p:spPr>
          <a:xfrm>
            <a:off x="6956054" y="39635"/>
            <a:ext cx="2187946" cy="6771084"/>
          </a:xfrm>
          <a:prstGeom prst="rect">
            <a:avLst/>
          </a:prstGeom>
          <a:solidFill>
            <a:schemeClr val="accent4">
              <a:lumMod val="40000"/>
              <a:lumOff val="60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000" b="1" u="sng" dirty="0" smtClean="0"/>
              <a:t>Event Guide: </a:t>
            </a:r>
          </a:p>
          <a:p>
            <a:r>
              <a:rPr lang="en-GB" sz="1000" b="1" u="sng" dirty="0" smtClean="0"/>
              <a:t>Act 1 </a:t>
            </a:r>
          </a:p>
          <a:p>
            <a:pPr marL="171450" indent="-171450" fontAlgn="t">
              <a:buFont typeface="Arial" panose="020B0604020202020204" pitchFamily="34" charset="0"/>
              <a:buChar char="•"/>
            </a:pPr>
            <a:r>
              <a:rPr lang="en-GB" sz="900" dirty="0" smtClean="0"/>
              <a:t>The narrator introduces the plot in a Greek Chorus (we realise the play is a tragedy) </a:t>
            </a:r>
          </a:p>
          <a:p>
            <a:pPr marL="171450" indent="-171450" fontAlgn="t">
              <a:buFont typeface="Arial" panose="020B0604020202020204" pitchFamily="34" charset="0"/>
              <a:buChar char="•"/>
            </a:pPr>
            <a:r>
              <a:rPr lang="en-GB" sz="900" dirty="0" smtClean="0"/>
              <a:t>Meet </a:t>
            </a:r>
            <a:r>
              <a:rPr lang="en-GB" sz="900" dirty="0"/>
              <a:t>two very different women, </a:t>
            </a:r>
            <a:r>
              <a:rPr lang="en-GB" sz="900" dirty="0" smtClean="0"/>
              <a:t>Mr J v poor agrees </a:t>
            </a:r>
            <a:r>
              <a:rPr lang="en-GB" sz="900" dirty="0"/>
              <a:t>to give away one of her twins to </a:t>
            </a:r>
            <a:r>
              <a:rPr lang="en-GB" sz="900" dirty="0" smtClean="0"/>
              <a:t>Mrs L who is rich. </a:t>
            </a:r>
          </a:p>
          <a:p>
            <a:pPr marL="171450" indent="-171450" fontAlgn="t">
              <a:buFont typeface="Arial" panose="020B0604020202020204" pitchFamily="34" charset="0"/>
              <a:buChar char="•"/>
            </a:pPr>
            <a:r>
              <a:rPr lang="en-GB" sz="900" dirty="0" smtClean="0"/>
              <a:t>Meet </a:t>
            </a:r>
            <a:r>
              <a:rPr lang="en-GB" sz="900" dirty="0"/>
              <a:t>the twins ages </a:t>
            </a:r>
            <a:r>
              <a:rPr lang="en-GB" sz="900" dirty="0" smtClean="0"/>
              <a:t>7: they are </a:t>
            </a:r>
            <a:r>
              <a:rPr lang="en-GB" sz="900" dirty="0"/>
              <a:t>very different in many ways (nurture) but do have quite similar natures. They’re treated </a:t>
            </a:r>
            <a:r>
              <a:rPr lang="en-GB" sz="900" dirty="0" smtClean="0"/>
              <a:t>differently </a:t>
            </a:r>
            <a:r>
              <a:rPr lang="en-GB" sz="900" dirty="0"/>
              <a:t>by the </a:t>
            </a:r>
            <a:r>
              <a:rPr lang="en-GB" sz="900" dirty="0" smtClean="0"/>
              <a:t>police/school.</a:t>
            </a:r>
            <a:endParaRPr lang="en-GB" sz="900" dirty="0"/>
          </a:p>
          <a:p>
            <a:pPr marL="171450" indent="-171450" fontAlgn="t">
              <a:buFont typeface="Arial" panose="020B0604020202020204" pitchFamily="34" charset="0"/>
              <a:buChar char="•"/>
            </a:pPr>
            <a:r>
              <a:rPr lang="en-GB" sz="900" dirty="0"/>
              <a:t>Mrs L is paranoid her son will discover his adoption so moves the family to the country to get away from Mickey and Mrs J. Years later, the </a:t>
            </a:r>
            <a:r>
              <a:rPr lang="en-GB" sz="900" dirty="0" smtClean="0"/>
              <a:t>council </a:t>
            </a:r>
            <a:r>
              <a:rPr lang="en-GB" sz="900" dirty="0"/>
              <a:t>rehouses the </a:t>
            </a:r>
            <a:r>
              <a:rPr lang="en-GB" sz="900" dirty="0" smtClean="0"/>
              <a:t>Johnstone family </a:t>
            </a:r>
            <a:r>
              <a:rPr lang="en-GB" sz="900" dirty="0"/>
              <a:t>in the country</a:t>
            </a:r>
            <a:r>
              <a:rPr lang="en-GB" sz="900" dirty="0" smtClean="0"/>
              <a:t>.</a:t>
            </a:r>
          </a:p>
          <a:p>
            <a:pPr fontAlgn="t"/>
            <a:endParaRPr lang="en-GB" sz="900" b="1" dirty="0" smtClean="0"/>
          </a:p>
          <a:p>
            <a:pPr fontAlgn="t"/>
            <a:r>
              <a:rPr lang="en-GB" sz="900" b="1" dirty="0" smtClean="0"/>
              <a:t>ACT 2 </a:t>
            </a:r>
            <a:endParaRPr lang="en-GB" sz="900" b="1" dirty="0"/>
          </a:p>
          <a:p>
            <a:pPr marL="171450" indent="-171450" fontAlgn="t">
              <a:buFont typeface="Arial" panose="020B0604020202020204" pitchFamily="34" charset="0"/>
              <a:buChar char="•"/>
            </a:pPr>
            <a:r>
              <a:rPr lang="en-GB" sz="900" dirty="0"/>
              <a:t>The boys meet again aged 14 and their friendship continues.  The boys, again, display similar natures. They have very different qualities if education. Mickey is in love with Linda.  </a:t>
            </a:r>
          </a:p>
          <a:p>
            <a:pPr marL="171450" indent="-171450" fontAlgn="t">
              <a:buFont typeface="Arial" panose="020B0604020202020204" pitchFamily="34" charset="0"/>
              <a:buChar char="•"/>
            </a:pPr>
            <a:r>
              <a:rPr lang="en-GB" sz="900" dirty="0"/>
              <a:t>Mrs L becomes increasingly mad at the thought of Edward finding out and tries to kills Mrs J.</a:t>
            </a:r>
          </a:p>
          <a:p>
            <a:pPr marL="171450" indent="-171450" fontAlgn="t">
              <a:buFont typeface="Arial" panose="020B0604020202020204" pitchFamily="34" charset="0"/>
              <a:buChar char="•"/>
            </a:pPr>
            <a:r>
              <a:rPr lang="en-GB" sz="900" dirty="0"/>
              <a:t>Aged 18, Edward goes to university and Mickey to a full-time job which he hates. The gap is widening between them.</a:t>
            </a:r>
          </a:p>
          <a:p>
            <a:pPr marL="171450" indent="-171450" fontAlgn="t">
              <a:buFont typeface="Arial" panose="020B0604020202020204" pitchFamily="34" charset="0"/>
              <a:buChar char="•"/>
            </a:pPr>
            <a:r>
              <a:rPr lang="en-US" sz="900" dirty="0"/>
              <a:t>Linda is pregnant so she &amp; Mickey marry. Mickey loses his job, helps Sammy rob a garage &amp; is sent to prison.  Nothing is the same for him and Linda again.</a:t>
            </a:r>
            <a:endParaRPr lang="en-GB" sz="900" dirty="0"/>
          </a:p>
          <a:p>
            <a:pPr marL="171450" indent="-171450" fontAlgn="t">
              <a:buFont typeface="Arial" panose="020B0604020202020204" pitchFamily="34" charset="0"/>
              <a:buChar char="•"/>
            </a:pPr>
            <a:r>
              <a:rPr lang="en-US" sz="900" dirty="0"/>
              <a:t>Mickey is released from prison but is addicted to anti-depressants. Desperate, Linda asks Edward for help.  He gets them a house &amp; Mickey a job, but starts a brief affair with Linda.</a:t>
            </a:r>
            <a:endParaRPr lang="en-GB" sz="900" dirty="0"/>
          </a:p>
          <a:p>
            <a:pPr marL="171450" indent="-171450" fontAlgn="t">
              <a:buFont typeface="Arial" panose="020B0604020202020204" pitchFamily="34" charset="0"/>
              <a:buChar char="•"/>
            </a:pPr>
            <a:r>
              <a:rPr lang="en-US" sz="900" dirty="0" err="1"/>
              <a:t>Mrs</a:t>
            </a:r>
            <a:r>
              <a:rPr lang="en-US" sz="900" dirty="0"/>
              <a:t> L tells Mickey about the affair, he confronts Edward with a gun in the council chamber. </a:t>
            </a:r>
            <a:r>
              <a:rPr lang="en-US" sz="900" dirty="0" err="1"/>
              <a:t>Mrs</a:t>
            </a:r>
            <a:r>
              <a:rPr lang="en-US" sz="900" dirty="0"/>
              <a:t> J reveals that they are twins.  Mickey shoots Eddie and the police kills Mickey</a:t>
            </a:r>
            <a:r>
              <a:rPr lang="en-US" sz="900" dirty="0" smtClean="0"/>
              <a:t>.</a:t>
            </a:r>
            <a:endParaRPr lang="en-GB" sz="900" dirty="0"/>
          </a:p>
        </p:txBody>
      </p:sp>
      <p:graphicFrame>
        <p:nvGraphicFramePr>
          <p:cNvPr id="2" name="Table 1"/>
          <p:cNvGraphicFramePr>
            <a:graphicFrameLocks noGrp="1"/>
          </p:cNvGraphicFramePr>
          <p:nvPr>
            <p:extLst/>
          </p:nvPr>
        </p:nvGraphicFramePr>
        <p:xfrm>
          <a:off x="3716321" y="2359307"/>
          <a:ext cx="3231943" cy="676664"/>
        </p:xfrm>
        <a:graphic>
          <a:graphicData uri="http://schemas.openxmlformats.org/drawingml/2006/table">
            <a:tbl>
              <a:tblPr firstRow="1" bandRow="1">
                <a:tableStyleId>{5C22544A-7EE6-4342-B048-85BDC9FD1C3A}</a:tableStyleId>
              </a:tblPr>
              <a:tblGrid>
                <a:gridCol w="3231943">
                  <a:extLst>
                    <a:ext uri="{9D8B030D-6E8A-4147-A177-3AD203B41FA5}">
                      <a16:colId xmlns:a16="http://schemas.microsoft.com/office/drawing/2014/main" val="20000"/>
                    </a:ext>
                  </a:extLst>
                </a:gridCol>
              </a:tblGrid>
              <a:tr h="216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rPr>
                        <a:t>KEY THEMES </a:t>
                      </a:r>
                    </a:p>
                  </a:txBody>
                  <a:tcPr>
                    <a:solidFill>
                      <a:schemeClr val="accent4">
                        <a:lumMod val="40000"/>
                        <a:lumOff val="60000"/>
                      </a:schemeClr>
                    </a:solidFill>
                  </a:tcPr>
                </a:tc>
                <a:extLst>
                  <a:ext uri="{0D108BD9-81ED-4DB2-BD59-A6C34878D82A}">
                    <a16:rowId xmlns:a16="http://schemas.microsoft.com/office/drawing/2014/main" val="10000"/>
                  </a:ext>
                </a:extLst>
              </a:tr>
              <a:tr h="371864">
                <a:tc>
                  <a:txBody>
                    <a:bodyPr/>
                    <a:lstStyle/>
                    <a:p>
                      <a:pPr algn="ctr"/>
                      <a:r>
                        <a:rPr lang="en-GB" sz="1000" dirty="0" smtClean="0"/>
                        <a:t>Wealth</a:t>
                      </a:r>
                      <a:r>
                        <a:rPr lang="en-GB" sz="1000" baseline="0" dirty="0" smtClean="0"/>
                        <a:t>, Poverty, Class, Superstition, Childhood, Death,  </a:t>
                      </a:r>
                      <a:endParaRPr lang="en-GB" sz="1000" dirty="0" smtClean="0"/>
                    </a:p>
                  </a:txBody>
                  <a:tcPr>
                    <a:solidFill>
                      <a:schemeClr val="accent4">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nvPr>
        </p:nvGraphicFramePr>
        <p:xfrm>
          <a:off x="15578" y="4133234"/>
          <a:ext cx="3708531" cy="2678810"/>
        </p:xfrm>
        <a:graphic>
          <a:graphicData uri="http://schemas.openxmlformats.org/drawingml/2006/table">
            <a:tbl>
              <a:tblPr firstRow="1" bandRow="1">
                <a:tableStyleId>{93296810-A885-4BE3-A3E7-6D5BEEA58F35}</a:tableStyleId>
              </a:tblPr>
              <a:tblGrid>
                <a:gridCol w="1112836">
                  <a:extLst>
                    <a:ext uri="{9D8B030D-6E8A-4147-A177-3AD203B41FA5}">
                      <a16:colId xmlns:a16="http://schemas.microsoft.com/office/drawing/2014/main" val="3013724469"/>
                    </a:ext>
                  </a:extLst>
                </a:gridCol>
                <a:gridCol w="2595695">
                  <a:extLst>
                    <a:ext uri="{9D8B030D-6E8A-4147-A177-3AD203B41FA5}">
                      <a16:colId xmlns:a16="http://schemas.microsoft.com/office/drawing/2014/main" val="2557666754"/>
                    </a:ext>
                  </a:extLst>
                </a:gridCol>
              </a:tblGrid>
              <a:tr h="144015">
                <a:tc>
                  <a:txBody>
                    <a:bodyPr/>
                    <a:lstStyle/>
                    <a:p>
                      <a:pPr algn="l"/>
                      <a:r>
                        <a:rPr lang="en-GB" sz="1000" b="1" dirty="0" smtClean="0">
                          <a:solidFill>
                            <a:schemeClr val="tx1"/>
                          </a:solidFill>
                        </a:rPr>
                        <a:t>Terminology</a:t>
                      </a:r>
                      <a:endParaRPr lang="en-GB" sz="1000" b="1" dirty="0">
                        <a:solidFill>
                          <a:schemeClr val="tx1"/>
                        </a:solidFill>
                      </a:endParaRPr>
                    </a:p>
                  </a:txBody>
                  <a:tcPr>
                    <a:solidFill>
                      <a:schemeClr val="accent4">
                        <a:lumMod val="40000"/>
                        <a:lumOff val="60000"/>
                      </a:schemeClr>
                    </a:solidFill>
                  </a:tcPr>
                </a:tc>
                <a:tc>
                  <a:txBody>
                    <a:bodyPr/>
                    <a:lstStyle/>
                    <a:p>
                      <a:pPr algn="l"/>
                      <a:r>
                        <a:rPr lang="en-GB" sz="1000" b="1" dirty="0" smtClean="0">
                          <a:solidFill>
                            <a:srgbClr val="000000"/>
                          </a:solidFill>
                        </a:rPr>
                        <a:t>Definition</a:t>
                      </a:r>
                      <a:r>
                        <a:rPr lang="en-GB" sz="1000" b="1" baseline="0" dirty="0" smtClean="0">
                          <a:solidFill>
                            <a:srgbClr val="000000"/>
                          </a:solidFill>
                        </a:rPr>
                        <a:t> </a:t>
                      </a:r>
                      <a:endParaRPr lang="en-GB" sz="10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2361011545"/>
                  </a:ext>
                </a:extLst>
              </a:tr>
              <a:tr h="188207">
                <a:tc>
                  <a:txBody>
                    <a:bodyPr/>
                    <a:lstStyle/>
                    <a:p>
                      <a:pPr algn="l"/>
                      <a:r>
                        <a:rPr lang="en-GB" sz="800" b="1" dirty="0" smtClean="0"/>
                        <a:t>Omniscient</a:t>
                      </a:r>
                      <a:r>
                        <a:rPr lang="en-GB" sz="800" b="1" baseline="0" dirty="0" smtClean="0"/>
                        <a:t> Narrator</a:t>
                      </a:r>
                      <a:endParaRPr lang="en-GB" sz="800" b="1" dirty="0"/>
                    </a:p>
                  </a:txBody>
                  <a:tcPr>
                    <a:solidFill>
                      <a:schemeClr val="accent4">
                        <a:lumMod val="40000"/>
                        <a:lumOff val="60000"/>
                      </a:schemeClr>
                    </a:solidFill>
                  </a:tcPr>
                </a:tc>
                <a:tc>
                  <a:txBody>
                    <a:bodyPr/>
                    <a:lstStyle/>
                    <a:p>
                      <a:pPr algn="l"/>
                      <a:r>
                        <a:rPr lang="en-GB" sz="800" b="1" dirty="0" smtClean="0">
                          <a:solidFill>
                            <a:srgbClr val="000000"/>
                          </a:solidFill>
                        </a:rPr>
                        <a:t>All knowing narrative voice </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2598501412"/>
                  </a:ext>
                </a:extLst>
              </a:tr>
              <a:tr h="190871">
                <a:tc>
                  <a:txBody>
                    <a:bodyPr/>
                    <a:lstStyle/>
                    <a:p>
                      <a:pPr algn="l"/>
                      <a:r>
                        <a:rPr lang="en-GB" sz="800" b="1" dirty="0" smtClean="0"/>
                        <a:t>Dialogue</a:t>
                      </a:r>
                      <a:endParaRPr lang="en-GB" sz="800" b="1" dirty="0"/>
                    </a:p>
                  </a:txBody>
                  <a:tcPr>
                    <a:solidFill>
                      <a:schemeClr val="accent4">
                        <a:lumMod val="40000"/>
                        <a:lumOff val="60000"/>
                      </a:schemeClr>
                    </a:solidFill>
                  </a:tcPr>
                </a:tc>
                <a:tc>
                  <a:txBody>
                    <a:bodyPr/>
                    <a:lstStyle/>
                    <a:p>
                      <a:pPr algn="l"/>
                      <a:r>
                        <a:rPr lang="en-GB" sz="800" b="1" dirty="0" smtClean="0">
                          <a:solidFill>
                            <a:srgbClr val="000000"/>
                          </a:solidFill>
                        </a:rPr>
                        <a:t>Speech </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3523061749"/>
                  </a:ext>
                </a:extLst>
              </a:tr>
              <a:tr h="121527">
                <a:tc>
                  <a:txBody>
                    <a:bodyPr/>
                    <a:lstStyle/>
                    <a:p>
                      <a:pPr algn="l"/>
                      <a:r>
                        <a:rPr lang="en-GB" sz="800" b="1" dirty="0" smtClean="0"/>
                        <a:t>Accent</a:t>
                      </a:r>
                      <a:endParaRPr lang="en-GB" sz="800" b="1" dirty="0"/>
                    </a:p>
                  </a:txBody>
                  <a:tcPr>
                    <a:solidFill>
                      <a:schemeClr val="accent4">
                        <a:lumMod val="40000"/>
                        <a:lumOff val="60000"/>
                      </a:schemeClr>
                    </a:solidFill>
                  </a:tcPr>
                </a:tc>
                <a:tc>
                  <a:txBody>
                    <a:bodyPr/>
                    <a:lstStyle/>
                    <a:p>
                      <a:pPr algn="l"/>
                      <a:r>
                        <a:rPr lang="en-GB" sz="800" b="1" dirty="0" smtClean="0">
                          <a:solidFill>
                            <a:srgbClr val="000000"/>
                          </a:solidFill>
                        </a:rPr>
                        <a:t>A distinctive way of pronouncing words</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2939228938"/>
                  </a:ext>
                </a:extLst>
              </a:tr>
              <a:tr h="221897">
                <a:tc>
                  <a:txBody>
                    <a:bodyPr/>
                    <a:lstStyle/>
                    <a:p>
                      <a:pPr algn="l"/>
                      <a:r>
                        <a:rPr lang="en-GB" sz="800" b="1" dirty="0" smtClean="0"/>
                        <a:t>Dramatic Irony</a:t>
                      </a:r>
                      <a:endParaRPr lang="en-GB" sz="800" b="1" dirty="0"/>
                    </a:p>
                  </a:txBody>
                  <a:tcPr>
                    <a:solidFill>
                      <a:schemeClr val="accent4">
                        <a:lumMod val="40000"/>
                        <a:lumOff val="60000"/>
                      </a:schemeClr>
                    </a:solidFill>
                  </a:tcPr>
                </a:tc>
                <a:tc>
                  <a:txBody>
                    <a:bodyPr/>
                    <a:lstStyle/>
                    <a:p>
                      <a:pPr algn="l"/>
                      <a:r>
                        <a:rPr lang="en-GB" sz="800" b="1" kern="1200" dirty="0" smtClean="0">
                          <a:solidFill>
                            <a:schemeClr val="dk1"/>
                          </a:solidFill>
                          <a:effectLst/>
                          <a:latin typeface="+mn-lt"/>
                          <a:ea typeface="+mn-ea"/>
                          <a:cs typeface="+mn-cs"/>
                        </a:rPr>
                        <a:t>where the audience are more aware of the action happening than the characters </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2396952460"/>
                  </a:ext>
                </a:extLst>
              </a:tr>
              <a:tr h="229700">
                <a:tc>
                  <a:txBody>
                    <a:bodyPr/>
                    <a:lstStyle/>
                    <a:p>
                      <a:pPr algn="l"/>
                      <a:r>
                        <a:rPr lang="en-GB" sz="800" b="1" dirty="0" smtClean="0"/>
                        <a:t>Foreshadowing </a:t>
                      </a:r>
                      <a:endParaRPr lang="en-GB" sz="800" b="1" dirty="0"/>
                    </a:p>
                  </a:txBody>
                  <a:tcPr>
                    <a:solidFill>
                      <a:schemeClr val="accent4">
                        <a:lumMod val="40000"/>
                        <a:lumOff val="60000"/>
                      </a:schemeClr>
                    </a:solidFill>
                  </a:tcPr>
                </a:tc>
                <a:tc>
                  <a:txBody>
                    <a:bodyPr/>
                    <a:lstStyle/>
                    <a:p>
                      <a:pPr algn="l"/>
                      <a:r>
                        <a:rPr lang="en-GB" sz="800" b="1" kern="1200" dirty="0" smtClean="0">
                          <a:solidFill>
                            <a:schemeClr val="dk1"/>
                          </a:solidFill>
                          <a:effectLst/>
                          <a:latin typeface="+mn-lt"/>
                          <a:ea typeface="+mn-ea"/>
                          <a:cs typeface="+mn-cs"/>
                        </a:rPr>
                        <a:t>a hint or suggestion of what might happen later in the story </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2072710109"/>
                  </a:ext>
                </a:extLst>
              </a:tr>
              <a:tr h="245719">
                <a:tc>
                  <a:txBody>
                    <a:bodyPr/>
                    <a:lstStyle/>
                    <a:p>
                      <a:pPr algn="l"/>
                      <a:r>
                        <a:rPr lang="en-GB" sz="800" b="1" dirty="0" smtClean="0"/>
                        <a:t>Pathetic</a:t>
                      </a:r>
                      <a:r>
                        <a:rPr lang="en-GB" sz="800" b="1" baseline="0" dirty="0" smtClean="0"/>
                        <a:t> Fallacy</a:t>
                      </a:r>
                      <a:endParaRPr lang="en-GB" sz="800" b="1" dirty="0"/>
                    </a:p>
                  </a:txBody>
                  <a:tcPr>
                    <a:solidFill>
                      <a:schemeClr val="accent4">
                        <a:lumMod val="40000"/>
                        <a:lumOff val="60000"/>
                      </a:schemeClr>
                    </a:solidFill>
                  </a:tcPr>
                </a:tc>
                <a:tc>
                  <a:txBody>
                    <a:bodyPr/>
                    <a:lstStyle/>
                    <a:p>
                      <a:pPr algn="l"/>
                      <a:r>
                        <a:rPr lang="en-GB" sz="800" b="1" kern="1200" dirty="0" smtClean="0">
                          <a:solidFill>
                            <a:schemeClr val="dk1"/>
                          </a:solidFill>
                          <a:effectLst/>
                          <a:latin typeface="+mn-lt"/>
                          <a:ea typeface="+mn-ea"/>
                          <a:cs typeface="+mn-cs"/>
                        </a:rPr>
                        <a:t>ascribing human conduct and feelings to nature, usually the weather</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938243431"/>
                  </a:ext>
                </a:extLst>
              </a:tr>
              <a:tr h="216024">
                <a:tc>
                  <a:txBody>
                    <a:bodyPr/>
                    <a:lstStyle/>
                    <a:p>
                      <a:pPr algn="l"/>
                      <a:r>
                        <a:rPr lang="en-GB" sz="800" b="1" dirty="0" smtClean="0"/>
                        <a:t>Metaphor</a:t>
                      </a:r>
                      <a:endParaRPr lang="en-GB" sz="800" b="1" dirty="0"/>
                    </a:p>
                  </a:txBody>
                  <a:tcPr>
                    <a:solidFill>
                      <a:schemeClr val="accent4">
                        <a:lumMod val="40000"/>
                        <a:lumOff val="60000"/>
                      </a:schemeClr>
                    </a:solidFill>
                  </a:tcPr>
                </a:tc>
                <a:tc>
                  <a:txBody>
                    <a:bodyPr/>
                    <a:lstStyle/>
                    <a:p>
                      <a:pPr algn="l"/>
                      <a:r>
                        <a:rPr lang="en-GB" sz="800" b="1" dirty="0" smtClean="0">
                          <a:solidFill>
                            <a:srgbClr val="000000"/>
                          </a:solidFill>
                        </a:rPr>
                        <a:t>Where one thing</a:t>
                      </a:r>
                      <a:r>
                        <a:rPr lang="en-GB" sz="800" b="1" baseline="0" dirty="0" smtClean="0">
                          <a:solidFill>
                            <a:srgbClr val="000000"/>
                          </a:solidFill>
                        </a:rPr>
                        <a:t> becomes another in a comparison</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638231958"/>
                  </a:ext>
                </a:extLst>
              </a:tr>
              <a:tr h="314219">
                <a:tc>
                  <a:txBody>
                    <a:bodyPr/>
                    <a:lstStyle/>
                    <a:p>
                      <a:pPr algn="l"/>
                      <a:r>
                        <a:rPr lang="en-GB" sz="800" b="1" dirty="0" smtClean="0"/>
                        <a:t>Musical</a:t>
                      </a:r>
                      <a:r>
                        <a:rPr lang="en-GB" sz="800" b="1" baseline="0" dirty="0" smtClean="0"/>
                        <a:t> </a:t>
                      </a:r>
                      <a:endParaRPr lang="en-GB" sz="800" b="1" dirty="0"/>
                    </a:p>
                  </a:txBody>
                  <a:tcPr>
                    <a:solidFill>
                      <a:schemeClr val="accent4">
                        <a:lumMod val="40000"/>
                        <a:lumOff val="60000"/>
                      </a:schemeClr>
                    </a:solidFill>
                  </a:tcPr>
                </a:tc>
                <a:tc>
                  <a:txBody>
                    <a:bodyPr/>
                    <a:lstStyle/>
                    <a:p>
                      <a:pPr algn="l"/>
                      <a:r>
                        <a:rPr lang="en-GB" sz="800" b="1" dirty="0" smtClean="0">
                          <a:solidFill>
                            <a:srgbClr val="000000"/>
                          </a:solidFill>
                        </a:rPr>
                        <a:t>The form of the play:</a:t>
                      </a:r>
                      <a:r>
                        <a:rPr lang="en-GB" sz="800" b="1" baseline="0" dirty="0" smtClean="0">
                          <a:solidFill>
                            <a:srgbClr val="000000"/>
                          </a:solidFill>
                        </a:rPr>
                        <a:t> music plays an important part in revealing the action/events</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527338754"/>
                  </a:ext>
                </a:extLst>
              </a:tr>
              <a:tr h="237746">
                <a:tc>
                  <a:txBody>
                    <a:bodyPr/>
                    <a:lstStyle/>
                    <a:p>
                      <a:pPr algn="l"/>
                      <a:r>
                        <a:rPr lang="en-GB" sz="800" b="1" dirty="0" smtClean="0"/>
                        <a:t>Symbolism</a:t>
                      </a:r>
                      <a:r>
                        <a:rPr lang="en-GB" sz="800" b="1" baseline="0" dirty="0" smtClean="0"/>
                        <a:t> </a:t>
                      </a:r>
                      <a:endParaRPr lang="en-GB" sz="800" b="1" dirty="0"/>
                    </a:p>
                  </a:txBody>
                  <a:tcPr>
                    <a:solidFill>
                      <a:schemeClr val="accent4">
                        <a:lumMod val="40000"/>
                        <a:lumOff val="60000"/>
                      </a:schemeClr>
                    </a:solidFill>
                  </a:tcPr>
                </a:tc>
                <a:tc>
                  <a:txBody>
                    <a:bodyPr/>
                    <a:lstStyle/>
                    <a:p>
                      <a:pPr>
                        <a:lnSpc>
                          <a:spcPct val="115000"/>
                        </a:lnSpc>
                        <a:spcAft>
                          <a:spcPts val="1000"/>
                        </a:spcAft>
                      </a:pPr>
                      <a:r>
                        <a:rPr lang="en-GB" sz="800" b="1" dirty="0" smtClean="0">
                          <a:effectLst/>
                          <a:latin typeface="Calibri"/>
                          <a:ea typeface="Calibri"/>
                          <a:cs typeface="Times New Roman"/>
                        </a:rPr>
                        <a:t>Using symbols in literature</a:t>
                      </a:r>
                      <a:r>
                        <a:rPr lang="en-GB" sz="800" b="1" baseline="0" dirty="0" smtClean="0">
                          <a:effectLst/>
                          <a:latin typeface="Calibri"/>
                          <a:ea typeface="Calibri"/>
                          <a:cs typeface="Times New Roman"/>
                        </a:rPr>
                        <a:t> to represent ideas or qualities</a:t>
                      </a:r>
                      <a:endParaRPr lang="en-GB" sz="800" b="1" dirty="0">
                        <a:effectLst/>
                        <a:latin typeface="Calibri"/>
                        <a:ea typeface="Calibri"/>
                        <a:cs typeface="Times New Roman"/>
                      </a:endParaRPr>
                    </a:p>
                  </a:txBody>
                  <a:tcPr marL="68580" marR="68580" marT="0" marB="0">
                    <a:solidFill>
                      <a:schemeClr val="accent4">
                        <a:lumMod val="40000"/>
                        <a:lumOff val="60000"/>
                      </a:schemeClr>
                    </a:solidFill>
                  </a:tcPr>
                </a:tc>
                <a:extLst>
                  <a:ext uri="{0D108BD9-81ED-4DB2-BD59-A6C34878D82A}">
                    <a16:rowId xmlns:a16="http://schemas.microsoft.com/office/drawing/2014/main" val="691402594"/>
                  </a:ext>
                </a:extLst>
              </a:tr>
            </a:tbl>
          </a:graphicData>
        </a:graphic>
      </p:graphicFrame>
    </p:spTree>
    <p:extLst>
      <p:ext uri="{BB962C8B-B14F-4D97-AF65-F5344CB8AC3E}">
        <p14:creationId xmlns:p14="http://schemas.microsoft.com/office/powerpoint/2010/main" val="1697741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8478"/>
            <a:ext cx="2175794" cy="63401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GB" sz="1400" b="1" u="sng" dirty="0" smtClean="0"/>
              <a:t>MRS JOHNSTONE</a:t>
            </a:r>
          </a:p>
          <a:p>
            <a:pPr marL="228600" indent="-228600">
              <a:buFont typeface="Arial" panose="020B0604020202020204" pitchFamily="34" charset="0"/>
              <a:buChar char="•"/>
            </a:pPr>
            <a:r>
              <a:rPr lang="en-GB" sz="1400" dirty="0" smtClean="0"/>
              <a:t>“He </a:t>
            </a:r>
            <a:r>
              <a:rPr lang="en-GB" sz="1400" dirty="0"/>
              <a:t>told me I was sexier than Marilyn Monroe</a:t>
            </a:r>
            <a:r>
              <a:rPr lang="en-GB" sz="1400" dirty="0" smtClean="0"/>
              <a:t>”.</a:t>
            </a:r>
            <a:endParaRPr lang="en-GB" sz="1400" dirty="0"/>
          </a:p>
          <a:p>
            <a:pPr marL="228600" indent="-228600">
              <a:buFont typeface="Arial" panose="020B0604020202020204" pitchFamily="34" charset="0"/>
              <a:buChar char="•"/>
            </a:pPr>
            <a:r>
              <a:rPr lang="en-GB" sz="1400" dirty="0" smtClean="0"/>
              <a:t>“</a:t>
            </a:r>
            <a:r>
              <a:rPr lang="en-GB" sz="1400" dirty="0"/>
              <a:t>By the time I was twenty-five, I looked like forty-two” </a:t>
            </a:r>
            <a:endParaRPr lang="en-GB" sz="1400" dirty="0" smtClean="0"/>
          </a:p>
          <a:p>
            <a:pPr marL="228600" indent="-228600">
              <a:buFont typeface="Arial" panose="020B0604020202020204" pitchFamily="34" charset="0"/>
              <a:buChar char="•"/>
            </a:pPr>
            <a:r>
              <a:rPr lang="en-GB" sz="1400" dirty="0" smtClean="0"/>
              <a:t>“during </a:t>
            </a:r>
            <a:r>
              <a:rPr lang="en-GB" sz="1400" dirty="0"/>
              <a:t>the dance, she acquires a brush, dusters and a mop” </a:t>
            </a:r>
            <a:r>
              <a:rPr lang="en-GB" sz="1400" dirty="0" smtClean="0"/>
              <a:t>stage </a:t>
            </a:r>
            <a:r>
              <a:rPr lang="en-GB" sz="1400" dirty="0"/>
              <a:t>directions </a:t>
            </a:r>
            <a:endParaRPr lang="en-GB" sz="1400" dirty="0" smtClean="0"/>
          </a:p>
          <a:p>
            <a:pPr marL="228600" indent="-228600">
              <a:buFont typeface="Arial" panose="020B0604020202020204" pitchFamily="34" charset="0"/>
              <a:buChar char="•"/>
            </a:pPr>
            <a:r>
              <a:rPr lang="en-GB" sz="1400" dirty="0" smtClean="0"/>
              <a:t>“never </a:t>
            </a:r>
            <a:r>
              <a:rPr lang="en-GB" sz="1400" dirty="0"/>
              <a:t>put new shoes on a </a:t>
            </a:r>
            <a:r>
              <a:rPr lang="en-GB" sz="1400" dirty="0" smtClean="0"/>
              <a:t>table” </a:t>
            </a:r>
          </a:p>
          <a:p>
            <a:pPr marL="228600" indent="-228600">
              <a:buFont typeface="Arial" panose="020B0604020202020204" pitchFamily="34" charset="0"/>
              <a:buChar char="•"/>
            </a:pPr>
            <a:r>
              <a:rPr lang="en-GB" sz="1400" dirty="0" smtClean="0"/>
              <a:t>“silver </a:t>
            </a:r>
            <a:r>
              <a:rPr lang="en-GB" sz="1400" dirty="0"/>
              <a:t>trays to take meals on” / “a bike with both wheels on” – Mrs J &amp; Mrs </a:t>
            </a:r>
            <a:endParaRPr lang="en-GB" sz="1400" dirty="0" smtClean="0"/>
          </a:p>
          <a:p>
            <a:pPr marL="228600" indent="-228600">
              <a:buFont typeface="Arial" panose="020B0604020202020204" pitchFamily="34" charset="0"/>
              <a:buChar char="•"/>
            </a:pPr>
            <a:r>
              <a:rPr lang="en-GB" sz="1400" dirty="0" smtClean="0"/>
              <a:t>“Mrs </a:t>
            </a:r>
            <a:r>
              <a:rPr lang="en-GB" sz="1400" dirty="0"/>
              <a:t>Lyons shows the Bible to Mrs Johnstone” </a:t>
            </a:r>
            <a:endParaRPr lang="en-GB" sz="1400" dirty="0" smtClean="0"/>
          </a:p>
          <a:p>
            <a:pPr marL="228600" indent="-228600">
              <a:buFont typeface="Arial" panose="020B0604020202020204" pitchFamily="34" charset="0"/>
              <a:buChar char="•"/>
            </a:pPr>
            <a:r>
              <a:rPr lang="en-GB" sz="1400" dirty="0" smtClean="0"/>
              <a:t>“</a:t>
            </a:r>
            <a:r>
              <a:rPr lang="en-GB" sz="1400" dirty="0"/>
              <a:t>don’t you ever come round here again” / “I’m very sorry, but it’s Edward’s bedtime” – Mrs J and Mrs L </a:t>
            </a:r>
            <a:r>
              <a:rPr lang="en-GB" sz="1400" dirty="0" smtClean="0"/>
              <a:t> </a:t>
            </a:r>
          </a:p>
          <a:p>
            <a:pPr marL="228600" indent="-228600">
              <a:buFont typeface="Arial" panose="020B0604020202020204" pitchFamily="34" charset="0"/>
              <a:buChar char="•"/>
            </a:pPr>
            <a:r>
              <a:rPr lang="en-GB" sz="1400" dirty="0" smtClean="0"/>
              <a:t>“She </a:t>
            </a:r>
            <a:r>
              <a:rPr lang="en-GB" sz="1400" dirty="0"/>
              <a:t>removes a locket from around her neck” </a:t>
            </a:r>
            <a:endParaRPr lang="en-GB" sz="1400" dirty="0" smtClean="0"/>
          </a:p>
          <a:p>
            <a:pPr marL="228600" indent="-228600">
              <a:buFont typeface="Arial" panose="020B0604020202020204" pitchFamily="34" charset="0"/>
              <a:buChar char="•"/>
            </a:pPr>
            <a:r>
              <a:rPr lang="en-GB" sz="1400" dirty="0" smtClean="0"/>
              <a:t>“bright </a:t>
            </a:r>
            <a:r>
              <a:rPr lang="en-GB" sz="1400" dirty="0"/>
              <a:t>new day, we’re </a:t>
            </a:r>
            <a:r>
              <a:rPr lang="en-GB" sz="1400" dirty="0" err="1"/>
              <a:t>goin</a:t>
            </a:r>
            <a:r>
              <a:rPr lang="en-GB" sz="1400" dirty="0"/>
              <a:t>’ away” </a:t>
            </a:r>
            <a:endParaRPr lang="en-GB" sz="1400" dirty="0" smtClean="0"/>
          </a:p>
          <a:p>
            <a:pPr marL="228600" indent="-228600">
              <a:buFont typeface="Arial" panose="020B0604020202020204" pitchFamily="34" charset="0"/>
              <a:buChar char="•"/>
            </a:pPr>
            <a:r>
              <a:rPr lang="en-GB" sz="1400" dirty="0" smtClean="0"/>
              <a:t>“I </a:t>
            </a:r>
            <a:r>
              <a:rPr lang="en-GB" sz="1400" dirty="0"/>
              <a:t>curse you! Witch!” – Mrs L to Mrs </a:t>
            </a:r>
            <a:r>
              <a:rPr lang="en-GB" sz="1400" dirty="0" smtClean="0"/>
              <a:t>J</a:t>
            </a:r>
            <a:endParaRPr lang="en-GB" sz="1400" dirty="0"/>
          </a:p>
        </p:txBody>
      </p:sp>
      <p:sp>
        <p:nvSpPr>
          <p:cNvPr id="5" name="Rectangle 4"/>
          <p:cNvSpPr/>
          <p:nvPr/>
        </p:nvSpPr>
        <p:spPr>
          <a:xfrm>
            <a:off x="2202245" y="80755"/>
            <a:ext cx="2039643" cy="655564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GB" sz="1400" b="1" u="sng" dirty="0" smtClean="0"/>
              <a:t>THE NARRATOR </a:t>
            </a:r>
          </a:p>
          <a:p>
            <a:pPr marL="171450" indent="-171450">
              <a:buFont typeface="Arial" panose="020B0604020202020204" pitchFamily="34" charset="0"/>
              <a:buChar char="•"/>
            </a:pPr>
            <a:r>
              <a:rPr lang="en-GB" sz="1400" dirty="0" smtClean="0"/>
              <a:t>“I’m </a:t>
            </a:r>
            <a:r>
              <a:rPr lang="en-GB" sz="1400" dirty="0"/>
              <a:t>up to here with hard luck stories” – </a:t>
            </a:r>
            <a:r>
              <a:rPr lang="en-GB" sz="1400" dirty="0" smtClean="0"/>
              <a:t>Milkman/narrator </a:t>
            </a:r>
            <a:endParaRPr lang="en-GB" sz="1400" dirty="0"/>
          </a:p>
          <a:p>
            <a:pPr marL="171450" indent="-171450">
              <a:buFont typeface="Arial" panose="020B0604020202020204" pitchFamily="34" charset="0"/>
              <a:buChar char="•"/>
            </a:pPr>
            <a:r>
              <a:rPr lang="en-GB" sz="1400" dirty="0" smtClean="0"/>
              <a:t>“the </a:t>
            </a:r>
            <a:r>
              <a:rPr lang="en-GB" sz="1400" dirty="0"/>
              <a:t>devil’s got your number” – narrator </a:t>
            </a:r>
          </a:p>
          <a:p>
            <a:pPr marL="171450" indent="-171450">
              <a:buFont typeface="Arial" panose="020B0604020202020204" pitchFamily="34" charset="0"/>
              <a:buChar char="•"/>
            </a:pPr>
            <a:r>
              <a:rPr lang="en-GB" sz="1400" dirty="0" smtClean="0"/>
              <a:t>did </a:t>
            </a:r>
            <a:r>
              <a:rPr lang="en-GB" sz="1400" dirty="0"/>
              <a:t>you never hear how the Johnstones died” </a:t>
            </a:r>
            <a:endParaRPr lang="en-GB" sz="1400" dirty="0" smtClean="0"/>
          </a:p>
          <a:p>
            <a:pPr marL="171450" indent="-171450">
              <a:buFont typeface="Arial" panose="020B0604020202020204" pitchFamily="34" charset="0"/>
              <a:buChar char="•"/>
            </a:pPr>
            <a:r>
              <a:rPr lang="en-GB" sz="1400" dirty="0" smtClean="0"/>
              <a:t>“the </a:t>
            </a:r>
            <a:r>
              <a:rPr lang="en-GB" sz="1400" dirty="0"/>
              <a:t>mother, so cruel, there’s a stone in place of her heart” – </a:t>
            </a:r>
            <a:r>
              <a:rPr lang="en-GB" sz="1400" dirty="0" smtClean="0"/>
              <a:t>“a </a:t>
            </a:r>
            <a:r>
              <a:rPr lang="en-GB" sz="1400" dirty="0"/>
              <a:t>debt is a debt, and must be paid” </a:t>
            </a:r>
            <a:endParaRPr lang="en-GB" sz="1400" dirty="0" smtClean="0"/>
          </a:p>
          <a:p>
            <a:pPr marL="171450" indent="-171450">
              <a:buFont typeface="Arial" panose="020B0604020202020204" pitchFamily="34" charset="0"/>
              <a:buChar char="•"/>
            </a:pPr>
            <a:r>
              <a:rPr lang="en-GB" sz="1400" dirty="0" smtClean="0"/>
              <a:t>“There’s </a:t>
            </a:r>
            <a:r>
              <a:rPr lang="en-GB" sz="1400" dirty="0"/>
              <a:t>a mad man” – narrator </a:t>
            </a:r>
            <a:endParaRPr lang="en-GB" sz="1400" dirty="0" smtClean="0"/>
          </a:p>
          <a:p>
            <a:pPr marL="171450" indent="-171450">
              <a:buFont typeface="Arial" panose="020B0604020202020204" pitchFamily="34" charset="0"/>
              <a:buChar char="•"/>
            </a:pPr>
            <a:r>
              <a:rPr lang="en-GB" sz="1400" dirty="0" smtClean="0"/>
              <a:t>“Do </a:t>
            </a:r>
            <a:r>
              <a:rPr lang="en-GB" sz="1400" dirty="0"/>
              <a:t>we blame superstition for what came to pass? Or could it be what we, the English, have come to know as class?” </a:t>
            </a:r>
            <a:endParaRPr lang="en-GB" sz="1400" dirty="0" smtClean="0"/>
          </a:p>
          <a:p>
            <a:pPr marL="171450" indent="-171450">
              <a:buFont typeface="Arial" panose="020B0604020202020204" pitchFamily="34" charset="0"/>
              <a:buChar char="•"/>
            </a:pPr>
            <a:r>
              <a:rPr lang="en-GB" sz="1400" dirty="0" smtClean="0"/>
              <a:t>“</a:t>
            </a:r>
            <a:r>
              <a:rPr lang="en-GB" sz="1400" dirty="0"/>
              <a:t>Did you ever hear the story of the Johnstone twins, as like each other as two new pins” </a:t>
            </a:r>
            <a:endParaRPr lang="en-GB" sz="1400" dirty="0" smtClean="0"/>
          </a:p>
          <a:p>
            <a:pPr marL="171450" indent="-171450">
              <a:buFont typeface="Arial" panose="020B0604020202020204" pitchFamily="34" charset="0"/>
              <a:buChar char="•"/>
            </a:pPr>
            <a:r>
              <a:rPr lang="en-GB" sz="1400" dirty="0" smtClean="0"/>
              <a:t>“the </a:t>
            </a:r>
            <a:r>
              <a:rPr lang="en-GB" sz="1400" dirty="0"/>
              <a:t>music pulsates and builds” </a:t>
            </a:r>
            <a:r>
              <a:rPr lang="en-GB" sz="1400" dirty="0" smtClean="0"/>
              <a:t>stage </a:t>
            </a:r>
            <a:r>
              <a:rPr lang="en-GB" sz="1400" dirty="0"/>
              <a:t>directions </a:t>
            </a:r>
          </a:p>
        </p:txBody>
      </p:sp>
      <p:graphicFrame>
        <p:nvGraphicFramePr>
          <p:cNvPr id="6" name="Table 5"/>
          <p:cNvGraphicFramePr>
            <a:graphicFrameLocks noGrp="1"/>
          </p:cNvGraphicFramePr>
          <p:nvPr>
            <p:extLst/>
          </p:nvPr>
        </p:nvGraphicFramePr>
        <p:xfrm>
          <a:off x="6258975" y="2293195"/>
          <a:ext cx="2885025" cy="4556923"/>
        </p:xfrm>
        <a:graphic>
          <a:graphicData uri="http://schemas.openxmlformats.org/drawingml/2006/table">
            <a:tbl>
              <a:tblPr firstRow="1" firstCol="1" bandRow="1">
                <a:tableStyleId>{5C22544A-7EE6-4342-B048-85BDC9FD1C3A}</a:tableStyleId>
              </a:tblPr>
              <a:tblGrid>
                <a:gridCol w="2885025">
                  <a:extLst>
                    <a:ext uri="{9D8B030D-6E8A-4147-A177-3AD203B41FA5}">
                      <a16:colId xmlns:a16="http://schemas.microsoft.com/office/drawing/2014/main" val="3344006405"/>
                    </a:ext>
                  </a:extLst>
                </a:gridCol>
              </a:tblGrid>
              <a:tr h="232050">
                <a:tc>
                  <a:txBody>
                    <a:bodyPr/>
                    <a:lstStyle/>
                    <a:p>
                      <a:pPr>
                        <a:lnSpc>
                          <a:spcPct val="115000"/>
                        </a:lnSpc>
                        <a:spcAft>
                          <a:spcPts val="0"/>
                        </a:spcAft>
                      </a:pPr>
                      <a:r>
                        <a:rPr lang="en-GB"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MINOR CHARACTERS</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6B9D5"/>
                    </a:solidFill>
                  </a:tcPr>
                </a:tc>
                <a:extLst>
                  <a:ext uri="{0D108BD9-81ED-4DB2-BD59-A6C34878D82A}">
                    <a16:rowId xmlns:a16="http://schemas.microsoft.com/office/drawing/2014/main" val="4139598471"/>
                  </a:ext>
                </a:extLst>
              </a:tr>
              <a:tr h="928200">
                <a:tc>
                  <a:txBody>
                    <a:bodyPr/>
                    <a:lstStyle/>
                    <a:p>
                      <a:pPr marL="0" lvl="0" indent="0">
                        <a:lnSpc>
                          <a:spcPct val="115000"/>
                        </a:lnSpc>
                        <a:spcAft>
                          <a:spcPts val="0"/>
                        </a:spcAft>
                        <a:buFont typeface="+mj-lt"/>
                        <a:buNone/>
                      </a:pPr>
                      <a:r>
                        <a:rPr lang="en-GB" sz="1400" b="1" u="sng"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LINDA</a:t>
                      </a:r>
                      <a:r>
                        <a:rPr lang="en-GB" sz="1400" b="1" u="sng"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lvl="0" indent="0">
                        <a:lnSpc>
                          <a:spcPct val="115000"/>
                        </a:lnSpc>
                        <a:spcAft>
                          <a:spcPts val="0"/>
                        </a:spcAft>
                        <a:buFont typeface="+mj-lt"/>
                        <a:buNone/>
                      </a:pPr>
                      <a:r>
                        <a:rPr lang="en-GB"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“if you count from one to ten”</a:t>
                      </a:r>
                    </a:p>
                    <a:p>
                      <a:pPr marL="0" lvl="0" indent="0">
                        <a:lnSpc>
                          <a:spcPct val="115000"/>
                        </a:lnSpc>
                        <a:spcAft>
                          <a:spcPts val="0"/>
                        </a:spcAft>
                        <a:buFont typeface="+mj-lt"/>
                        <a:buNone/>
                      </a:pPr>
                      <a:r>
                        <a:rPr lang="en-GB" sz="1400" b="0" i="0" kern="1200" dirty="0" smtClean="0">
                          <a:solidFill>
                            <a:schemeClr val="tx1"/>
                          </a:solidFill>
                          <a:effectLst/>
                          <a:latin typeface="+mn-lt"/>
                          <a:ea typeface="+mn-ea"/>
                          <a:cs typeface="+mn-cs"/>
                        </a:rPr>
                        <a:t>“I </a:t>
                      </a:r>
                      <a:r>
                        <a:rPr lang="en-GB" sz="1400" b="0" i="0" kern="1200" dirty="0" err="1" smtClean="0">
                          <a:solidFill>
                            <a:schemeClr val="tx1"/>
                          </a:solidFill>
                          <a:effectLst/>
                          <a:latin typeface="+mn-lt"/>
                          <a:ea typeface="+mn-ea"/>
                          <a:cs typeface="+mn-cs"/>
                        </a:rPr>
                        <a:t>wanna</a:t>
                      </a:r>
                      <a:r>
                        <a:rPr lang="en-GB" sz="1400" b="0" i="0" kern="1200" dirty="0" smtClean="0">
                          <a:solidFill>
                            <a:schemeClr val="tx1"/>
                          </a:solidFill>
                          <a:effectLst/>
                          <a:latin typeface="+mn-lt"/>
                          <a:ea typeface="+mn-ea"/>
                          <a:cs typeface="+mn-cs"/>
                        </a:rPr>
                        <a:t> kiss y’, an’ put me arms around y’”</a:t>
                      </a:r>
                    </a:p>
                    <a:p>
                      <a:pPr marL="0" lvl="0" indent="0">
                        <a:lnSpc>
                          <a:spcPct val="115000"/>
                        </a:lnSpc>
                        <a:spcAft>
                          <a:spcPts val="0"/>
                        </a:spcAft>
                        <a:buFont typeface="+mj-lt"/>
                        <a:buNone/>
                      </a:pPr>
                      <a:r>
                        <a:rPr lang="en-GB" sz="1400" b="0" i="0" kern="1200" dirty="0" smtClean="0">
                          <a:solidFill>
                            <a:schemeClr val="tx1"/>
                          </a:solidFill>
                          <a:effectLst/>
                          <a:latin typeface="+mn-lt"/>
                          <a:ea typeface="+mn-ea"/>
                          <a:cs typeface="+mn-cs"/>
                        </a:rPr>
                        <a:t>“Who’d tell the girl in the middle of the pair/The price she’ll pay just for being there.”</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6B9D5"/>
                    </a:solidFill>
                  </a:tcPr>
                </a:tc>
                <a:extLst>
                  <a:ext uri="{0D108BD9-81ED-4DB2-BD59-A6C34878D82A}">
                    <a16:rowId xmlns:a16="http://schemas.microsoft.com/office/drawing/2014/main" val="132316753"/>
                  </a:ext>
                </a:extLst>
              </a:tr>
              <a:tr h="459531">
                <a:tc>
                  <a:txBody>
                    <a:bodyPr/>
                    <a:lstStyle/>
                    <a:p>
                      <a:pPr marL="0" lvl="0" indent="0">
                        <a:lnSpc>
                          <a:spcPct val="115000"/>
                        </a:lnSpc>
                        <a:spcAft>
                          <a:spcPts val="0"/>
                        </a:spcAft>
                        <a:buFont typeface="+mj-lt"/>
                        <a:buNone/>
                      </a:pPr>
                      <a:r>
                        <a:rPr lang="en-GB" sz="1400" b="1" u="sng" dirty="0" smtClean="0">
                          <a:solidFill>
                            <a:schemeClr val="tx1"/>
                          </a:solidFill>
                          <a:effectLst/>
                          <a:latin typeface="Calibri" panose="020F0502020204030204" pitchFamily="34" charset="0"/>
                          <a:ea typeface="Times New Roman" panose="02020603050405020304" pitchFamily="18" charset="0"/>
                          <a:cs typeface="Calibri,Bold"/>
                        </a:rPr>
                        <a:t>Mr Lyons</a:t>
                      </a:r>
                    </a:p>
                    <a:p>
                      <a:pPr marL="0" lvl="0" indent="0">
                        <a:lnSpc>
                          <a:spcPct val="115000"/>
                        </a:lnSpc>
                        <a:spcAft>
                          <a:spcPts val="0"/>
                        </a:spcAft>
                        <a:buFont typeface="+mj-lt"/>
                        <a:buNone/>
                      </a:pPr>
                      <a:r>
                        <a:rPr lang="en-GB" sz="1400" b="0" dirty="0" smtClean="0">
                          <a:solidFill>
                            <a:schemeClr val="tx1"/>
                          </a:solidFill>
                          <a:effectLst/>
                          <a:latin typeface="Calibri" panose="020F0502020204030204" pitchFamily="34" charset="0"/>
                          <a:ea typeface="Times New Roman" panose="02020603050405020304" pitchFamily="18" charset="0"/>
                          <a:cs typeface="Calibri,Bold"/>
                        </a:rPr>
                        <a:t>“</a:t>
                      </a:r>
                      <a:r>
                        <a:rPr lang="en-GB" sz="1400" b="0" dirty="0">
                          <a:solidFill>
                            <a:schemeClr val="tx1"/>
                          </a:solidFill>
                          <a:effectLst/>
                          <a:latin typeface="Calibri" panose="020F0502020204030204" pitchFamily="34" charset="0"/>
                          <a:ea typeface="Times New Roman" panose="02020603050405020304" pitchFamily="18" charset="0"/>
                          <a:cs typeface="Calibri,Bold"/>
                        </a:rPr>
                        <a:t>it’s a sign of the times, Miss Jones” </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6B9D5"/>
                    </a:solidFill>
                  </a:tcPr>
                </a:tc>
                <a:extLst>
                  <a:ext uri="{0D108BD9-81ED-4DB2-BD59-A6C34878D82A}">
                    <a16:rowId xmlns:a16="http://schemas.microsoft.com/office/drawing/2014/main" val="733446899"/>
                  </a:ext>
                </a:extLst>
              </a:tr>
              <a:tr h="928200">
                <a:tc>
                  <a:txBody>
                    <a:bodyPr/>
                    <a:lstStyle/>
                    <a:p>
                      <a:pPr marL="0" lvl="0" indent="0">
                        <a:lnSpc>
                          <a:spcPct val="115000"/>
                        </a:lnSpc>
                        <a:spcAft>
                          <a:spcPts val="0"/>
                        </a:spcAft>
                        <a:buFont typeface="+mj-lt"/>
                        <a:buNone/>
                      </a:pPr>
                      <a:r>
                        <a:rPr lang="en-GB" sz="1400" u="sng" dirty="0" smtClean="0">
                          <a:solidFill>
                            <a:schemeClr val="tx1"/>
                          </a:solidFill>
                          <a:effectLst/>
                        </a:rPr>
                        <a:t>Police</a:t>
                      </a:r>
                    </a:p>
                    <a:p>
                      <a:pPr marL="0" lvl="0" indent="0">
                        <a:lnSpc>
                          <a:spcPct val="115000"/>
                        </a:lnSpc>
                        <a:spcAft>
                          <a:spcPts val="0"/>
                        </a:spcAft>
                        <a:buFont typeface="+mj-lt"/>
                        <a:buNone/>
                      </a:pPr>
                      <a:r>
                        <a:rPr lang="en-GB" sz="1400" b="0" dirty="0" smtClean="0">
                          <a:solidFill>
                            <a:schemeClr val="tx1"/>
                          </a:solidFill>
                          <a:effectLst/>
                        </a:rPr>
                        <a:t>“</a:t>
                      </a:r>
                      <a:r>
                        <a:rPr lang="en-GB" sz="1400" b="0" dirty="0">
                          <a:solidFill>
                            <a:schemeClr val="tx1"/>
                          </a:solidFill>
                          <a:effectLst/>
                        </a:rPr>
                        <a:t>he was about to commit a serious crime” / “it was more of a prank, really</a:t>
                      </a:r>
                      <a:r>
                        <a:rPr lang="en-GB" sz="1400" b="0" dirty="0" smtClean="0">
                          <a:solidFill>
                            <a:schemeClr val="tx1"/>
                          </a:solidFill>
                          <a:effectLst/>
                        </a:rPr>
                        <a:t>”</a:t>
                      </a:r>
                      <a:endParaRPr lang="en-GB" sz="1400" b="0" dirty="0">
                        <a:solidFill>
                          <a:schemeClr val="tx1"/>
                        </a:solidFill>
                        <a:effectLst/>
                      </a:endParaRPr>
                    </a:p>
                  </a:txBody>
                  <a:tcPr marL="68580" marR="68580" marT="0" marB="0">
                    <a:solidFill>
                      <a:srgbClr val="C6B9D5"/>
                    </a:solidFill>
                  </a:tcPr>
                </a:tc>
                <a:extLst>
                  <a:ext uri="{0D108BD9-81ED-4DB2-BD59-A6C34878D82A}">
                    <a16:rowId xmlns:a16="http://schemas.microsoft.com/office/drawing/2014/main" val="1318121513"/>
                  </a:ext>
                </a:extLst>
              </a:tr>
              <a:tr h="450468">
                <a:tc>
                  <a:txBody>
                    <a:bodyPr/>
                    <a:lstStyle/>
                    <a:p>
                      <a:pPr marL="0" lvl="0" indent="0">
                        <a:lnSpc>
                          <a:spcPct val="115000"/>
                        </a:lnSpc>
                        <a:spcAft>
                          <a:spcPts val="0"/>
                        </a:spcAft>
                        <a:buFont typeface="+mj-lt"/>
                        <a:buNone/>
                      </a:pPr>
                      <a:r>
                        <a:rPr lang="en-GB" sz="1400" u="sng" dirty="0" smtClean="0">
                          <a:solidFill>
                            <a:schemeClr val="tx1"/>
                          </a:solidFill>
                          <a:effectLst/>
                        </a:rPr>
                        <a:t>Sammy</a:t>
                      </a:r>
                    </a:p>
                    <a:p>
                      <a:pPr marL="0" lvl="0" indent="0">
                        <a:lnSpc>
                          <a:spcPct val="115000"/>
                        </a:lnSpc>
                        <a:spcAft>
                          <a:spcPts val="0"/>
                        </a:spcAft>
                        <a:buFont typeface="+mj-lt"/>
                        <a:buNone/>
                      </a:pPr>
                      <a:r>
                        <a:rPr lang="en-GB" sz="1400" b="0" dirty="0" smtClean="0">
                          <a:solidFill>
                            <a:schemeClr val="tx1"/>
                          </a:solidFill>
                          <a:effectLst/>
                        </a:rPr>
                        <a:t>“</a:t>
                      </a:r>
                      <a:r>
                        <a:rPr lang="en-GB" sz="1400" b="0" dirty="0">
                          <a:solidFill>
                            <a:schemeClr val="tx1"/>
                          </a:solidFill>
                          <a:effectLst/>
                        </a:rPr>
                        <a:t>Sammy burnt the school down” </a:t>
                      </a:r>
                    </a:p>
                  </a:txBody>
                  <a:tcPr marL="68580" marR="68580" marT="0" marB="0">
                    <a:solidFill>
                      <a:srgbClr val="C6B9D5"/>
                    </a:solidFill>
                  </a:tcPr>
                </a:tc>
                <a:extLst>
                  <a:ext uri="{0D108BD9-81ED-4DB2-BD59-A6C34878D82A}">
                    <a16:rowId xmlns:a16="http://schemas.microsoft.com/office/drawing/2014/main" val="3320991015"/>
                  </a:ext>
                </a:extLst>
              </a:tr>
              <a:tr h="631099">
                <a:tc>
                  <a:txBody>
                    <a:bodyPr/>
                    <a:lstStyle/>
                    <a:p>
                      <a:pPr marL="0" lvl="0" indent="0">
                        <a:lnSpc>
                          <a:spcPct val="115000"/>
                        </a:lnSpc>
                        <a:spcAft>
                          <a:spcPts val="0"/>
                        </a:spcAft>
                        <a:buFont typeface="+mj-lt"/>
                        <a:buNone/>
                      </a:pPr>
                      <a:r>
                        <a:rPr lang="en-GB" sz="1400" u="sng" dirty="0" smtClean="0">
                          <a:solidFill>
                            <a:schemeClr val="tx1"/>
                          </a:solidFill>
                          <a:effectLst/>
                        </a:rPr>
                        <a:t>Schoolteacher</a:t>
                      </a:r>
                      <a:r>
                        <a:rPr lang="en-GB" sz="1400" u="sng" baseline="0" dirty="0" smtClean="0">
                          <a:solidFill>
                            <a:schemeClr val="tx1"/>
                          </a:solidFill>
                          <a:effectLst/>
                        </a:rPr>
                        <a:t> </a:t>
                      </a:r>
                      <a:endParaRPr lang="en-GB" sz="1400" u="sng" dirty="0" smtClean="0">
                        <a:solidFill>
                          <a:schemeClr val="tx1"/>
                        </a:solidFill>
                        <a:effectLst/>
                      </a:endParaRPr>
                    </a:p>
                    <a:p>
                      <a:pPr marL="0" lvl="0" indent="0">
                        <a:lnSpc>
                          <a:spcPct val="115000"/>
                        </a:lnSpc>
                        <a:spcAft>
                          <a:spcPts val="0"/>
                        </a:spcAft>
                        <a:buFont typeface="+mj-lt"/>
                        <a:buNone/>
                      </a:pPr>
                      <a:r>
                        <a:rPr lang="en-GB" sz="1400" b="0" dirty="0" smtClean="0">
                          <a:solidFill>
                            <a:schemeClr val="tx1"/>
                          </a:solidFill>
                          <a:effectLst/>
                        </a:rPr>
                        <a:t>“</a:t>
                      </a:r>
                      <a:r>
                        <a:rPr lang="en-GB" sz="1400" b="0" dirty="0">
                          <a:solidFill>
                            <a:schemeClr val="tx1"/>
                          </a:solidFill>
                          <a:effectLst/>
                        </a:rPr>
                        <a:t>This is a boys’ school, Lyons” </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6B9D5"/>
                    </a:solidFill>
                  </a:tcPr>
                </a:tc>
                <a:extLst>
                  <a:ext uri="{0D108BD9-81ED-4DB2-BD59-A6C34878D82A}">
                    <a16:rowId xmlns:a16="http://schemas.microsoft.com/office/drawing/2014/main" val="2315109840"/>
                  </a:ext>
                </a:extLst>
              </a:tr>
            </a:tbl>
          </a:graphicData>
        </a:graphic>
      </p:graphicFrame>
      <p:graphicFrame>
        <p:nvGraphicFramePr>
          <p:cNvPr id="7" name="Table 6"/>
          <p:cNvGraphicFramePr>
            <a:graphicFrameLocks noGrp="1"/>
          </p:cNvGraphicFramePr>
          <p:nvPr>
            <p:extLst/>
          </p:nvPr>
        </p:nvGraphicFramePr>
        <p:xfrm>
          <a:off x="6304087" y="64566"/>
          <a:ext cx="2839913" cy="2208276"/>
        </p:xfrm>
        <a:graphic>
          <a:graphicData uri="http://schemas.openxmlformats.org/drawingml/2006/table">
            <a:tbl>
              <a:tblPr firstRow="1" firstCol="1" bandRow="1">
                <a:tableStyleId>{5C22544A-7EE6-4342-B048-85BDC9FD1C3A}</a:tableStyleId>
              </a:tblPr>
              <a:tblGrid>
                <a:gridCol w="2839913">
                  <a:extLst>
                    <a:ext uri="{9D8B030D-6E8A-4147-A177-3AD203B41FA5}">
                      <a16:colId xmlns:a16="http://schemas.microsoft.com/office/drawing/2014/main" val="203429136"/>
                    </a:ext>
                  </a:extLst>
                </a:gridCol>
              </a:tblGrid>
              <a:tr h="2160240">
                <a:tc>
                  <a:txBody>
                    <a:bodyPr/>
                    <a:lstStyle/>
                    <a:p>
                      <a:pPr marL="0" lvl="0" indent="0">
                        <a:lnSpc>
                          <a:spcPct val="115000"/>
                        </a:lnSpc>
                        <a:spcAft>
                          <a:spcPts val="0"/>
                        </a:spcAft>
                        <a:buFont typeface="Arial" panose="020B0604020202020204" pitchFamily="34" charset="0"/>
                        <a:buNone/>
                      </a:pPr>
                      <a:r>
                        <a:rPr lang="en-GB" sz="1400" u="sng" dirty="0" smtClean="0">
                          <a:solidFill>
                            <a:schemeClr val="tx1"/>
                          </a:solidFill>
                          <a:effectLst/>
                        </a:rPr>
                        <a:t>MRS LYONS</a:t>
                      </a:r>
                    </a:p>
                    <a:p>
                      <a:pPr marL="285750" lvl="0" indent="-285750">
                        <a:lnSpc>
                          <a:spcPct val="115000"/>
                        </a:lnSpc>
                        <a:spcAft>
                          <a:spcPts val="0"/>
                        </a:spcAft>
                        <a:buFont typeface="Arial" panose="020B0604020202020204" pitchFamily="34" charset="0"/>
                        <a:buChar char="•"/>
                      </a:pPr>
                      <a:r>
                        <a:rPr lang="en-GB" sz="1400" b="0" dirty="0" smtClean="0">
                          <a:solidFill>
                            <a:schemeClr val="tx1"/>
                          </a:solidFill>
                          <a:effectLst/>
                        </a:rPr>
                        <a:t>“give </a:t>
                      </a:r>
                      <a:r>
                        <a:rPr lang="en-GB" sz="1400" b="0" dirty="0">
                          <a:solidFill>
                            <a:schemeClr val="tx1"/>
                          </a:solidFill>
                          <a:effectLst/>
                        </a:rPr>
                        <a:t>one to me” </a:t>
                      </a:r>
                      <a:r>
                        <a:rPr lang="en-GB" sz="1400" b="0" dirty="0" smtClean="0">
                          <a:solidFill>
                            <a:schemeClr val="tx1"/>
                          </a:solidFill>
                          <a:effectLst/>
                        </a:rPr>
                        <a:t>imperative –</a:t>
                      </a:r>
                    </a:p>
                    <a:p>
                      <a:pPr marL="285750" lvl="0" indent="-285750">
                        <a:lnSpc>
                          <a:spcPct val="115000"/>
                        </a:lnSpc>
                        <a:spcAft>
                          <a:spcPts val="0"/>
                        </a:spcAft>
                        <a:buFont typeface="Arial" panose="020B0604020202020204" pitchFamily="34" charset="0"/>
                        <a:buChar char="•"/>
                      </a:pPr>
                      <a:r>
                        <a:rPr lang="en-GB" sz="1400" b="0" dirty="0" smtClean="0">
                          <a:solidFill>
                            <a:schemeClr val="tx1"/>
                          </a:solidFill>
                          <a:effectLst/>
                        </a:rPr>
                        <a:t>“</a:t>
                      </a:r>
                      <a:r>
                        <a:rPr lang="en-GB" sz="1400" b="0" dirty="0">
                          <a:solidFill>
                            <a:schemeClr val="tx1"/>
                          </a:solidFill>
                          <a:effectLst/>
                        </a:rPr>
                        <a:t>How can you possibly avoid some of them being put into care?” </a:t>
                      </a:r>
                      <a:r>
                        <a:rPr lang="en-GB" sz="1400" b="0" dirty="0" smtClean="0">
                          <a:solidFill>
                            <a:schemeClr val="tx1"/>
                          </a:solidFill>
                          <a:effectLst/>
                        </a:rPr>
                        <a:t>“</a:t>
                      </a:r>
                      <a:r>
                        <a:rPr lang="en-GB" sz="1400" b="0" dirty="0">
                          <a:solidFill>
                            <a:schemeClr val="tx1"/>
                          </a:solidFill>
                          <a:effectLst/>
                        </a:rPr>
                        <a:t>You’ll be locked up” </a:t>
                      </a:r>
                      <a:endParaRPr lang="en-GB" sz="1400" b="0" dirty="0" smtClean="0">
                        <a:solidFill>
                          <a:schemeClr val="tx1"/>
                        </a:solidFill>
                        <a:effectLst/>
                      </a:endParaRPr>
                    </a:p>
                    <a:p>
                      <a:pPr marL="285750" lvl="0" indent="-285750">
                        <a:lnSpc>
                          <a:spcPct val="115000"/>
                        </a:lnSpc>
                        <a:spcAft>
                          <a:spcPts val="0"/>
                        </a:spcAft>
                        <a:buFont typeface="Arial" panose="020B0604020202020204" pitchFamily="34" charset="0"/>
                        <a:buChar char="•"/>
                      </a:pPr>
                      <a:r>
                        <a:rPr lang="en-GB" sz="1400" b="0" dirty="0" smtClean="0">
                          <a:solidFill>
                            <a:schemeClr val="tx1"/>
                          </a:solidFill>
                          <a:effectLst/>
                        </a:rPr>
                        <a:t>“</a:t>
                      </a:r>
                      <a:r>
                        <a:rPr lang="en-GB" sz="1400" b="0" dirty="0">
                          <a:solidFill>
                            <a:schemeClr val="tx1"/>
                          </a:solidFill>
                          <a:effectLst/>
                        </a:rPr>
                        <a:t>It’s just… just this place</a:t>
                      </a:r>
                      <a:r>
                        <a:rPr lang="en-GB" sz="1400" b="0" dirty="0" smtClean="0">
                          <a:solidFill>
                            <a:schemeClr val="tx1"/>
                          </a:solidFill>
                          <a:effectLst/>
                        </a:rPr>
                        <a:t>” </a:t>
                      </a:r>
                    </a:p>
                    <a:p>
                      <a:pPr marL="285750" lvl="0" indent="-285750">
                        <a:lnSpc>
                          <a:spcPct val="115000"/>
                        </a:lnSpc>
                        <a:spcAft>
                          <a:spcPts val="0"/>
                        </a:spcAft>
                        <a:buFont typeface="Arial" panose="020B0604020202020204" pitchFamily="34" charset="0"/>
                        <a:buChar char="•"/>
                      </a:pPr>
                      <a:r>
                        <a:rPr lang="en-GB" sz="1400" b="0" dirty="0" smtClean="0">
                          <a:solidFill>
                            <a:schemeClr val="tx1"/>
                          </a:solidFill>
                          <a:effectLst/>
                        </a:rPr>
                        <a:t>“</a:t>
                      </a:r>
                      <a:r>
                        <a:rPr lang="en-GB" sz="1400" b="0" dirty="0">
                          <a:solidFill>
                            <a:schemeClr val="tx1"/>
                          </a:solidFill>
                          <a:effectLst/>
                        </a:rPr>
                        <a:t>has a lethal-looking kitchen knife in her hand” </a:t>
                      </a:r>
                      <a:r>
                        <a:rPr lang="en-GB" sz="1400" b="0" dirty="0" smtClean="0">
                          <a:solidFill>
                            <a:schemeClr val="tx1"/>
                          </a:solidFill>
                          <a:effectLst/>
                        </a:rPr>
                        <a:t> Stage directions</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4218254033"/>
                  </a:ext>
                </a:extLst>
              </a:tr>
            </a:tbl>
          </a:graphicData>
        </a:graphic>
      </p:graphicFrame>
      <p:graphicFrame>
        <p:nvGraphicFramePr>
          <p:cNvPr id="8" name="Table 7"/>
          <p:cNvGraphicFramePr>
            <a:graphicFrameLocks noGrp="1"/>
          </p:cNvGraphicFramePr>
          <p:nvPr>
            <p:extLst/>
          </p:nvPr>
        </p:nvGraphicFramePr>
        <p:xfrm>
          <a:off x="4219332" y="80063"/>
          <a:ext cx="2084755" cy="6765036"/>
        </p:xfrm>
        <a:graphic>
          <a:graphicData uri="http://schemas.openxmlformats.org/drawingml/2006/table">
            <a:tbl>
              <a:tblPr firstRow="1" firstCol="1" bandRow="1">
                <a:tableStyleId>{5C22544A-7EE6-4342-B048-85BDC9FD1C3A}</a:tableStyleId>
              </a:tblPr>
              <a:tblGrid>
                <a:gridCol w="2084755">
                  <a:extLst>
                    <a:ext uri="{9D8B030D-6E8A-4147-A177-3AD203B41FA5}">
                      <a16:colId xmlns:a16="http://schemas.microsoft.com/office/drawing/2014/main" val="3355882259"/>
                    </a:ext>
                  </a:extLst>
                </a:gridCol>
              </a:tblGrid>
              <a:tr h="5904616">
                <a:tc>
                  <a:txBody>
                    <a:bodyPr/>
                    <a:lstStyle/>
                    <a:p>
                      <a:pPr marL="0" lvl="0" indent="0">
                        <a:lnSpc>
                          <a:spcPct val="115000"/>
                        </a:lnSpc>
                        <a:spcAft>
                          <a:spcPts val="0"/>
                        </a:spcAft>
                        <a:buFont typeface="Arial" panose="020B0604020202020204" pitchFamily="34" charset="0"/>
                        <a:buNone/>
                      </a:pPr>
                      <a:r>
                        <a:rPr lang="en-GB" sz="1400" b="1" u="sng" dirty="0" smtClean="0">
                          <a:solidFill>
                            <a:schemeClr val="tx1"/>
                          </a:solidFill>
                          <a:effectLst/>
                        </a:rPr>
                        <a:t>EDWARD/MICKEY</a:t>
                      </a:r>
                    </a:p>
                    <a:p>
                      <a:pPr marL="171450" lvl="0" indent="-171450">
                        <a:lnSpc>
                          <a:spcPct val="115000"/>
                        </a:lnSpc>
                        <a:spcAft>
                          <a:spcPts val="0"/>
                        </a:spcAft>
                        <a:buFont typeface="Arial" panose="020B0604020202020204" pitchFamily="34" charset="0"/>
                        <a:buChar char="•"/>
                      </a:pPr>
                      <a:r>
                        <a:rPr lang="en-GB" sz="1200" b="0" dirty="0" smtClean="0">
                          <a:solidFill>
                            <a:schemeClr val="tx1"/>
                          </a:solidFill>
                          <a:effectLst/>
                        </a:rPr>
                        <a:t>“</a:t>
                      </a:r>
                      <a:r>
                        <a:rPr lang="en-GB" sz="1200" b="0" dirty="0">
                          <a:solidFill>
                            <a:schemeClr val="tx1"/>
                          </a:solidFill>
                          <a:effectLst/>
                        </a:rPr>
                        <a:t>mam” / “mummy” “pissed off” / “you say smashing things” </a:t>
                      </a:r>
                      <a:r>
                        <a:rPr lang="en-GB" sz="1200" b="0" dirty="0" smtClean="0">
                          <a:solidFill>
                            <a:schemeClr val="tx1"/>
                          </a:solidFill>
                          <a:effectLst/>
                        </a:rPr>
                        <a:t>“</a:t>
                      </a:r>
                    </a:p>
                    <a:p>
                      <a:pPr marL="171450" lvl="0" indent="-171450">
                        <a:lnSpc>
                          <a:spcPct val="115000"/>
                        </a:lnSpc>
                        <a:spcAft>
                          <a:spcPts val="0"/>
                        </a:spcAft>
                        <a:buFont typeface="Arial" panose="020B0604020202020204" pitchFamily="34" charset="0"/>
                        <a:buChar char="•"/>
                      </a:pPr>
                      <a:r>
                        <a:rPr lang="en-GB" sz="1200" b="0" dirty="0" smtClean="0">
                          <a:solidFill>
                            <a:schemeClr val="tx1"/>
                          </a:solidFill>
                          <a:effectLst/>
                        </a:rPr>
                        <a:t> “</a:t>
                      </a:r>
                      <a:r>
                        <a:rPr lang="en-GB" sz="1200" b="0" dirty="0">
                          <a:solidFill>
                            <a:schemeClr val="tx1"/>
                          </a:solidFill>
                          <a:effectLst/>
                        </a:rPr>
                        <a:t>we’re blood brothers” Mickey and Edward </a:t>
                      </a:r>
                      <a:r>
                        <a:rPr lang="en-GB" sz="1200" b="0" dirty="0" smtClean="0">
                          <a:solidFill>
                            <a:schemeClr val="tx1"/>
                          </a:solidFill>
                          <a:effectLst/>
                        </a:rPr>
                        <a:t> </a:t>
                      </a:r>
                    </a:p>
                    <a:p>
                      <a:pPr marL="171450" lvl="0" indent="-171450">
                        <a:lnSpc>
                          <a:spcPct val="115000"/>
                        </a:lnSpc>
                        <a:spcAft>
                          <a:spcPts val="0"/>
                        </a:spcAft>
                        <a:buFont typeface="Arial" panose="020B0604020202020204" pitchFamily="34" charset="0"/>
                        <a:buChar char="•"/>
                      </a:pPr>
                      <a:r>
                        <a:rPr lang="en-GB" sz="1200" b="0" dirty="0" smtClean="0">
                          <a:solidFill>
                            <a:schemeClr val="tx1"/>
                          </a:solidFill>
                          <a:effectLst/>
                        </a:rPr>
                        <a:t>“if </a:t>
                      </a:r>
                      <a:r>
                        <a:rPr lang="en-GB" sz="1200" b="0" dirty="0">
                          <a:solidFill>
                            <a:schemeClr val="tx1"/>
                          </a:solidFill>
                          <a:effectLst/>
                        </a:rPr>
                        <a:t>you cross your fingers and if you count from one to ten” </a:t>
                      </a:r>
                      <a:endParaRPr lang="en-GB" sz="1200" b="0" dirty="0" smtClean="0">
                        <a:solidFill>
                          <a:schemeClr val="tx1"/>
                        </a:solidFill>
                        <a:effectLst/>
                      </a:endParaRPr>
                    </a:p>
                    <a:p>
                      <a:pPr marL="171450" lvl="0" indent="-171450">
                        <a:lnSpc>
                          <a:spcPct val="115000"/>
                        </a:lnSpc>
                        <a:spcAft>
                          <a:spcPts val="0"/>
                        </a:spcAft>
                        <a:buFont typeface="Arial" panose="020B0604020202020204" pitchFamily="34" charset="0"/>
                        <a:buChar char="•"/>
                      </a:pPr>
                      <a:r>
                        <a:rPr lang="en-GB" sz="1200" b="0" dirty="0" smtClean="0">
                          <a:solidFill>
                            <a:schemeClr val="tx1"/>
                          </a:solidFill>
                          <a:effectLst/>
                        </a:rPr>
                        <a:t>“</a:t>
                      </a:r>
                      <a:r>
                        <a:rPr lang="en-GB" sz="1200" b="0" dirty="0">
                          <a:solidFill>
                            <a:schemeClr val="tx1"/>
                          </a:solidFill>
                          <a:effectLst/>
                        </a:rPr>
                        <a:t>Peter </a:t>
                      </a:r>
                      <a:r>
                        <a:rPr lang="en-GB" sz="1200" b="0" dirty="0" smtClean="0">
                          <a:solidFill>
                            <a:schemeClr val="tx1"/>
                          </a:solidFill>
                          <a:effectLst/>
                        </a:rPr>
                        <a:t>Pan” </a:t>
                      </a:r>
                    </a:p>
                    <a:p>
                      <a:pPr marL="171450" lvl="0" indent="-171450">
                        <a:lnSpc>
                          <a:spcPct val="115000"/>
                        </a:lnSpc>
                        <a:spcAft>
                          <a:spcPts val="0"/>
                        </a:spcAft>
                        <a:buFont typeface="Arial" panose="020B0604020202020204" pitchFamily="34" charset="0"/>
                        <a:buChar char="•"/>
                      </a:pPr>
                      <a:r>
                        <a:rPr lang="en-GB" sz="1200" b="0" dirty="0" smtClean="0">
                          <a:solidFill>
                            <a:schemeClr val="tx1"/>
                          </a:solidFill>
                          <a:effectLst/>
                        </a:rPr>
                        <a:t>“</a:t>
                      </a:r>
                      <a:r>
                        <a:rPr lang="en-GB" sz="1200" b="0" dirty="0">
                          <a:solidFill>
                            <a:schemeClr val="tx1"/>
                          </a:solidFill>
                          <a:effectLst/>
                        </a:rPr>
                        <a:t>take a flying fuck at a rolling donut” / “it’s borin’” </a:t>
                      </a:r>
                      <a:endParaRPr lang="en-GB" sz="1200" b="0" dirty="0" smtClean="0">
                        <a:solidFill>
                          <a:schemeClr val="tx1"/>
                        </a:solidFill>
                        <a:effectLst/>
                      </a:endParaRPr>
                    </a:p>
                    <a:p>
                      <a:pPr marL="171450" lvl="0" indent="-171450">
                        <a:lnSpc>
                          <a:spcPct val="115000"/>
                        </a:lnSpc>
                        <a:spcAft>
                          <a:spcPts val="0"/>
                        </a:spcAft>
                        <a:buFont typeface="Arial" panose="020B0604020202020204" pitchFamily="34" charset="0"/>
                        <a:buChar char="•"/>
                      </a:pPr>
                      <a:r>
                        <a:rPr lang="en-GB" sz="1200" b="0" dirty="0" smtClean="0">
                          <a:solidFill>
                            <a:schemeClr val="tx1"/>
                          </a:solidFill>
                          <a:effectLst/>
                        </a:rPr>
                        <a:t>“</a:t>
                      </a:r>
                      <a:r>
                        <a:rPr lang="en-GB" sz="1200" b="0" dirty="0">
                          <a:solidFill>
                            <a:schemeClr val="tx1"/>
                          </a:solidFill>
                          <a:effectLst/>
                        </a:rPr>
                        <a:t>a game of piggy-in-the-middle” </a:t>
                      </a:r>
                      <a:endParaRPr lang="en-GB" sz="1200" b="0" dirty="0" smtClean="0">
                        <a:solidFill>
                          <a:schemeClr val="tx1"/>
                        </a:solidFill>
                        <a:effectLst/>
                      </a:endParaRPr>
                    </a:p>
                    <a:p>
                      <a:pPr marL="171450" lvl="0" indent="-171450">
                        <a:lnSpc>
                          <a:spcPct val="115000"/>
                        </a:lnSpc>
                        <a:spcAft>
                          <a:spcPts val="0"/>
                        </a:spcAft>
                        <a:buFont typeface="Arial" panose="020B0604020202020204" pitchFamily="34" charset="0"/>
                        <a:buChar char="•"/>
                      </a:pPr>
                      <a:r>
                        <a:rPr lang="en-GB" sz="1200" b="0" dirty="0" smtClean="0">
                          <a:solidFill>
                            <a:schemeClr val="tx1"/>
                          </a:solidFill>
                          <a:effectLst/>
                        </a:rPr>
                        <a:t>“</a:t>
                      </a:r>
                      <a:r>
                        <a:rPr lang="en-GB" sz="1200" b="0" dirty="0" err="1">
                          <a:solidFill>
                            <a:schemeClr val="tx1"/>
                          </a:solidFill>
                          <a:effectLst/>
                        </a:rPr>
                        <a:t>workin</a:t>
                      </a:r>
                      <a:r>
                        <a:rPr lang="en-GB" sz="1200" b="0" dirty="0">
                          <a:solidFill>
                            <a:schemeClr val="tx1"/>
                          </a:solidFill>
                          <a:effectLst/>
                        </a:rPr>
                        <a:t>’ overtime” / “I go away to university tomorrow” </a:t>
                      </a:r>
                      <a:endParaRPr lang="en-GB" sz="1200" b="0" dirty="0" smtClean="0">
                        <a:solidFill>
                          <a:schemeClr val="tx1"/>
                        </a:solidFill>
                        <a:effectLst/>
                      </a:endParaRPr>
                    </a:p>
                    <a:p>
                      <a:pPr marL="171450" lvl="0" indent="-171450">
                        <a:lnSpc>
                          <a:spcPct val="115000"/>
                        </a:lnSpc>
                        <a:spcAft>
                          <a:spcPts val="0"/>
                        </a:spcAft>
                        <a:buFont typeface="Arial" panose="020B0604020202020204" pitchFamily="34" charset="0"/>
                        <a:buChar char="•"/>
                      </a:pPr>
                      <a:r>
                        <a:rPr lang="en-GB" sz="1200" b="0" dirty="0" smtClean="0">
                          <a:solidFill>
                            <a:schemeClr val="tx1"/>
                          </a:solidFill>
                          <a:effectLst/>
                        </a:rPr>
                        <a:t>“</a:t>
                      </a:r>
                      <a:r>
                        <a:rPr lang="en-GB" sz="1200" b="0" dirty="0">
                          <a:solidFill>
                            <a:schemeClr val="tx1"/>
                          </a:solidFill>
                          <a:effectLst/>
                        </a:rPr>
                        <a:t>How come you got everything… an’ I got </a:t>
                      </a:r>
                      <a:r>
                        <a:rPr lang="en-GB" sz="1200" b="0" dirty="0" err="1">
                          <a:solidFill>
                            <a:schemeClr val="tx1"/>
                          </a:solidFill>
                          <a:effectLst/>
                        </a:rPr>
                        <a:t>nothin</a:t>
                      </a:r>
                      <a:r>
                        <a:rPr lang="en-GB" sz="1200" b="0" dirty="0">
                          <a:solidFill>
                            <a:schemeClr val="tx1"/>
                          </a:solidFill>
                          <a:effectLst/>
                        </a:rPr>
                        <a:t>’?” </a:t>
                      </a:r>
                      <a:endParaRPr lang="en-GB" sz="1200" b="0" dirty="0" smtClean="0">
                        <a:solidFill>
                          <a:schemeClr val="tx1"/>
                        </a:solidFill>
                        <a:effectLst/>
                      </a:endParaRPr>
                    </a:p>
                    <a:p>
                      <a:pPr marL="171450" lvl="0" indent="-171450">
                        <a:lnSpc>
                          <a:spcPct val="115000"/>
                        </a:lnSpc>
                        <a:spcAft>
                          <a:spcPts val="0"/>
                        </a:spcAft>
                        <a:buFont typeface="Arial" panose="020B0604020202020204" pitchFamily="34" charset="0"/>
                        <a:buChar char="•"/>
                      </a:pPr>
                      <a:r>
                        <a:rPr lang="en-GB" sz="1200" b="0" dirty="0" smtClean="0">
                          <a:solidFill>
                            <a:schemeClr val="tx1"/>
                          </a:solidFill>
                          <a:effectLst/>
                        </a:rPr>
                        <a:t>“</a:t>
                      </a:r>
                      <a:r>
                        <a:rPr lang="en-GB" sz="1200" b="0" dirty="0">
                          <a:solidFill>
                            <a:schemeClr val="tx1"/>
                          </a:solidFill>
                          <a:effectLst/>
                        </a:rPr>
                        <a:t>I could have been him!” – </a:t>
                      </a:r>
                      <a:r>
                        <a:rPr lang="en-GB" sz="1200" b="0" dirty="0" smtClean="0">
                          <a:solidFill>
                            <a:schemeClr val="tx1"/>
                          </a:solidFill>
                          <a:effectLst/>
                        </a:rPr>
                        <a:t>Mickey</a:t>
                      </a:r>
                      <a:endParaRPr lang="en-GB" sz="1200" b="0" dirty="0">
                        <a:solidFill>
                          <a:schemeClr val="tx1"/>
                        </a:solidFill>
                        <a:effectLst/>
                      </a:endParaRPr>
                    </a:p>
                    <a:p>
                      <a:pPr marL="171450" lvl="0" indent="-171450">
                        <a:lnSpc>
                          <a:spcPct val="115000"/>
                        </a:lnSpc>
                        <a:spcAft>
                          <a:spcPts val="0"/>
                        </a:spcAft>
                        <a:buFont typeface="Arial" panose="020B0604020202020204" pitchFamily="34" charset="0"/>
                        <a:buChar char="•"/>
                      </a:pPr>
                      <a:r>
                        <a:rPr lang="en-GB" sz="1200" b="0" dirty="0">
                          <a:solidFill>
                            <a:schemeClr val="tx1"/>
                          </a:solidFill>
                          <a:effectLst/>
                        </a:rPr>
                        <a:t>“</a:t>
                      </a:r>
                      <a:r>
                        <a:rPr lang="en-GB" sz="1200" b="0" dirty="0" err="1">
                          <a:solidFill>
                            <a:schemeClr val="tx1"/>
                          </a:solidFill>
                          <a:effectLst/>
                        </a:rPr>
                        <a:t>walkin</a:t>
                      </a:r>
                      <a:r>
                        <a:rPr lang="en-GB" sz="1200" b="0" dirty="0">
                          <a:solidFill>
                            <a:schemeClr val="tx1"/>
                          </a:solidFill>
                          <a:effectLst/>
                        </a:rPr>
                        <a:t>’ round in circles” – Mickey </a:t>
                      </a:r>
                      <a:endParaRPr lang="en-GB" sz="1200" b="0" dirty="0" smtClean="0">
                        <a:solidFill>
                          <a:schemeClr val="tx1"/>
                        </a:solidFill>
                        <a:effectLst/>
                      </a:endParaRPr>
                    </a:p>
                    <a:p>
                      <a:pPr marL="171450" lvl="0" indent="-171450">
                        <a:lnSpc>
                          <a:spcPct val="115000"/>
                        </a:lnSpc>
                        <a:spcAft>
                          <a:spcPts val="0"/>
                        </a:spcAft>
                        <a:buFont typeface="Arial" panose="020B0604020202020204" pitchFamily="34" charset="0"/>
                        <a:buChar char="•"/>
                      </a:pPr>
                      <a:r>
                        <a:rPr lang="en-GB" sz="1200" b="0" dirty="0" smtClean="0">
                          <a:solidFill>
                            <a:schemeClr val="tx1"/>
                          </a:solidFill>
                          <a:effectLst/>
                        </a:rPr>
                        <a:t>“</a:t>
                      </a:r>
                      <a:r>
                        <a:rPr lang="en-GB" sz="1200" b="0" dirty="0">
                          <a:solidFill>
                            <a:schemeClr val="tx1"/>
                          </a:solidFill>
                          <a:effectLst/>
                        </a:rPr>
                        <a:t>I grew up. An’ you didn’t, because you didn’t need to” – Mickey to Edward </a:t>
                      </a:r>
                      <a:endParaRPr lang="en-GB" sz="1200" b="0" dirty="0" smtClean="0">
                        <a:solidFill>
                          <a:schemeClr val="tx1"/>
                        </a:solidFill>
                        <a:effectLst/>
                      </a:endParaRPr>
                    </a:p>
                    <a:p>
                      <a:pPr marL="171450" lvl="0" indent="-171450">
                        <a:lnSpc>
                          <a:spcPct val="115000"/>
                        </a:lnSpc>
                        <a:spcAft>
                          <a:spcPts val="0"/>
                        </a:spcAft>
                        <a:buFont typeface="Arial" panose="020B0604020202020204" pitchFamily="34" charset="0"/>
                        <a:buChar char="•"/>
                      </a:pPr>
                      <a:r>
                        <a:rPr lang="en-GB" sz="1200" b="0" dirty="0" smtClean="0">
                          <a:solidFill>
                            <a:schemeClr val="tx1"/>
                          </a:solidFill>
                          <a:effectLst/>
                        </a:rPr>
                        <a:t>“</a:t>
                      </a:r>
                      <a:r>
                        <a:rPr lang="en-GB" sz="1200" b="0" dirty="0">
                          <a:solidFill>
                            <a:schemeClr val="tx1"/>
                          </a:solidFill>
                          <a:effectLst/>
                        </a:rPr>
                        <a:t>chronically depressed” – </a:t>
                      </a:r>
                      <a:r>
                        <a:rPr lang="en-GB" sz="1200" b="0" dirty="0" smtClean="0">
                          <a:solidFill>
                            <a:schemeClr val="tx1"/>
                          </a:solidFill>
                          <a:effectLst/>
                        </a:rPr>
                        <a:t>Mickey</a:t>
                      </a:r>
                    </a:p>
                    <a:p>
                      <a:pPr marL="171450" lvl="0" indent="-171450">
                        <a:lnSpc>
                          <a:spcPct val="115000"/>
                        </a:lnSpc>
                        <a:spcAft>
                          <a:spcPts val="0"/>
                        </a:spcAft>
                        <a:buFont typeface="Arial" panose="020B0604020202020204" pitchFamily="34" charset="0"/>
                        <a:buChar char="•"/>
                      </a:pPr>
                      <a:r>
                        <a:rPr lang="en-GB" sz="1200" b="0" dirty="0" smtClean="0">
                          <a:solidFill>
                            <a:schemeClr val="tx1"/>
                          </a:solidFill>
                          <a:effectLst/>
                        </a:rPr>
                        <a:t>“</a:t>
                      </a:r>
                      <a:r>
                        <a:rPr lang="en-GB" sz="1200" b="0" dirty="0">
                          <a:solidFill>
                            <a:schemeClr val="tx1"/>
                          </a:solidFill>
                          <a:effectLst/>
                        </a:rPr>
                        <a:t>You sorted it out. You and Councillor Eddie </a:t>
                      </a:r>
                      <a:r>
                        <a:rPr lang="en-GB" sz="1200" b="0" dirty="0" smtClean="0">
                          <a:solidFill>
                            <a:schemeClr val="tx1"/>
                          </a:solidFill>
                          <a:effectLst/>
                        </a:rPr>
                        <a:t>Lyons”</a:t>
                      </a:r>
                    </a:p>
                    <a:p>
                      <a:pPr marL="171450" lvl="0" indent="-171450">
                        <a:lnSpc>
                          <a:spcPct val="115000"/>
                        </a:lnSpc>
                        <a:spcAft>
                          <a:spcPts val="0"/>
                        </a:spcAft>
                        <a:buFont typeface="Arial" panose="020B0604020202020204" pitchFamily="34" charset="0"/>
                        <a:buChar char="•"/>
                      </a:pPr>
                      <a:r>
                        <a:rPr lang="en-GB" sz="1200" b="0" dirty="0" smtClean="0">
                          <a:solidFill>
                            <a:schemeClr val="tx1"/>
                          </a:solidFill>
                          <a:effectLst/>
                        </a:rPr>
                        <a:t>Edward </a:t>
                      </a:r>
                      <a:r>
                        <a:rPr lang="en-GB" sz="1200" b="0" dirty="0">
                          <a:solidFill>
                            <a:schemeClr val="tx1"/>
                          </a:solidFill>
                          <a:effectLst/>
                        </a:rPr>
                        <a:t>is “on a platform” </a:t>
                      </a:r>
                      <a:r>
                        <a:rPr lang="en-GB" sz="1200" b="0" dirty="0" smtClean="0">
                          <a:solidFill>
                            <a:schemeClr val="tx1"/>
                          </a:solidFill>
                          <a:effectLst/>
                        </a:rPr>
                        <a:t>stage directions</a:t>
                      </a:r>
                      <a:endParaRPr lang="en-GB"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573" marR="41573" marT="0" marB="0">
                    <a:solidFill>
                      <a:schemeClr val="accent4">
                        <a:lumMod val="20000"/>
                        <a:lumOff val="80000"/>
                      </a:schemeClr>
                    </a:solidFill>
                  </a:tcPr>
                </a:tc>
                <a:extLst>
                  <a:ext uri="{0D108BD9-81ED-4DB2-BD59-A6C34878D82A}">
                    <a16:rowId xmlns:a16="http://schemas.microsoft.com/office/drawing/2014/main" val="259700355"/>
                  </a:ext>
                </a:extLst>
              </a:tr>
            </a:tbl>
          </a:graphicData>
        </a:graphic>
      </p:graphicFrame>
    </p:spTree>
    <p:extLst>
      <p:ext uri="{BB962C8B-B14F-4D97-AF65-F5344CB8AC3E}">
        <p14:creationId xmlns:p14="http://schemas.microsoft.com/office/powerpoint/2010/main" val="1746814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1" y="-22191"/>
          <a:ext cx="2699792" cy="3701519"/>
        </p:xfrm>
        <a:graphic>
          <a:graphicData uri="http://schemas.openxmlformats.org/drawingml/2006/table">
            <a:tbl>
              <a:tblPr firstRow="1" bandRow="1">
                <a:tableStyleId>{93296810-A885-4BE3-A3E7-6D5BEEA58F35}</a:tableStyleId>
              </a:tblPr>
              <a:tblGrid>
                <a:gridCol w="922396">
                  <a:extLst>
                    <a:ext uri="{9D8B030D-6E8A-4147-A177-3AD203B41FA5}">
                      <a16:colId xmlns:a16="http://schemas.microsoft.com/office/drawing/2014/main" val="20000"/>
                    </a:ext>
                  </a:extLst>
                </a:gridCol>
                <a:gridCol w="1777396">
                  <a:extLst>
                    <a:ext uri="{9D8B030D-6E8A-4147-A177-3AD203B41FA5}">
                      <a16:colId xmlns:a16="http://schemas.microsoft.com/office/drawing/2014/main" val="20001"/>
                    </a:ext>
                  </a:extLst>
                </a:gridCol>
              </a:tblGrid>
              <a:tr h="307906">
                <a:tc>
                  <a:txBody>
                    <a:bodyPr/>
                    <a:lstStyle/>
                    <a:p>
                      <a:pPr algn="l"/>
                      <a:r>
                        <a:rPr lang="en-GB" sz="1100" dirty="0" smtClean="0">
                          <a:solidFill>
                            <a:srgbClr val="000000"/>
                          </a:solidFill>
                        </a:rPr>
                        <a:t>Vocabulary</a:t>
                      </a:r>
                      <a:endParaRPr lang="en-GB" sz="1100" dirty="0">
                        <a:solidFill>
                          <a:srgbClr val="000000"/>
                        </a:solidFill>
                      </a:endParaRPr>
                    </a:p>
                  </a:txBody>
                  <a:tcPr>
                    <a:solidFill>
                      <a:schemeClr val="accent4">
                        <a:lumMod val="40000"/>
                        <a:lumOff val="60000"/>
                      </a:schemeClr>
                    </a:solidFill>
                  </a:tcPr>
                </a:tc>
                <a:tc>
                  <a:txBody>
                    <a:bodyPr/>
                    <a:lstStyle/>
                    <a:p>
                      <a:pPr algn="l"/>
                      <a:r>
                        <a:rPr lang="en-GB" sz="1100" dirty="0" smtClean="0">
                          <a:solidFill>
                            <a:srgbClr val="000000"/>
                          </a:solidFill>
                        </a:rPr>
                        <a:t>Definition</a:t>
                      </a:r>
                      <a:r>
                        <a:rPr lang="en-GB" sz="1100" baseline="0" dirty="0" smtClean="0">
                          <a:solidFill>
                            <a:srgbClr val="000000"/>
                          </a:solidFill>
                        </a:rPr>
                        <a:t> </a:t>
                      </a:r>
                      <a:endParaRPr lang="en-GB" sz="1100"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0"/>
                  </a:ext>
                </a:extLst>
              </a:tr>
              <a:tr h="262965">
                <a:tc>
                  <a:txBody>
                    <a:bodyPr/>
                    <a:lstStyle/>
                    <a:p>
                      <a:pPr algn="l"/>
                      <a:r>
                        <a:rPr lang="en-GB" sz="800" b="1" kern="1200" dirty="0" smtClean="0">
                          <a:solidFill>
                            <a:schemeClr val="dk1"/>
                          </a:solidFill>
                          <a:effectLst/>
                          <a:latin typeface="+mn-lt"/>
                          <a:ea typeface="+mn-ea"/>
                          <a:cs typeface="+mn-cs"/>
                        </a:rPr>
                        <a:t>Democracy/</a:t>
                      </a:r>
                    </a:p>
                    <a:p>
                      <a:pPr algn="l"/>
                      <a:r>
                        <a:rPr lang="en-GB" sz="800" b="1" kern="1200" dirty="0" smtClean="0">
                          <a:solidFill>
                            <a:schemeClr val="dk1"/>
                          </a:solidFill>
                          <a:effectLst/>
                          <a:latin typeface="+mn-lt"/>
                          <a:ea typeface="+mn-ea"/>
                          <a:cs typeface="+mn-cs"/>
                        </a:rPr>
                        <a:t>Egalitarian</a:t>
                      </a:r>
                      <a:endParaRPr lang="en-GB" sz="800" b="1" dirty="0"/>
                    </a:p>
                  </a:txBody>
                  <a:tcPr>
                    <a:solidFill>
                      <a:schemeClr val="accent4">
                        <a:lumMod val="40000"/>
                        <a:lumOff val="60000"/>
                      </a:schemeClr>
                    </a:solidFill>
                  </a:tcPr>
                </a:tc>
                <a:tc>
                  <a:txBody>
                    <a:bodyPr/>
                    <a:lstStyle/>
                    <a:p>
                      <a:pPr algn="l"/>
                      <a:r>
                        <a:rPr lang="en-GB" sz="800" kern="1200" dirty="0" smtClean="0">
                          <a:solidFill>
                            <a:schemeClr val="dk1"/>
                          </a:solidFill>
                          <a:effectLst/>
                          <a:latin typeface="+mn-lt"/>
                          <a:ea typeface="+mn-ea"/>
                          <a:cs typeface="+mn-cs"/>
                        </a:rPr>
                        <a:t>fairness, equality</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1"/>
                  </a:ext>
                </a:extLst>
              </a:tr>
              <a:tr h="200084">
                <a:tc>
                  <a:txBody>
                    <a:bodyPr/>
                    <a:lstStyle/>
                    <a:p>
                      <a:pPr algn="l"/>
                      <a:r>
                        <a:rPr lang="en-GB" sz="800" b="1" kern="1200" dirty="0" smtClean="0">
                          <a:solidFill>
                            <a:schemeClr val="dk1"/>
                          </a:solidFill>
                          <a:effectLst/>
                          <a:latin typeface="+mn-lt"/>
                          <a:ea typeface="+mn-ea"/>
                          <a:cs typeface="+mn-cs"/>
                        </a:rPr>
                        <a:t>Elitist</a:t>
                      </a:r>
                      <a:endParaRPr lang="en-GB" sz="800" b="1" dirty="0"/>
                    </a:p>
                  </a:txBody>
                  <a:tcPr>
                    <a:solidFill>
                      <a:schemeClr val="accent4">
                        <a:lumMod val="40000"/>
                        <a:lumOff val="60000"/>
                      </a:schemeClr>
                    </a:solidFill>
                  </a:tcPr>
                </a:tc>
                <a:tc>
                  <a:txBody>
                    <a:bodyPr/>
                    <a:lstStyle/>
                    <a:p>
                      <a:pPr algn="l"/>
                      <a:r>
                        <a:rPr lang="en-GB" sz="800" kern="1200" dirty="0" smtClean="0">
                          <a:solidFill>
                            <a:schemeClr val="dk1"/>
                          </a:solidFill>
                          <a:effectLst/>
                          <a:latin typeface="+mn-lt"/>
                          <a:ea typeface="+mn-ea"/>
                          <a:cs typeface="+mn-cs"/>
                        </a:rPr>
                        <a:t>superiority/exclusive </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2"/>
                  </a:ext>
                </a:extLst>
              </a:tr>
              <a:tr h="350913">
                <a:tc>
                  <a:txBody>
                    <a:bodyPr/>
                    <a:lstStyle/>
                    <a:p>
                      <a:pPr algn="l"/>
                      <a:r>
                        <a:rPr lang="en-GB" sz="800" b="1" kern="1200" dirty="0" smtClean="0">
                          <a:solidFill>
                            <a:schemeClr val="dk1"/>
                          </a:solidFill>
                          <a:effectLst/>
                          <a:latin typeface="+mn-lt"/>
                          <a:ea typeface="+mn-ea"/>
                          <a:cs typeface="+mn-cs"/>
                        </a:rPr>
                        <a:t>Existential philosophy: </a:t>
                      </a:r>
                      <a:endParaRPr lang="en-GB" sz="800" b="1" dirty="0"/>
                    </a:p>
                  </a:txBody>
                  <a:tcPr>
                    <a:solidFill>
                      <a:schemeClr val="accent4">
                        <a:lumMod val="40000"/>
                        <a:lumOff val="60000"/>
                      </a:schemeClr>
                    </a:solidFill>
                  </a:tcPr>
                </a:tc>
                <a:tc>
                  <a:txBody>
                    <a:bodyPr/>
                    <a:lstStyle/>
                    <a:p>
                      <a:pPr algn="l"/>
                      <a:r>
                        <a:rPr lang="en-GB" sz="800" kern="1200" dirty="0" smtClean="0">
                          <a:solidFill>
                            <a:schemeClr val="dk1"/>
                          </a:solidFill>
                          <a:effectLst/>
                          <a:latin typeface="+mn-lt"/>
                          <a:ea typeface="+mn-ea"/>
                          <a:cs typeface="+mn-cs"/>
                        </a:rPr>
                        <a:t>considering the existence of individuals/freedom of choice</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4"/>
                  </a:ext>
                </a:extLst>
              </a:tr>
              <a:tr h="274093">
                <a:tc>
                  <a:txBody>
                    <a:bodyPr/>
                    <a:lstStyle/>
                    <a:p>
                      <a:pPr algn="l"/>
                      <a:r>
                        <a:rPr lang="en-GB" sz="800" b="1" kern="1200" dirty="0" smtClean="0">
                          <a:solidFill>
                            <a:schemeClr val="dk1"/>
                          </a:solidFill>
                          <a:effectLst/>
                          <a:latin typeface="+mn-lt"/>
                          <a:ea typeface="+mn-ea"/>
                          <a:cs typeface="+mn-cs"/>
                        </a:rPr>
                        <a:t>Symbiotic relationship: </a:t>
                      </a:r>
                      <a:endParaRPr lang="en-GB" sz="800" b="1" dirty="0"/>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smtClean="0">
                          <a:solidFill>
                            <a:schemeClr val="dk1"/>
                          </a:solidFill>
                          <a:effectLst/>
                          <a:latin typeface="+mn-lt"/>
                          <a:ea typeface="+mn-ea"/>
                          <a:cs typeface="+mn-cs"/>
                        </a:rPr>
                        <a:t>cooperative/mutually beneficial</a:t>
                      </a:r>
                    </a:p>
                    <a:p>
                      <a:pPr algn="l"/>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6"/>
                  </a:ext>
                </a:extLst>
              </a:tr>
              <a:tr h="235666">
                <a:tc>
                  <a:txBody>
                    <a:bodyPr/>
                    <a:lstStyle/>
                    <a:p>
                      <a:pPr algn="l"/>
                      <a:r>
                        <a:rPr lang="en-GB" sz="800" b="1" kern="1200" dirty="0" smtClean="0">
                          <a:solidFill>
                            <a:schemeClr val="dk1"/>
                          </a:solidFill>
                          <a:effectLst/>
                          <a:latin typeface="+mn-lt"/>
                          <a:ea typeface="+mn-ea"/>
                          <a:cs typeface="+mn-cs"/>
                        </a:rPr>
                        <a:t>Sadistic tendencies: </a:t>
                      </a:r>
                      <a:endParaRPr lang="en-GB" sz="800" b="1" dirty="0"/>
                    </a:p>
                  </a:txBody>
                  <a:tcPr>
                    <a:solidFill>
                      <a:schemeClr val="accent4">
                        <a:lumMod val="40000"/>
                        <a:lumOff val="60000"/>
                      </a:schemeClr>
                    </a:solidFill>
                  </a:tcPr>
                </a:tc>
                <a:tc>
                  <a:txBody>
                    <a:bodyPr/>
                    <a:lstStyle/>
                    <a:p>
                      <a:pPr algn="l"/>
                      <a:r>
                        <a:rPr lang="en-GB" sz="800" kern="1200" dirty="0" smtClean="0">
                          <a:solidFill>
                            <a:schemeClr val="dk1"/>
                          </a:solidFill>
                          <a:effectLst/>
                          <a:latin typeface="+mn-lt"/>
                          <a:ea typeface="+mn-ea"/>
                          <a:cs typeface="+mn-cs"/>
                        </a:rPr>
                        <a:t>brutality, hostility, cruelty</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7"/>
                  </a:ext>
                </a:extLst>
              </a:tr>
              <a:tr h="3604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dk1"/>
                          </a:solidFill>
                          <a:effectLst/>
                          <a:latin typeface="+mn-lt"/>
                          <a:ea typeface="+mn-ea"/>
                          <a:cs typeface="+mn-cs"/>
                        </a:rPr>
                        <a:t>Subversion of the Garden of Eden</a:t>
                      </a:r>
                    </a:p>
                  </a:txBody>
                  <a:tcPr>
                    <a:solidFill>
                      <a:schemeClr val="accent4">
                        <a:lumMod val="40000"/>
                        <a:lumOff val="60000"/>
                      </a:schemeClr>
                    </a:solidFill>
                  </a:tcPr>
                </a:tc>
                <a:tc>
                  <a:txBody>
                    <a:bodyPr/>
                    <a:lstStyle/>
                    <a:p>
                      <a:pPr algn="l"/>
                      <a:r>
                        <a:rPr lang="en-GB" sz="800" b="0" dirty="0" smtClean="0">
                          <a:solidFill>
                            <a:srgbClr val="000000"/>
                          </a:solidFill>
                        </a:rPr>
                        <a:t>Changing paradise</a:t>
                      </a:r>
                      <a:r>
                        <a:rPr lang="en-GB" sz="800" b="0" baseline="0" dirty="0" smtClean="0">
                          <a:solidFill>
                            <a:srgbClr val="000000"/>
                          </a:solidFill>
                        </a:rPr>
                        <a:t> to a sinister and dangerous place</a:t>
                      </a:r>
                      <a:endParaRPr lang="en-GB" sz="800" b="0"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8"/>
                  </a:ext>
                </a:extLst>
              </a:tr>
              <a:tr h="288032">
                <a:tc>
                  <a:txBody>
                    <a:bodyPr/>
                    <a:lstStyle/>
                    <a:p>
                      <a:pPr algn="l"/>
                      <a:r>
                        <a:rPr lang="en-GB" sz="800" b="1" kern="1200" dirty="0" smtClean="0">
                          <a:solidFill>
                            <a:schemeClr val="dk1"/>
                          </a:solidFill>
                          <a:effectLst/>
                          <a:latin typeface="+mn-lt"/>
                          <a:ea typeface="+mn-ea"/>
                          <a:cs typeface="+mn-cs"/>
                        </a:rPr>
                        <a:t>Psychological terrorism</a:t>
                      </a:r>
                      <a:endParaRPr lang="en-GB" sz="800" b="1" dirty="0"/>
                    </a:p>
                  </a:txBody>
                  <a:tcPr>
                    <a:solidFill>
                      <a:schemeClr val="accent4">
                        <a:lumMod val="40000"/>
                        <a:lumOff val="60000"/>
                      </a:schemeClr>
                    </a:solidFill>
                  </a:tcPr>
                </a:tc>
                <a:tc>
                  <a:txBody>
                    <a:bodyPr/>
                    <a:lstStyle/>
                    <a:p>
                      <a:pPr algn="l"/>
                      <a:r>
                        <a:rPr lang="en-GB" sz="800" kern="1200" dirty="0" smtClean="0">
                          <a:solidFill>
                            <a:schemeClr val="dk1"/>
                          </a:solidFill>
                          <a:effectLst/>
                          <a:latin typeface="+mn-lt"/>
                          <a:ea typeface="+mn-ea"/>
                          <a:cs typeface="+mn-cs"/>
                        </a:rPr>
                        <a:t>being terrified, psychologically </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9"/>
                  </a:ext>
                </a:extLst>
              </a:tr>
              <a:tr h="240784">
                <a:tc>
                  <a:txBody>
                    <a:bodyPr/>
                    <a:lstStyle/>
                    <a:p>
                      <a:pPr algn="l"/>
                      <a:r>
                        <a:rPr lang="en-GB" sz="800" b="1" kern="1200" dirty="0" err="1" smtClean="0">
                          <a:solidFill>
                            <a:schemeClr val="dk1"/>
                          </a:solidFill>
                          <a:effectLst/>
                          <a:latin typeface="+mn-lt"/>
                          <a:ea typeface="+mn-ea"/>
                          <a:cs typeface="+mn-cs"/>
                        </a:rPr>
                        <a:t>Gaslighting</a:t>
                      </a:r>
                      <a:endParaRPr lang="en-GB" sz="800" b="1" dirty="0"/>
                    </a:p>
                  </a:txBody>
                  <a:tcPr>
                    <a:solidFill>
                      <a:schemeClr val="accent4">
                        <a:lumMod val="40000"/>
                        <a:lumOff val="60000"/>
                      </a:schemeClr>
                    </a:solidFill>
                  </a:tcPr>
                </a:tc>
                <a:tc>
                  <a:txBody>
                    <a:bodyPr/>
                    <a:lstStyle/>
                    <a:p>
                      <a:pPr algn="l"/>
                      <a:r>
                        <a:rPr lang="en-GB" sz="800" kern="1200" dirty="0" smtClean="0">
                          <a:solidFill>
                            <a:schemeClr val="dk1"/>
                          </a:solidFill>
                          <a:effectLst/>
                          <a:latin typeface="+mn-lt"/>
                          <a:ea typeface="+mn-ea"/>
                          <a:cs typeface="+mn-cs"/>
                        </a:rPr>
                        <a:t>manipulating one into doubting their own sanity/perception </a:t>
                      </a:r>
                      <a:endParaRPr lang="en-GB" sz="800" b="1" dirty="0" smtClean="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15"/>
                  </a:ext>
                </a:extLst>
              </a:tr>
              <a:tr h="409560">
                <a:tc>
                  <a:txBody>
                    <a:bodyPr/>
                    <a:lstStyle/>
                    <a:p>
                      <a:pPr algn="l"/>
                      <a:r>
                        <a:rPr lang="en-GB" sz="800" b="1" kern="1200" dirty="0" smtClean="0">
                          <a:solidFill>
                            <a:schemeClr val="dk1"/>
                          </a:solidFill>
                          <a:effectLst/>
                          <a:latin typeface="+mn-lt"/>
                          <a:ea typeface="+mn-ea"/>
                          <a:cs typeface="+mn-cs"/>
                        </a:rPr>
                        <a:t>Marginalised characters</a:t>
                      </a:r>
                      <a:endParaRPr lang="en-GB" sz="800" b="1" dirty="0"/>
                    </a:p>
                  </a:txBody>
                  <a:tcPr>
                    <a:solidFill>
                      <a:schemeClr val="accent4">
                        <a:lumMod val="40000"/>
                        <a:lumOff val="60000"/>
                      </a:schemeClr>
                    </a:solidFill>
                  </a:tcPr>
                </a:tc>
                <a:tc>
                  <a:txBody>
                    <a:bodyPr/>
                    <a:lstStyle/>
                    <a:p>
                      <a:pPr algn="l"/>
                      <a:r>
                        <a:rPr lang="en-GB" sz="800" kern="1200" dirty="0" smtClean="0">
                          <a:solidFill>
                            <a:schemeClr val="dk1"/>
                          </a:solidFill>
                          <a:effectLst/>
                          <a:latin typeface="+mn-lt"/>
                          <a:ea typeface="+mn-ea"/>
                          <a:cs typeface="+mn-cs"/>
                        </a:rPr>
                        <a:t>characters were are weaker or vulnerable, either physically, socially, etc.</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22"/>
                  </a:ext>
                </a:extLst>
              </a:tr>
              <a:tr h="263715">
                <a:tc>
                  <a:txBody>
                    <a:bodyPr/>
                    <a:lstStyle/>
                    <a:p>
                      <a:pPr algn="l"/>
                      <a:r>
                        <a:rPr lang="en-GB" sz="800" b="1" kern="1200" dirty="0" smtClean="0">
                          <a:solidFill>
                            <a:schemeClr val="dk1"/>
                          </a:solidFill>
                          <a:effectLst/>
                          <a:latin typeface="+mn-lt"/>
                          <a:ea typeface="+mn-ea"/>
                          <a:cs typeface="+mn-cs"/>
                        </a:rPr>
                        <a:t>Emotional labour</a:t>
                      </a:r>
                      <a:endParaRPr lang="en-GB" sz="800" b="1" dirty="0"/>
                    </a:p>
                  </a:txBody>
                  <a:tcPr>
                    <a:solidFill>
                      <a:schemeClr val="accent4">
                        <a:lumMod val="40000"/>
                        <a:lumOff val="60000"/>
                      </a:schemeClr>
                    </a:solidFill>
                  </a:tcPr>
                </a:tc>
                <a:tc>
                  <a:txBody>
                    <a:bodyPr/>
                    <a:lstStyle/>
                    <a:p>
                      <a:pPr algn="l"/>
                      <a:r>
                        <a:rPr lang="en-GB" sz="800" kern="1200" dirty="0" smtClean="0">
                          <a:solidFill>
                            <a:schemeClr val="dk1"/>
                          </a:solidFill>
                          <a:effectLst/>
                          <a:latin typeface="+mn-lt"/>
                          <a:ea typeface="+mn-ea"/>
                          <a:cs typeface="+mn-cs"/>
                        </a:rPr>
                        <a:t>doing all the emotional work/taking on the emotion burdens</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23"/>
                  </a:ext>
                </a:extLst>
              </a:tr>
            </a:tbl>
          </a:graphicData>
        </a:graphic>
      </p:graphicFrame>
      <p:sp>
        <p:nvSpPr>
          <p:cNvPr id="9" name="TextBox 8"/>
          <p:cNvSpPr txBox="1"/>
          <p:nvPr/>
        </p:nvSpPr>
        <p:spPr>
          <a:xfrm>
            <a:off x="2709770" y="-9413"/>
            <a:ext cx="2830491" cy="33855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1600" b="1" dirty="0" smtClean="0"/>
              <a:t>Lord of the Flies CORE KO</a:t>
            </a:r>
            <a:endParaRPr lang="en-GB" sz="1600" b="1" dirty="0"/>
          </a:p>
        </p:txBody>
      </p:sp>
      <p:graphicFrame>
        <p:nvGraphicFramePr>
          <p:cNvPr id="7" name="Table 6"/>
          <p:cNvGraphicFramePr>
            <a:graphicFrameLocks noGrp="1"/>
          </p:cNvGraphicFramePr>
          <p:nvPr>
            <p:extLst/>
          </p:nvPr>
        </p:nvGraphicFramePr>
        <p:xfrm>
          <a:off x="2689653" y="279833"/>
          <a:ext cx="2850608" cy="2628900"/>
        </p:xfrm>
        <a:graphic>
          <a:graphicData uri="http://schemas.openxmlformats.org/drawingml/2006/table">
            <a:tbl>
              <a:tblPr firstRow="1" bandRow="1">
                <a:tableStyleId>{93296810-A885-4BE3-A3E7-6D5BEEA58F35}</a:tableStyleId>
              </a:tblPr>
              <a:tblGrid>
                <a:gridCol w="2850608">
                  <a:extLst>
                    <a:ext uri="{9D8B030D-6E8A-4147-A177-3AD203B41FA5}">
                      <a16:colId xmlns:a16="http://schemas.microsoft.com/office/drawing/2014/main" val="20000"/>
                    </a:ext>
                  </a:extLst>
                </a:gridCol>
              </a:tblGrid>
              <a:tr h="202216">
                <a:tc>
                  <a:txBody>
                    <a:bodyPr/>
                    <a:lstStyle/>
                    <a:p>
                      <a:pPr algn="ctr"/>
                      <a:r>
                        <a:rPr lang="en-GB" sz="1050" dirty="0" smtClean="0">
                          <a:solidFill>
                            <a:schemeClr val="tx1"/>
                          </a:solidFill>
                        </a:rPr>
                        <a:t>SKILLS</a:t>
                      </a:r>
                      <a:endParaRPr lang="en-GB" sz="1050" dirty="0">
                        <a:solidFill>
                          <a:schemeClr val="tx1"/>
                        </a:solidFill>
                      </a:endParaRPr>
                    </a:p>
                  </a:txBody>
                  <a:tcPr>
                    <a:solidFill>
                      <a:schemeClr val="accent4">
                        <a:lumMod val="40000"/>
                        <a:lumOff val="60000"/>
                      </a:schemeClr>
                    </a:solidFill>
                  </a:tcPr>
                </a:tc>
                <a:extLst>
                  <a:ext uri="{0D108BD9-81ED-4DB2-BD59-A6C34878D82A}">
                    <a16:rowId xmlns:a16="http://schemas.microsoft.com/office/drawing/2014/main" val="10000"/>
                  </a:ext>
                </a:extLst>
              </a:tr>
              <a:tr h="2207838">
                <a:tc>
                  <a:txBody>
                    <a:bodyPr/>
                    <a:lstStyle/>
                    <a:p>
                      <a:pPr algn="l"/>
                      <a:r>
                        <a:rPr lang="en-GB" sz="1000" b="1" dirty="0" smtClean="0"/>
                        <a:t>Analysis Points:</a:t>
                      </a:r>
                      <a:r>
                        <a:rPr lang="en-GB" sz="1000" b="1" baseline="0" dirty="0" smtClean="0"/>
                        <a:t> </a:t>
                      </a:r>
                    </a:p>
                    <a:p>
                      <a:pPr marL="0" indent="0" algn="l">
                        <a:buFont typeface="Arial" panose="020B0604020202020204" pitchFamily="34" charset="0"/>
                        <a:buNone/>
                      </a:pPr>
                      <a:r>
                        <a:rPr lang="en-GB" sz="1000" b="1" dirty="0" smtClean="0">
                          <a:solidFill>
                            <a:srgbClr val="FF0000"/>
                          </a:solidFill>
                        </a:rPr>
                        <a:t>Link to the question</a:t>
                      </a:r>
                    </a:p>
                    <a:p>
                      <a:pPr marL="0" indent="0" algn="l">
                        <a:buFont typeface="Arial" panose="020B0604020202020204" pitchFamily="34" charset="0"/>
                        <a:buNone/>
                      </a:pPr>
                      <a:r>
                        <a:rPr lang="en-GB" sz="1000" b="1" dirty="0" smtClean="0">
                          <a:solidFill>
                            <a:schemeClr val="accent6">
                              <a:lumMod val="75000"/>
                            </a:schemeClr>
                          </a:solidFill>
                        </a:rPr>
                        <a:t>Link to the terminology (Lang/Structure – evaluating choice) </a:t>
                      </a:r>
                    </a:p>
                    <a:p>
                      <a:pPr marL="0" indent="0" algn="l">
                        <a:buFont typeface="Arial" panose="020B0604020202020204" pitchFamily="34" charset="0"/>
                        <a:buNone/>
                      </a:pPr>
                      <a:r>
                        <a:rPr lang="en-GB" sz="1000" b="1" dirty="0" smtClean="0">
                          <a:solidFill>
                            <a:srgbClr val="FF0000"/>
                          </a:solidFill>
                        </a:rPr>
                        <a:t>Short Quote(s) -or Moment</a:t>
                      </a:r>
                    </a:p>
                    <a:p>
                      <a:pPr marL="0" indent="0" algn="l">
                        <a:buFont typeface="Arial" panose="020B0604020202020204" pitchFamily="34" charset="0"/>
                        <a:buNone/>
                      </a:pPr>
                      <a:r>
                        <a:rPr lang="en-GB" sz="1000" b="1" dirty="0" smtClean="0">
                          <a:solidFill>
                            <a:srgbClr val="FF0000"/>
                          </a:solidFill>
                        </a:rPr>
                        <a:t>Explain meaning and effect – both obvious and hidden (explicit and implicit) </a:t>
                      </a:r>
                    </a:p>
                    <a:p>
                      <a:pPr marL="0" indent="0" algn="l">
                        <a:buFont typeface="Arial" panose="020B0604020202020204" pitchFamily="34" charset="0"/>
                        <a:buNone/>
                      </a:pPr>
                      <a:r>
                        <a:rPr lang="en-GB" sz="1000" b="1" dirty="0" smtClean="0">
                          <a:solidFill>
                            <a:schemeClr val="accent6">
                              <a:lumMod val="75000"/>
                            </a:schemeClr>
                          </a:solidFill>
                        </a:rPr>
                        <a:t>Zoom in on words/explore connotations and effect</a:t>
                      </a:r>
                    </a:p>
                    <a:p>
                      <a:pPr marL="0" indent="0" algn="l">
                        <a:buFont typeface="Arial" panose="020B0604020202020204" pitchFamily="34" charset="0"/>
                        <a:buNone/>
                      </a:pPr>
                      <a:r>
                        <a:rPr lang="en-GB" sz="1000" b="1" dirty="0" smtClean="0">
                          <a:solidFill>
                            <a:srgbClr val="00B050"/>
                          </a:solidFill>
                        </a:rPr>
                        <a:t>Suggest what other readers might think/feel (offering an alternative opinion)</a:t>
                      </a:r>
                    </a:p>
                    <a:p>
                      <a:pPr marL="0" indent="0" algn="l">
                        <a:buFont typeface="Arial" panose="020B0604020202020204" pitchFamily="34" charset="0"/>
                        <a:buNone/>
                      </a:pPr>
                      <a:r>
                        <a:rPr lang="en-GB" sz="1000" b="1" dirty="0" smtClean="0">
                          <a:solidFill>
                            <a:srgbClr val="00B050"/>
                          </a:solidFill>
                        </a:rPr>
                        <a:t>Link to the writer’s intentions (step out from the close analysis to give an overview of meaning)</a:t>
                      </a:r>
                    </a:p>
                    <a:p>
                      <a:pPr marL="0" indent="0" algn="l">
                        <a:buFont typeface="Arial" panose="020B0604020202020204" pitchFamily="34" charset="0"/>
                        <a:buNone/>
                      </a:pPr>
                      <a:r>
                        <a:rPr lang="en-GB" sz="1000" b="1" dirty="0" smtClean="0">
                          <a:solidFill>
                            <a:srgbClr val="00B050"/>
                          </a:solidFill>
                        </a:rPr>
                        <a:t>Explore a linking quote/supporting idea</a:t>
                      </a:r>
                    </a:p>
                    <a:p>
                      <a:pPr marL="0" indent="0" algn="l">
                        <a:buFont typeface="Arial" panose="020B0604020202020204" pitchFamily="34" charset="0"/>
                        <a:buNone/>
                      </a:pPr>
                      <a:endParaRPr lang="en-GB" sz="1000" b="1" dirty="0" smtClean="0">
                        <a:solidFill>
                          <a:srgbClr val="00B050"/>
                        </a:solidFill>
                      </a:endParaRPr>
                    </a:p>
                  </a:txBody>
                  <a:tcPr>
                    <a:solidFill>
                      <a:schemeClr val="accent4">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nvPr>
        </p:nvGraphicFramePr>
        <p:xfrm>
          <a:off x="2709770" y="2883051"/>
          <a:ext cx="2843809" cy="3954646"/>
        </p:xfrm>
        <a:graphic>
          <a:graphicData uri="http://schemas.openxmlformats.org/drawingml/2006/table">
            <a:tbl>
              <a:tblPr firstRow="1" bandRow="1">
                <a:tableStyleId>{93296810-A885-4BE3-A3E7-6D5BEEA58F35}</a:tableStyleId>
              </a:tblPr>
              <a:tblGrid>
                <a:gridCol w="2843809">
                  <a:extLst>
                    <a:ext uri="{9D8B030D-6E8A-4147-A177-3AD203B41FA5}">
                      <a16:colId xmlns:a16="http://schemas.microsoft.com/office/drawing/2014/main" val="20000"/>
                    </a:ext>
                  </a:extLst>
                </a:gridCol>
              </a:tblGrid>
              <a:tr h="269455">
                <a:tc>
                  <a:txBody>
                    <a:bodyPr/>
                    <a:lstStyle/>
                    <a:p>
                      <a:pPr algn="ctr"/>
                      <a:r>
                        <a:rPr lang="en-GB" sz="1100" dirty="0" smtClean="0">
                          <a:solidFill>
                            <a:schemeClr val="tx1"/>
                          </a:solidFill>
                        </a:rPr>
                        <a:t>EXAM</a:t>
                      </a:r>
                      <a:r>
                        <a:rPr lang="en-GB" sz="1100" baseline="0" dirty="0" smtClean="0">
                          <a:solidFill>
                            <a:schemeClr val="tx1"/>
                          </a:solidFill>
                        </a:rPr>
                        <a:t> REQUIREMENTS</a:t>
                      </a:r>
                      <a:endParaRPr lang="en-GB" sz="1100" dirty="0">
                        <a:solidFill>
                          <a:schemeClr val="tx1"/>
                        </a:solidFill>
                      </a:endParaRPr>
                    </a:p>
                  </a:txBody>
                  <a:tcPr>
                    <a:solidFill>
                      <a:schemeClr val="accent4">
                        <a:lumMod val="40000"/>
                        <a:lumOff val="60000"/>
                      </a:schemeClr>
                    </a:solidFill>
                  </a:tcPr>
                </a:tc>
                <a:extLst>
                  <a:ext uri="{0D108BD9-81ED-4DB2-BD59-A6C34878D82A}">
                    <a16:rowId xmlns:a16="http://schemas.microsoft.com/office/drawing/2014/main" val="10000"/>
                  </a:ext>
                </a:extLst>
              </a:tr>
              <a:tr h="3685191">
                <a:tc>
                  <a:txBody>
                    <a:bodyPr/>
                    <a:lstStyle/>
                    <a:p>
                      <a:pPr algn="ctr"/>
                      <a:r>
                        <a:rPr lang="en-GB" sz="1050" b="1" i="0" u="sng" dirty="0" smtClean="0">
                          <a:solidFill>
                            <a:schemeClr val="tx1"/>
                          </a:solidFill>
                        </a:rPr>
                        <a:t>ESSAY QUESTION</a:t>
                      </a:r>
                      <a:r>
                        <a:rPr lang="en-GB" sz="1050" b="1" i="0" u="sng" baseline="0" dirty="0" smtClean="0">
                          <a:solidFill>
                            <a:schemeClr val="tx1"/>
                          </a:solidFill>
                        </a:rPr>
                        <a:t>– 45 </a:t>
                      </a:r>
                      <a:r>
                        <a:rPr lang="en-GB" sz="1050" b="1" i="0" u="sng" baseline="0" dirty="0" err="1" smtClean="0">
                          <a:solidFill>
                            <a:schemeClr val="tx1"/>
                          </a:solidFill>
                        </a:rPr>
                        <a:t>mins</a:t>
                      </a:r>
                      <a:r>
                        <a:rPr lang="en-GB" sz="1050" b="1" i="0" u="sng" baseline="0" dirty="0" smtClean="0">
                          <a:solidFill>
                            <a:schemeClr val="tx1"/>
                          </a:solidFill>
                        </a:rPr>
                        <a:t> (</a:t>
                      </a:r>
                      <a:r>
                        <a:rPr lang="en-GB" sz="1050" b="1" i="0" u="sng" baseline="0" dirty="0" err="1" smtClean="0">
                          <a:solidFill>
                            <a:schemeClr val="tx1"/>
                          </a:solidFill>
                        </a:rPr>
                        <a:t>inc.</a:t>
                      </a:r>
                      <a:r>
                        <a:rPr lang="en-GB" sz="1050" b="1" i="0" u="sng" baseline="0" dirty="0" smtClean="0">
                          <a:solidFill>
                            <a:schemeClr val="tx1"/>
                          </a:solidFill>
                        </a:rPr>
                        <a:t>  planning time)</a:t>
                      </a:r>
                      <a:endParaRPr lang="en-GB" sz="1050" b="1" i="0" u="sng" dirty="0" smtClean="0">
                        <a:solidFill>
                          <a:schemeClr val="tx1"/>
                        </a:solidFill>
                      </a:endParaRPr>
                    </a:p>
                    <a:p>
                      <a:r>
                        <a:rPr lang="en-GB" sz="900" b="0" i="0" u="none" dirty="0" smtClean="0">
                          <a:solidFill>
                            <a:schemeClr val="tx1"/>
                          </a:solidFill>
                        </a:rPr>
                        <a:t>Brief</a:t>
                      </a:r>
                      <a:r>
                        <a:rPr lang="en-GB" sz="900" b="0" i="0" u="none" baseline="0" dirty="0" smtClean="0">
                          <a:solidFill>
                            <a:schemeClr val="tx1"/>
                          </a:solidFill>
                        </a:rPr>
                        <a:t> i</a:t>
                      </a:r>
                      <a:r>
                        <a:rPr lang="en-GB" sz="900" b="0" i="0" u="none" dirty="0" smtClean="0">
                          <a:solidFill>
                            <a:schemeClr val="tx1"/>
                          </a:solidFill>
                        </a:rPr>
                        <a:t>ntroduction – Mention</a:t>
                      </a:r>
                      <a:r>
                        <a:rPr lang="en-GB" sz="900" b="0" i="0" u="none" baseline="0" dirty="0" smtClean="0">
                          <a:solidFill>
                            <a:schemeClr val="tx1"/>
                          </a:solidFill>
                        </a:rPr>
                        <a:t> where extract is from in the novel / Offer an overall link to the question covering the novel as a whole.</a:t>
                      </a:r>
                      <a:endParaRPr lang="en-GB" sz="900" b="0" i="0" u="none" dirty="0" smtClean="0">
                        <a:solidFill>
                          <a:schemeClr val="tx1"/>
                        </a:solidFill>
                      </a:endParaRPr>
                    </a:p>
                    <a:p>
                      <a:r>
                        <a:rPr lang="en-GB" sz="900" b="0" i="0" u="none" dirty="0" smtClean="0">
                          <a:solidFill>
                            <a:schemeClr val="tx1"/>
                          </a:solidFill>
                        </a:rPr>
                        <a:t>Extract</a:t>
                      </a:r>
                      <a:r>
                        <a:rPr lang="en-GB" sz="900" b="0" i="0" u="none" baseline="0" dirty="0" smtClean="0">
                          <a:solidFill>
                            <a:schemeClr val="tx1"/>
                          </a:solidFill>
                        </a:rPr>
                        <a:t> Focus – 1 paragraph – Link to Question. Aim for up to 6 quotes covered</a:t>
                      </a:r>
                    </a:p>
                    <a:p>
                      <a:r>
                        <a:rPr lang="en-GB" sz="900" b="0" i="0" u="none" baseline="0" dirty="0" smtClean="0">
                          <a:solidFill>
                            <a:schemeClr val="tx1"/>
                          </a:solidFill>
                        </a:rPr>
                        <a:t>Whole Novel Focus -2 paragraphs </a:t>
                      </a:r>
                      <a:r>
                        <a:rPr lang="en-US" sz="900" b="0" i="0" u="none" baseline="0" dirty="0" smtClean="0">
                          <a:solidFill>
                            <a:schemeClr val="tx1"/>
                          </a:solidFill>
                        </a:rPr>
                        <a:t>–</a:t>
                      </a:r>
                      <a:r>
                        <a:rPr lang="en-GB" sz="900" b="0" i="0" u="none" baseline="0" dirty="0" smtClean="0">
                          <a:solidFill>
                            <a:schemeClr val="tx1"/>
                          </a:solidFill>
                        </a:rPr>
                        <a:t> Link to how question can be answered in other key moments/quotes throughout the novel</a:t>
                      </a:r>
                    </a:p>
                    <a:p>
                      <a:r>
                        <a:rPr lang="en-GB" sz="900" b="0" i="0" u="none" baseline="0" dirty="0" smtClean="0">
                          <a:solidFill>
                            <a:schemeClr val="tx1"/>
                          </a:solidFill>
                        </a:rPr>
                        <a:t>Brief Conclusion – Link back to the question </a:t>
                      </a:r>
                    </a:p>
                    <a:p>
                      <a:endParaRPr lang="en-GB" sz="900" b="0" i="0" u="none" baseline="0" dirty="0" smtClean="0">
                        <a:solidFill>
                          <a:schemeClr val="tx1"/>
                        </a:solidFill>
                      </a:endParaRPr>
                    </a:p>
                    <a:p>
                      <a:r>
                        <a:rPr lang="en-GB" sz="900" b="1" i="1" u="none" baseline="0" dirty="0" smtClean="0">
                          <a:solidFill>
                            <a:schemeClr val="tx1"/>
                          </a:solidFill>
                        </a:rPr>
                        <a:t>Place the extract chronologically in your essay where it appears in the text</a:t>
                      </a:r>
                    </a:p>
                    <a:p>
                      <a:endParaRPr lang="en-GB" sz="900" b="0" i="0" u="sng" dirty="0" smtClean="0">
                        <a:solidFill>
                          <a:schemeClr val="tx1"/>
                        </a:solidFill>
                      </a:endParaRPr>
                    </a:p>
                    <a:p>
                      <a:r>
                        <a:rPr lang="en-GB" sz="900" b="0" i="0" u="sng" dirty="0" smtClean="0">
                          <a:solidFill>
                            <a:schemeClr val="tx1"/>
                          </a:solidFill>
                        </a:rPr>
                        <a:t>Typical</a:t>
                      </a:r>
                      <a:r>
                        <a:rPr lang="en-GB" sz="900" b="0" i="0" u="sng" baseline="0" dirty="0" smtClean="0">
                          <a:solidFill>
                            <a:schemeClr val="tx1"/>
                          </a:solidFill>
                        </a:rPr>
                        <a:t> Questions</a:t>
                      </a:r>
                    </a:p>
                    <a:p>
                      <a:pPr algn="l"/>
                      <a:r>
                        <a:rPr lang="en-GB" sz="900" b="1" dirty="0" smtClean="0">
                          <a:solidFill>
                            <a:schemeClr val="tx1"/>
                          </a:solidFill>
                        </a:rPr>
                        <a:t>Write about the theme of _______</a:t>
                      </a:r>
                      <a:r>
                        <a:rPr lang="en-GB" sz="900" b="1" baseline="0" dirty="0" smtClean="0">
                          <a:solidFill>
                            <a:schemeClr val="tx1"/>
                          </a:solidFill>
                        </a:rPr>
                        <a:t> </a:t>
                      </a:r>
                      <a:r>
                        <a:rPr lang="en-GB" sz="900" b="1" dirty="0" smtClean="0">
                          <a:solidFill>
                            <a:schemeClr val="tx1"/>
                          </a:solidFill>
                        </a:rPr>
                        <a:t>and how it is presented at different points in the play/text</a:t>
                      </a:r>
                    </a:p>
                    <a:p>
                      <a:pPr algn="l"/>
                      <a:r>
                        <a:rPr lang="en-GB" sz="900" b="1" dirty="0" smtClean="0">
                          <a:solidFill>
                            <a:schemeClr val="tx1"/>
                          </a:solidFill>
                        </a:rPr>
                        <a:t>In your response you should:</a:t>
                      </a:r>
                    </a:p>
                    <a:p>
                      <a:pPr algn="l"/>
                      <a:r>
                        <a:rPr lang="en-GB" sz="900" b="1" dirty="0" smtClean="0">
                          <a:solidFill>
                            <a:schemeClr val="tx1"/>
                          </a:solidFill>
                        </a:rPr>
                        <a:t> refer to the extract and the play as a whole;</a:t>
                      </a:r>
                    </a:p>
                    <a:p>
                      <a:pPr algn="l"/>
                      <a:r>
                        <a:rPr lang="en-GB" sz="900" b="1" dirty="0" smtClean="0">
                          <a:solidFill>
                            <a:schemeClr val="tx1"/>
                          </a:solidFill>
                        </a:rPr>
                        <a:t> show your understanding of theme and events in the play. [35+5]</a:t>
                      </a:r>
                    </a:p>
                    <a:p>
                      <a:pPr algn="l"/>
                      <a:r>
                        <a:rPr lang="en-GB" sz="900" b="1" i="1" dirty="0" smtClean="0">
                          <a:solidFill>
                            <a:schemeClr val="tx1"/>
                          </a:solidFill>
                        </a:rPr>
                        <a:t>5 of this question’s marks are allocated for accuracy in spelling, punctuation and the use of</a:t>
                      </a:r>
                    </a:p>
                    <a:p>
                      <a:pPr algn="l"/>
                      <a:r>
                        <a:rPr lang="en-GB" sz="900" b="1" i="1" dirty="0" smtClean="0">
                          <a:solidFill>
                            <a:schemeClr val="tx1"/>
                          </a:solidFill>
                        </a:rPr>
                        <a:t>vocabulary and sentence structures.</a:t>
                      </a:r>
                    </a:p>
                    <a:p>
                      <a:pPr algn="l"/>
                      <a:r>
                        <a:rPr lang="pt-BR" sz="900" b="1" i="1" dirty="0" smtClean="0">
                          <a:solidFill>
                            <a:schemeClr val="tx1"/>
                          </a:solidFill>
                        </a:rPr>
                        <a:t>This question assesses AO1, AO2 and AO4 (5 additional marks).</a:t>
                      </a:r>
                      <a:r>
                        <a:rPr lang="en-GB" sz="900" b="1" dirty="0" smtClean="0">
                          <a:solidFill>
                            <a:schemeClr val="tx1"/>
                          </a:solidFill>
                        </a:rPr>
                        <a:t> </a:t>
                      </a:r>
                    </a:p>
                  </a:txBody>
                  <a:tcPr>
                    <a:solidFill>
                      <a:schemeClr val="accent4">
                        <a:lumMod val="40000"/>
                        <a:lumOff val="60000"/>
                      </a:schemeClr>
                    </a:solidFill>
                  </a:tcPr>
                </a:tc>
                <a:extLst>
                  <a:ext uri="{0D108BD9-81ED-4DB2-BD59-A6C34878D82A}">
                    <a16:rowId xmlns:a16="http://schemas.microsoft.com/office/drawing/2014/main" val="10001"/>
                  </a:ext>
                </a:extLst>
              </a:tr>
            </a:tbl>
          </a:graphicData>
        </a:graphic>
      </p:graphicFrame>
      <p:sp>
        <p:nvSpPr>
          <p:cNvPr id="11" name="Content Placeholder 2"/>
          <p:cNvSpPr txBox="1">
            <a:spLocks/>
          </p:cNvSpPr>
          <p:nvPr/>
        </p:nvSpPr>
        <p:spPr>
          <a:xfrm>
            <a:off x="5540261" y="-48569"/>
            <a:ext cx="3603739" cy="6906569"/>
          </a:xfrm>
          <a:prstGeom prst="rect">
            <a:avLst/>
          </a:prstGeom>
          <a:solidFill>
            <a:schemeClr val="accent4">
              <a:lumMod val="40000"/>
              <a:lumOff val="60000"/>
            </a:schemeClr>
          </a:solidFill>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1200" b="1" dirty="0" smtClean="0">
                <a:solidFill>
                  <a:schemeClr val="tx1"/>
                </a:solidFill>
              </a:rPr>
              <a:t>EVENT GUIDE</a:t>
            </a:r>
          </a:p>
          <a:p>
            <a:pPr marL="228600" indent="-228600" algn="l">
              <a:buFont typeface="+mj-lt"/>
              <a:buAutoNum type="arabicPeriod"/>
            </a:pPr>
            <a:r>
              <a:rPr lang="en-GB" sz="800" b="1" dirty="0" smtClean="0">
                <a:solidFill>
                  <a:schemeClr val="tx1"/>
                </a:solidFill>
              </a:rPr>
              <a:t>Ralph and Piggy meet, find the conch , meet the others and have a meeting. Ralph is voted as leader against Jack, the choir leader. They explore the island and catch a pig, but it gets away</a:t>
            </a:r>
          </a:p>
          <a:p>
            <a:pPr marL="228600" indent="-228600" algn="l">
              <a:buFont typeface="+mj-lt"/>
              <a:buAutoNum type="arabicPeriod"/>
            </a:pPr>
            <a:r>
              <a:rPr lang="en-GB" sz="800" b="1" dirty="0" smtClean="0">
                <a:solidFill>
                  <a:schemeClr val="tx1"/>
                </a:solidFill>
              </a:rPr>
              <a:t>They call an assembly, the </a:t>
            </a:r>
            <a:r>
              <a:rPr lang="en-GB" sz="800" b="1" dirty="0" err="1" smtClean="0">
                <a:solidFill>
                  <a:schemeClr val="tx1"/>
                </a:solidFill>
              </a:rPr>
              <a:t>liluns</a:t>
            </a:r>
            <a:r>
              <a:rPr lang="en-GB" sz="800" b="1" dirty="0" smtClean="0">
                <a:solidFill>
                  <a:schemeClr val="tx1"/>
                </a:solidFill>
              </a:rPr>
              <a:t> are scared of a ‘beast’,  they use Piggy’s glasses to light a fire that gets out of control,  a </a:t>
            </a:r>
            <a:r>
              <a:rPr lang="en-GB" sz="800" b="1" dirty="0" err="1" smtClean="0">
                <a:solidFill>
                  <a:schemeClr val="tx1"/>
                </a:solidFill>
              </a:rPr>
              <a:t>liluns</a:t>
            </a:r>
            <a:r>
              <a:rPr lang="en-GB" sz="800" b="1" dirty="0" smtClean="0">
                <a:solidFill>
                  <a:schemeClr val="tx1"/>
                </a:solidFill>
              </a:rPr>
              <a:t> disappears. Piggy and jack argue.</a:t>
            </a:r>
          </a:p>
          <a:p>
            <a:pPr marL="228600" indent="-228600" algn="l">
              <a:buFont typeface="+mj-lt"/>
              <a:buAutoNum type="arabicPeriod"/>
            </a:pPr>
            <a:r>
              <a:rPr lang="en-GB" sz="800" b="1" dirty="0" smtClean="0">
                <a:solidFill>
                  <a:schemeClr val="tx1"/>
                </a:solidFill>
              </a:rPr>
              <a:t>Jack is obsessed wit hunting pigs, Ralph and Simon work on the huts while everyone else plays, Jack and Ralph argue, Simon helps the </a:t>
            </a:r>
            <a:r>
              <a:rPr lang="en-GB" sz="800" b="1" dirty="0" err="1" smtClean="0">
                <a:solidFill>
                  <a:schemeClr val="tx1"/>
                </a:solidFill>
              </a:rPr>
              <a:t>liluns</a:t>
            </a:r>
            <a:r>
              <a:rPr lang="en-GB" sz="800" b="1" dirty="0" smtClean="0">
                <a:solidFill>
                  <a:schemeClr val="tx1"/>
                </a:solidFill>
              </a:rPr>
              <a:t> get food.</a:t>
            </a:r>
          </a:p>
          <a:p>
            <a:pPr marL="228600" indent="-228600" algn="l">
              <a:buFont typeface="+mj-lt"/>
              <a:buAutoNum type="arabicPeriod"/>
            </a:pPr>
            <a:r>
              <a:rPr lang="en-GB" sz="800" b="1" dirty="0" smtClean="0">
                <a:solidFill>
                  <a:schemeClr val="tx1"/>
                </a:solidFill>
              </a:rPr>
              <a:t>Roger and Maurice bully the </a:t>
            </a:r>
            <a:r>
              <a:rPr lang="en-GB" sz="800" b="1" dirty="0" err="1" smtClean="0">
                <a:solidFill>
                  <a:schemeClr val="tx1"/>
                </a:solidFill>
              </a:rPr>
              <a:t>liluns</a:t>
            </a:r>
            <a:r>
              <a:rPr lang="en-GB" sz="800" b="1" dirty="0" smtClean="0">
                <a:solidFill>
                  <a:schemeClr val="tx1"/>
                </a:solidFill>
              </a:rPr>
              <a:t>, They are still, however, held back by rules they learned in civilization. Jack paints his face for hunting. His mask liberates him from the rules of civilization. He leads the boys on a hunting expedition. As Jack and the hunters are out, a ship passes by. Ralph realizes the hunters have let the fire go out. He races to the top, but is unable to light it in time. Jack and the hunters return with a pig. Ralph and Jack argue. Jack punches Piggy in the gut. One of Piggy's lenses from his glasses breaks. The boys cook the pig and have a feast. Ralph announces a meeting.</a:t>
            </a:r>
          </a:p>
          <a:p>
            <a:pPr marL="228600" indent="-228600" algn="l">
              <a:buFont typeface="+mj-lt"/>
              <a:buAutoNum type="arabicPeriod"/>
            </a:pPr>
            <a:r>
              <a:rPr lang="en-GB" sz="800" b="1" dirty="0" smtClean="0">
                <a:solidFill>
                  <a:schemeClr val="tx1"/>
                </a:solidFill>
              </a:rPr>
              <a:t>The boys argue about the beast again. Jack storms away from the meeting with his hunters, who make horrific sounds in the darkness. Piggy begs Ralph to call them back with the conch. He longs for grown ups to make things right.</a:t>
            </a:r>
          </a:p>
          <a:p>
            <a:pPr marL="228600" indent="-228600" algn="l">
              <a:buFont typeface="+mj-lt"/>
              <a:buAutoNum type="arabicPeriod"/>
            </a:pPr>
            <a:r>
              <a:rPr lang="en-GB" sz="800" b="1" dirty="0" smtClean="0">
                <a:solidFill>
                  <a:schemeClr val="tx1"/>
                </a:solidFill>
              </a:rPr>
              <a:t>They think they saw the beast and try to hunt for it. Ralph notices the fire has gone out, except no one seems to care.</a:t>
            </a:r>
          </a:p>
          <a:p>
            <a:pPr marL="228600" indent="-228600" algn="l">
              <a:buFont typeface="+mj-lt"/>
              <a:buAutoNum type="arabicPeriod"/>
            </a:pPr>
            <a:r>
              <a:rPr lang="en-GB" sz="800" b="1" dirty="0" smtClean="0">
                <a:solidFill>
                  <a:schemeClr val="tx1"/>
                </a:solidFill>
              </a:rPr>
              <a:t> The hunt for the beast continues. The boys come across a pig run and Ralph sticks a boar in the nose with a spear. The boar escapes. The boys act out a pig hunt with Robert playing the part of the pig. Even Ralph enjoys the spectacle. The quest for the beast continues until evening. Jack, Ralph, and Roger agree to scale the mountain. The three boys see the dead parachutist who they mistake for the beast and run away as fast as they can.</a:t>
            </a:r>
          </a:p>
          <a:p>
            <a:pPr marL="228600" indent="-228600" algn="l">
              <a:buFont typeface="+mj-lt"/>
              <a:buAutoNum type="arabicPeriod"/>
            </a:pPr>
            <a:r>
              <a:rPr lang="en-GB" sz="800" b="1" dirty="0" smtClean="0">
                <a:solidFill>
                  <a:schemeClr val="tx1"/>
                </a:solidFill>
              </a:rPr>
              <a:t>Jack wants to be chief but the others vote for Ralph. Embarrassed, he walks off. Roger, Bill, Maurice, and other </a:t>
            </a:r>
            <a:r>
              <a:rPr lang="en-GB" sz="800" b="1" dirty="0" err="1" smtClean="0">
                <a:solidFill>
                  <a:schemeClr val="tx1"/>
                </a:solidFill>
              </a:rPr>
              <a:t>biguns</a:t>
            </a:r>
            <a:r>
              <a:rPr lang="en-GB" sz="800" b="1" dirty="0" smtClean="0">
                <a:solidFill>
                  <a:schemeClr val="tx1"/>
                </a:solidFill>
              </a:rPr>
              <a:t> escape into the woods, following Jack. Simon has also disappeared into his secret spot.</a:t>
            </a:r>
          </a:p>
          <a:p>
            <a:pPr marL="228600" indent="-228600" algn="l">
              <a:buFont typeface="+mj-lt"/>
              <a:buAutoNum type="arabicPeriod"/>
            </a:pPr>
            <a:r>
              <a:rPr lang="en-GB" sz="800" b="1" dirty="0" smtClean="0">
                <a:solidFill>
                  <a:schemeClr val="tx1"/>
                </a:solidFill>
              </a:rPr>
              <a:t>he hunters track down a pig and kill it. They chop off its head and offer it to the beast as a sacrifice. Jacks’ hunters raid Ralph’s camp.</a:t>
            </a:r>
          </a:p>
          <a:p>
            <a:pPr marL="228600" indent="-228600" algn="l">
              <a:buFont typeface="+mj-lt"/>
              <a:buAutoNum type="arabicPeriod"/>
            </a:pPr>
            <a:r>
              <a:rPr lang="en-GB" sz="800" b="1" dirty="0" smtClean="0">
                <a:solidFill>
                  <a:schemeClr val="tx1"/>
                </a:solidFill>
              </a:rPr>
              <a:t>Simon passes out. Jack and his hunters begin their chant. Simon appears from the forest. They kill him and his body washes out to sea, as does the pilot.</a:t>
            </a:r>
          </a:p>
          <a:p>
            <a:pPr marL="228600" indent="-228600" algn="l">
              <a:buFont typeface="+mj-lt"/>
              <a:buAutoNum type="arabicPeriod"/>
            </a:pPr>
            <a:r>
              <a:rPr lang="en-GB" sz="800" b="1" dirty="0" smtClean="0">
                <a:solidFill>
                  <a:schemeClr val="tx1"/>
                </a:solidFill>
              </a:rPr>
              <a:t> Jack and his tribe have been transformed into savages. They plot to steal fire. They raid Ralph and Piggy's camp and steal Piggy's glasses.</a:t>
            </a:r>
          </a:p>
          <a:p>
            <a:pPr marL="228600" indent="-228600" algn="l">
              <a:buFont typeface="+mj-lt"/>
              <a:buAutoNum type="arabicPeriod"/>
            </a:pPr>
            <a:r>
              <a:rPr lang="en-GB" sz="800" b="1" dirty="0" smtClean="0">
                <a:solidFill>
                  <a:schemeClr val="tx1"/>
                </a:solidFill>
              </a:rPr>
              <a:t>Ralph blows the conch at the fort entrance. Ralph and Jack spar. Ralph demands Piggy's glasses. Jack's savages tie up </a:t>
            </a:r>
            <a:r>
              <a:rPr lang="en-GB" sz="800" b="1" dirty="0" err="1" smtClean="0">
                <a:solidFill>
                  <a:schemeClr val="tx1"/>
                </a:solidFill>
              </a:rPr>
              <a:t>Samneric</a:t>
            </a:r>
            <a:r>
              <a:rPr lang="en-GB" sz="800" b="1" dirty="0" smtClean="0">
                <a:solidFill>
                  <a:schemeClr val="tx1"/>
                </a:solidFill>
              </a:rPr>
              <a:t>. Piggy tries to talk sense into the savages. Roger wedges the giant rock loose. It smashes the conch and knocks Piggy off the cliff. Jack and the others throw spears at Ralph, who runs away.</a:t>
            </a:r>
          </a:p>
          <a:p>
            <a:pPr marL="228600" indent="-228600" algn="l">
              <a:buFont typeface="+mj-lt"/>
              <a:buAutoNum type="arabicPeriod"/>
            </a:pPr>
            <a:r>
              <a:rPr lang="en-GB" sz="800" b="1" dirty="0" smtClean="0">
                <a:solidFill>
                  <a:schemeClr val="tx1"/>
                </a:solidFill>
              </a:rPr>
              <a:t>Ralph flees and returns at night to speak with </a:t>
            </a:r>
            <a:r>
              <a:rPr lang="en-GB" sz="800" b="1" dirty="0" err="1" smtClean="0">
                <a:solidFill>
                  <a:schemeClr val="tx1"/>
                </a:solidFill>
              </a:rPr>
              <a:t>Samneric</a:t>
            </a:r>
            <a:r>
              <a:rPr lang="en-GB" sz="800" b="1" dirty="0" smtClean="0">
                <a:solidFill>
                  <a:schemeClr val="tx1"/>
                </a:solidFill>
              </a:rPr>
              <a:t> who are the new guards. They warn Ralph to go away. Ralph learns the tribe will hunt him the next day like a pig. Roger is sharpening a stick at both ends. Ralph hides in a thicket. One of the twins gives away Ralph's location. They eventually fill the thicket with smoke. Ralph charges out and runs for his life. The hunters pursue. Ralph notices the island has caught fire. The hunters chase Ralph down to the beach where he finds a naval officer there to rescue them</a:t>
            </a:r>
            <a:endParaRPr lang="en-GB" sz="1000" b="1" dirty="0">
              <a:solidFill>
                <a:schemeClr val="tx1"/>
              </a:solidFill>
            </a:endParaRPr>
          </a:p>
        </p:txBody>
      </p:sp>
      <p:graphicFrame>
        <p:nvGraphicFramePr>
          <p:cNvPr id="4" name="Table 3"/>
          <p:cNvGraphicFramePr>
            <a:graphicFrameLocks noGrp="1"/>
          </p:cNvGraphicFramePr>
          <p:nvPr>
            <p:extLst/>
          </p:nvPr>
        </p:nvGraphicFramePr>
        <p:xfrm>
          <a:off x="55502" y="3708561"/>
          <a:ext cx="2588789" cy="3094892"/>
        </p:xfrm>
        <a:graphic>
          <a:graphicData uri="http://schemas.openxmlformats.org/drawingml/2006/table">
            <a:tbl>
              <a:tblPr firstRow="1" bandRow="1">
                <a:tableStyleId>{93296810-A885-4BE3-A3E7-6D5BEEA58F35}</a:tableStyleId>
              </a:tblPr>
              <a:tblGrid>
                <a:gridCol w="884471">
                  <a:extLst>
                    <a:ext uri="{9D8B030D-6E8A-4147-A177-3AD203B41FA5}">
                      <a16:colId xmlns:a16="http://schemas.microsoft.com/office/drawing/2014/main" val="617082964"/>
                    </a:ext>
                  </a:extLst>
                </a:gridCol>
                <a:gridCol w="1704318">
                  <a:extLst>
                    <a:ext uri="{9D8B030D-6E8A-4147-A177-3AD203B41FA5}">
                      <a16:colId xmlns:a16="http://schemas.microsoft.com/office/drawing/2014/main" val="122106906"/>
                    </a:ext>
                  </a:extLst>
                </a:gridCol>
              </a:tblGrid>
              <a:tr h="265152">
                <a:tc>
                  <a:txBody>
                    <a:bodyPr/>
                    <a:lstStyle/>
                    <a:p>
                      <a:pPr algn="l"/>
                      <a:r>
                        <a:rPr lang="en-GB" sz="900" b="1" dirty="0" smtClean="0">
                          <a:solidFill>
                            <a:schemeClr val="tx1"/>
                          </a:solidFill>
                        </a:rPr>
                        <a:t>Terminology</a:t>
                      </a:r>
                      <a:endParaRPr lang="en-GB" sz="800" b="1" dirty="0">
                        <a:solidFill>
                          <a:schemeClr val="tx1"/>
                        </a:solidFill>
                      </a:endParaRPr>
                    </a:p>
                  </a:txBody>
                  <a:tcPr>
                    <a:solidFill>
                      <a:schemeClr val="accent4">
                        <a:lumMod val="40000"/>
                        <a:lumOff val="60000"/>
                      </a:schemeClr>
                    </a:solidFill>
                  </a:tcPr>
                </a:tc>
                <a:tc>
                  <a:txBody>
                    <a:bodyPr/>
                    <a:lstStyle/>
                    <a:p>
                      <a:pPr algn="l"/>
                      <a:r>
                        <a:rPr lang="en-GB" sz="900" b="1" dirty="0" smtClean="0">
                          <a:solidFill>
                            <a:srgbClr val="000000"/>
                          </a:solidFill>
                        </a:rPr>
                        <a:t>Definition</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2185862359"/>
                  </a:ext>
                </a:extLst>
              </a:tr>
              <a:tr h="265152">
                <a:tc>
                  <a:txBody>
                    <a:bodyPr/>
                    <a:lstStyle/>
                    <a:p>
                      <a:pPr algn="l"/>
                      <a:r>
                        <a:rPr lang="en-GB" sz="800" b="1" kern="1200" dirty="0" smtClean="0">
                          <a:solidFill>
                            <a:schemeClr val="dk1"/>
                          </a:solidFill>
                          <a:effectLst/>
                          <a:latin typeface="+mn-lt"/>
                          <a:ea typeface="+mn-ea"/>
                          <a:cs typeface="+mn-cs"/>
                        </a:rPr>
                        <a:t>Tri-syllabic chanting</a:t>
                      </a:r>
                      <a:endParaRPr lang="en-GB" sz="800" b="1" dirty="0"/>
                    </a:p>
                  </a:txBody>
                  <a:tcPr>
                    <a:solidFill>
                      <a:schemeClr val="accent4">
                        <a:lumMod val="40000"/>
                        <a:lumOff val="60000"/>
                      </a:schemeClr>
                    </a:solidFill>
                  </a:tcPr>
                </a:tc>
                <a:tc>
                  <a:txBody>
                    <a:bodyPr/>
                    <a:lstStyle/>
                    <a:p>
                      <a:pPr algn="l"/>
                      <a:r>
                        <a:rPr lang="en-GB" sz="800" kern="1200" dirty="0" smtClean="0">
                          <a:solidFill>
                            <a:schemeClr val="dk1"/>
                          </a:solidFill>
                          <a:effectLst/>
                          <a:latin typeface="+mn-lt"/>
                          <a:ea typeface="+mn-ea"/>
                          <a:cs typeface="+mn-cs"/>
                        </a:rPr>
                        <a:t>chanting in 3 syllables</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3709124027"/>
                  </a:ext>
                </a:extLst>
              </a:tr>
              <a:tr h="361920">
                <a:tc>
                  <a:txBody>
                    <a:bodyPr/>
                    <a:lstStyle/>
                    <a:p>
                      <a:pPr algn="l"/>
                      <a:r>
                        <a:rPr lang="en-GB" sz="800" b="1" dirty="0" smtClean="0"/>
                        <a:t>Dramatic Irony</a:t>
                      </a:r>
                      <a:endParaRPr lang="en-GB" sz="800" b="1" dirty="0"/>
                    </a:p>
                  </a:txBody>
                  <a:tcPr>
                    <a:solidFill>
                      <a:schemeClr val="accent4">
                        <a:lumMod val="40000"/>
                        <a:lumOff val="60000"/>
                      </a:schemeClr>
                    </a:solidFill>
                  </a:tcPr>
                </a:tc>
                <a:tc>
                  <a:txBody>
                    <a:bodyPr/>
                    <a:lstStyle/>
                    <a:p>
                      <a:pPr algn="l"/>
                      <a:r>
                        <a:rPr lang="en-GB" sz="800" b="0" dirty="0" smtClean="0">
                          <a:solidFill>
                            <a:srgbClr val="000000"/>
                          </a:solidFill>
                        </a:rPr>
                        <a:t>From</a:t>
                      </a:r>
                      <a:r>
                        <a:rPr lang="en-GB" sz="800" b="0" baseline="0" dirty="0" smtClean="0">
                          <a:solidFill>
                            <a:srgbClr val="000000"/>
                          </a:solidFill>
                        </a:rPr>
                        <a:t> Greek tragedy: the audience is aware of the importance of events but the characters are not</a:t>
                      </a:r>
                      <a:endParaRPr lang="en-GB" sz="800" b="0"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2086207678"/>
                  </a:ext>
                </a:extLst>
              </a:tr>
              <a:tr h="264760">
                <a:tc>
                  <a:txBody>
                    <a:bodyPr/>
                    <a:lstStyle/>
                    <a:p>
                      <a:pPr algn="l"/>
                      <a:r>
                        <a:rPr lang="en-GB" sz="800" b="1" dirty="0" smtClean="0"/>
                        <a:t>Foreshadowing </a:t>
                      </a:r>
                      <a:endParaRPr lang="en-GB" sz="800" b="1" dirty="0"/>
                    </a:p>
                  </a:txBody>
                  <a:tcPr>
                    <a:solidFill>
                      <a:schemeClr val="accent4">
                        <a:lumMod val="40000"/>
                        <a:lumOff val="60000"/>
                      </a:schemeClr>
                    </a:solidFill>
                  </a:tcPr>
                </a:tc>
                <a:tc>
                  <a:txBody>
                    <a:bodyPr/>
                    <a:lstStyle/>
                    <a:p>
                      <a:pPr algn="l"/>
                      <a:r>
                        <a:rPr lang="en-GB" sz="800" b="0" dirty="0" smtClean="0">
                          <a:solidFill>
                            <a:srgbClr val="000000"/>
                          </a:solidFill>
                        </a:rPr>
                        <a:t>Predicting or warning of a  future event</a:t>
                      </a:r>
                      <a:r>
                        <a:rPr lang="en-GB" sz="800" b="0" baseline="0" dirty="0" smtClean="0">
                          <a:solidFill>
                            <a:srgbClr val="000000"/>
                          </a:solidFill>
                        </a:rPr>
                        <a:t> in the text </a:t>
                      </a:r>
                      <a:endParaRPr lang="en-GB" sz="800" b="0"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2832812104"/>
                  </a:ext>
                </a:extLst>
              </a:tr>
              <a:tr h="289520">
                <a:tc>
                  <a:txBody>
                    <a:bodyPr/>
                    <a:lstStyle/>
                    <a:p>
                      <a:pPr algn="l"/>
                      <a:r>
                        <a:rPr lang="en-GB" sz="800" b="1" dirty="0" smtClean="0"/>
                        <a:t>Pathetic</a:t>
                      </a:r>
                      <a:r>
                        <a:rPr lang="en-GB" sz="800" b="1" baseline="0" dirty="0" smtClean="0"/>
                        <a:t> Fallacy</a:t>
                      </a:r>
                      <a:endParaRPr lang="en-GB" sz="800" b="1" dirty="0"/>
                    </a:p>
                  </a:txBody>
                  <a:tcPr>
                    <a:solidFill>
                      <a:schemeClr val="accent4">
                        <a:lumMod val="40000"/>
                        <a:lumOff val="60000"/>
                      </a:schemeClr>
                    </a:solidFill>
                  </a:tcPr>
                </a:tc>
                <a:tc>
                  <a:txBody>
                    <a:bodyPr/>
                    <a:lstStyle/>
                    <a:p>
                      <a:pPr algn="l"/>
                      <a:r>
                        <a:rPr lang="en-GB" sz="800" b="0" dirty="0" smtClean="0">
                          <a:solidFill>
                            <a:srgbClr val="000000"/>
                          </a:solidFill>
                        </a:rPr>
                        <a:t>Linking of nature and weather to human emotions/moods</a:t>
                      </a:r>
                      <a:endParaRPr lang="en-GB" sz="800" b="0"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2413846525"/>
                  </a:ext>
                </a:extLst>
              </a:tr>
              <a:tr h="314280">
                <a:tc>
                  <a:txBody>
                    <a:bodyPr/>
                    <a:lstStyle/>
                    <a:p>
                      <a:pPr algn="l"/>
                      <a:r>
                        <a:rPr lang="en-GB" sz="800" b="1" dirty="0" smtClean="0"/>
                        <a:t>Metaphor</a:t>
                      </a:r>
                      <a:endParaRPr lang="en-GB" sz="800" b="1" dirty="0"/>
                    </a:p>
                  </a:txBody>
                  <a:tcPr>
                    <a:solidFill>
                      <a:schemeClr val="accent4">
                        <a:lumMod val="40000"/>
                        <a:lumOff val="60000"/>
                      </a:schemeClr>
                    </a:solidFill>
                  </a:tcPr>
                </a:tc>
                <a:tc>
                  <a:txBody>
                    <a:bodyPr/>
                    <a:lstStyle/>
                    <a:p>
                      <a:pPr algn="l"/>
                      <a:r>
                        <a:rPr lang="en-GB" sz="800" b="0" dirty="0" smtClean="0">
                          <a:solidFill>
                            <a:srgbClr val="000000"/>
                          </a:solidFill>
                        </a:rPr>
                        <a:t>Where one thing</a:t>
                      </a:r>
                      <a:r>
                        <a:rPr lang="en-GB" sz="800" b="0" baseline="0" dirty="0" smtClean="0">
                          <a:solidFill>
                            <a:srgbClr val="000000"/>
                          </a:solidFill>
                        </a:rPr>
                        <a:t> becomes another in a comparison</a:t>
                      </a:r>
                      <a:endParaRPr lang="en-GB" sz="800" b="0"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4143475001"/>
                  </a:ext>
                </a:extLst>
              </a:tr>
              <a:tr h="282552">
                <a:tc>
                  <a:txBody>
                    <a:bodyPr/>
                    <a:lstStyle/>
                    <a:p>
                      <a:pPr algn="l"/>
                      <a:r>
                        <a:rPr lang="en-GB" sz="800" b="1" dirty="0" smtClean="0"/>
                        <a:t>Symbolism</a:t>
                      </a:r>
                      <a:r>
                        <a:rPr lang="en-GB" sz="800" b="1" baseline="0" dirty="0" smtClean="0"/>
                        <a:t> </a:t>
                      </a:r>
                      <a:endParaRPr lang="en-GB" sz="800" b="1" dirty="0"/>
                    </a:p>
                  </a:txBody>
                  <a:tcPr>
                    <a:solidFill>
                      <a:schemeClr val="accent4">
                        <a:lumMod val="40000"/>
                        <a:lumOff val="60000"/>
                      </a:schemeClr>
                    </a:solidFill>
                  </a:tcPr>
                </a:tc>
                <a:tc>
                  <a:txBody>
                    <a:bodyPr/>
                    <a:lstStyle/>
                    <a:p>
                      <a:pPr>
                        <a:lnSpc>
                          <a:spcPct val="115000"/>
                        </a:lnSpc>
                        <a:spcAft>
                          <a:spcPts val="1000"/>
                        </a:spcAft>
                      </a:pPr>
                      <a:r>
                        <a:rPr lang="en-GB" sz="800" b="0" dirty="0" smtClean="0">
                          <a:effectLst/>
                          <a:latin typeface="Calibri"/>
                          <a:ea typeface="Calibri"/>
                          <a:cs typeface="Times New Roman"/>
                        </a:rPr>
                        <a:t>Using symbols in literature</a:t>
                      </a:r>
                      <a:r>
                        <a:rPr lang="en-GB" sz="800" b="0" baseline="0" dirty="0" smtClean="0">
                          <a:effectLst/>
                          <a:latin typeface="Calibri"/>
                          <a:ea typeface="Calibri"/>
                          <a:cs typeface="Times New Roman"/>
                        </a:rPr>
                        <a:t> to represent ideas or qualities</a:t>
                      </a:r>
                      <a:endParaRPr lang="en-GB" sz="800" b="0" dirty="0">
                        <a:effectLst/>
                        <a:latin typeface="Calibri"/>
                        <a:ea typeface="Calibri"/>
                        <a:cs typeface="Times New Roman"/>
                      </a:endParaRPr>
                    </a:p>
                  </a:txBody>
                  <a:tcPr marL="68580" marR="68580" marT="0" marB="0">
                    <a:solidFill>
                      <a:schemeClr val="accent4">
                        <a:lumMod val="40000"/>
                        <a:lumOff val="60000"/>
                      </a:schemeClr>
                    </a:solidFill>
                  </a:tcPr>
                </a:tc>
                <a:extLst>
                  <a:ext uri="{0D108BD9-81ED-4DB2-BD59-A6C34878D82A}">
                    <a16:rowId xmlns:a16="http://schemas.microsoft.com/office/drawing/2014/main" val="1168465715"/>
                  </a:ext>
                </a:extLst>
              </a:tr>
              <a:tr h="282552">
                <a:tc>
                  <a:txBody>
                    <a:bodyPr/>
                    <a:lstStyle/>
                    <a:p>
                      <a:pPr algn="l"/>
                      <a:r>
                        <a:rPr lang="en-GB" sz="800" b="1" dirty="0" smtClean="0"/>
                        <a:t>Description</a:t>
                      </a:r>
                      <a:endParaRPr lang="en-GB" sz="800" b="1" dirty="0"/>
                    </a:p>
                  </a:txBody>
                  <a:tcPr>
                    <a:solidFill>
                      <a:schemeClr val="accent4">
                        <a:lumMod val="40000"/>
                        <a:lumOff val="60000"/>
                      </a:schemeClr>
                    </a:solidFill>
                  </a:tcPr>
                </a:tc>
                <a:tc>
                  <a:txBody>
                    <a:bodyPr/>
                    <a:lstStyle/>
                    <a:p>
                      <a:pPr>
                        <a:lnSpc>
                          <a:spcPct val="115000"/>
                        </a:lnSpc>
                        <a:spcAft>
                          <a:spcPts val="1000"/>
                        </a:spcAft>
                      </a:pPr>
                      <a:r>
                        <a:rPr lang="en-GB" sz="800" b="0" dirty="0" smtClean="0">
                          <a:effectLst/>
                          <a:latin typeface="Calibri"/>
                          <a:ea typeface="Calibri"/>
                          <a:cs typeface="Times New Roman"/>
                        </a:rPr>
                        <a:t>A spoken/written</a:t>
                      </a:r>
                      <a:r>
                        <a:rPr lang="en-GB" sz="800" b="0" baseline="0" dirty="0" smtClean="0">
                          <a:effectLst/>
                          <a:latin typeface="Calibri"/>
                          <a:ea typeface="Calibri"/>
                          <a:cs typeface="Times New Roman"/>
                        </a:rPr>
                        <a:t> account of a person, action or event</a:t>
                      </a:r>
                      <a:endParaRPr lang="en-GB" sz="800" b="0" dirty="0">
                        <a:effectLst/>
                        <a:latin typeface="Calibri"/>
                        <a:ea typeface="Calibri"/>
                        <a:cs typeface="Times New Roman"/>
                      </a:endParaRPr>
                    </a:p>
                  </a:txBody>
                  <a:tcPr marL="68580" marR="68580" marT="0" marB="0">
                    <a:solidFill>
                      <a:schemeClr val="accent4">
                        <a:lumMod val="40000"/>
                        <a:lumOff val="60000"/>
                      </a:schemeClr>
                    </a:solidFill>
                  </a:tcPr>
                </a:tc>
                <a:extLst>
                  <a:ext uri="{0D108BD9-81ED-4DB2-BD59-A6C34878D82A}">
                    <a16:rowId xmlns:a16="http://schemas.microsoft.com/office/drawing/2014/main" val="1401264392"/>
                  </a:ext>
                </a:extLst>
              </a:tr>
              <a:tr h="466316">
                <a:tc>
                  <a:txBody>
                    <a:bodyPr/>
                    <a:lstStyle/>
                    <a:p>
                      <a:pPr algn="l"/>
                      <a:r>
                        <a:rPr lang="en-GB" sz="800" b="1" kern="1200" dirty="0" smtClean="0">
                          <a:solidFill>
                            <a:schemeClr val="dk1"/>
                          </a:solidFill>
                          <a:effectLst/>
                          <a:latin typeface="+mn-lt"/>
                          <a:ea typeface="+mn-ea"/>
                          <a:cs typeface="+mn-cs"/>
                        </a:rPr>
                        <a:t>Allegory/</a:t>
                      </a:r>
                    </a:p>
                    <a:p>
                      <a:pPr algn="l"/>
                      <a:r>
                        <a:rPr lang="en-GB" sz="800" b="1" kern="1200" dirty="0" smtClean="0">
                          <a:solidFill>
                            <a:schemeClr val="dk1"/>
                          </a:solidFill>
                          <a:effectLst/>
                          <a:latin typeface="+mn-lt"/>
                          <a:ea typeface="+mn-ea"/>
                          <a:cs typeface="+mn-cs"/>
                        </a:rPr>
                        <a:t>cautionary fable: </a:t>
                      </a:r>
                      <a:endParaRPr lang="en-GB" sz="800" b="1" dirty="0"/>
                    </a:p>
                  </a:txBody>
                  <a:tcPr>
                    <a:solidFill>
                      <a:schemeClr val="accent4">
                        <a:lumMod val="40000"/>
                        <a:lumOff val="60000"/>
                      </a:schemeClr>
                    </a:solidFill>
                  </a:tcPr>
                </a:tc>
                <a:tc>
                  <a:txBody>
                    <a:bodyPr/>
                    <a:lstStyle/>
                    <a:p>
                      <a:pPr>
                        <a:lnSpc>
                          <a:spcPct val="115000"/>
                        </a:lnSpc>
                        <a:spcAft>
                          <a:spcPts val="1000"/>
                        </a:spcAft>
                      </a:pPr>
                      <a:r>
                        <a:rPr lang="en-GB" sz="800" kern="1200" dirty="0" smtClean="0">
                          <a:solidFill>
                            <a:schemeClr val="dk1"/>
                          </a:solidFill>
                          <a:effectLst/>
                          <a:latin typeface="+mn-lt"/>
                          <a:ea typeface="+mn-ea"/>
                          <a:cs typeface="+mn-cs"/>
                        </a:rPr>
                        <a:t>stories told in a simplistic manner to convey series ethics and morals (like fairy tales)</a:t>
                      </a:r>
                      <a:endParaRPr lang="en-GB" sz="800" b="1" dirty="0">
                        <a:solidFill>
                          <a:srgbClr val="000000"/>
                        </a:solidFill>
                        <a:effectLst/>
                        <a:latin typeface="Calibri"/>
                        <a:ea typeface="Calibri"/>
                        <a:cs typeface="Times New Roman"/>
                      </a:endParaRPr>
                    </a:p>
                  </a:txBody>
                  <a:tcPr marL="68580" marR="68580" marT="0" marB="0">
                    <a:solidFill>
                      <a:schemeClr val="accent4">
                        <a:lumMod val="40000"/>
                        <a:lumOff val="60000"/>
                      </a:schemeClr>
                    </a:solidFill>
                  </a:tcPr>
                </a:tc>
                <a:extLst>
                  <a:ext uri="{0D108BD9-81ED-4DB2-BD59-A6C34878D82A}">
                    <a16:rowId xmlns:a16="http://schemas.microsoft.com/office/drawing/2014/main" val="1701293179"/>
                  </a:ext>
                </a:extLst>
              </a:tr>
            </a:tbl>
          </a:graphicData>
        </a:graphic>
      </p:graphicFrame>
    </p:spTree>
    <p:extLst>
      <p:ext uri="{BB962C8B-B14F-4D97-AF65-F5344CB8AC3E}">
        <p14:creationId xmlns:p14="http://schemas.microsoft.com/office/powerpoint/2010/main" val="3629991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nvPr>
        </p:nvGraphicFramePr>
        <p:xfrm>
          <a:off x="0" y="0"/>
          <a:ext cx="7182703" cy="6771640"/>
        </p:xfrm>
        <a:graphic>
          <a:graphicData uri="http://schemas.openxmlformats.org/drawingml/2006/table">
            <a:tbl>
              <a:tblPr firstRow="1" bandRow="1">
                <a:tableStyleId>{5C22544A-7EE6-4342-B048-85BDC9FD1C3A}</a:tableStyleId>
              </a:tblPr>
              <a:tblGrid>
                <a:gridCol w="1475656">
                  <a:extLst>
                    <a:ext uri="{9D8B030D-6E8A-4147-A177-3AD203B41FA5}">
                      <a16:colId xmlns:a16="http://schemas.microsoft.com/office/drawing/2014/main" val="950017146"/>
                    </a:ext>
                  </a:extLst>
                </a:gridCol>
                <a:gridCol w="1728192">
                  <a:extLst>
                    <a:ext uri="{9D8B030D-6E8A-4147-A177-3AD203B41FA5}">
                      <a16:colId xmlns:a16="http://schemas.microsoft.com/office/drawing/2014/main" val="4163877333"/>
                    </a:ext>
                  </a:extLst>
                </a:gridCol>
                <a:gridCol w="2232248">
                  <a:extLst>
                    <a:ext uri="{9D8B030D-6E8A-4147-A177-3AD203B41FA5}">
                      <a16:colId xmlns:a16="http://schemas.microsoft.com/office/drawing/2014/main" val="476048321"/>
                    </a:ext>
                  </a:extLst>
                </a:gridCol>
                <a:gridCol w="1746607">
                  <a:extLst>
                    <a:ext uri="{9D8B030D-6E8A-4147-A177-3AD203B41FA5}">
                      <a16:colId xmlns:a16="http://schemas.microsoft.com/office/drawing/2014/main" val="4155291830"/>
                    </a:ext>
                  </a:extLst>
                </a:gridCol>
              </a:tblGrid>
              <a:tr h="370840">
                <a:tc>
                  <a:txBody>
                    <a:bodyPr/>
                    <a:lstStyle/>
                    <a:p>
                      <a:r>
                        <a:rPr lang="en-GB" dirty="0" smtClean="0"/>
                        <a:t>Ralph</a:t>
                      </a:r>
                      <a:endParaRPr lang="en-GB" dirty="0"/>
                    </a:p>
                  </a:txBody>
                  <a:tcPr>
                    <a:solidFill>
                      <a:schemeClr val="accent4">
                        <a:lumMod val="60000"/>
                        <a:lumOff val="40000"/>
                      </a:schemeClr>
                    </a:solidFill>
                  </a:tcPr>
                </a:tc>
                <a:tc>
                  <a:txBody>
                    <a:bodyPr/>
                    <a:lstStyle/>
                    <a:p>
                      <a:r>
                        <a:rPr lang="en-GB" dirty="0" smtClean="0"/>
                        <a:t>Jack</a:t>
                      </a:r>
                      <a:endParaRPr lang="en-GB" dirty="0"/>
                    </a:p>
                  </a:txBody>
                  <a:tcPr>
                    <a:solidFill>
                      <a:schemeClr val="accent4">
                        <a:lumMod val="60000"/>
                        <a:lumOff val="40000"/>
                      </a:schemeClr>
                    </a:solidFill>
                  </a:tcPr>
                </a:tc>
                <a:tc>
                  <a:txBody>
                    <a:bodyPr/>
                    <a:lstStyle/>
                    <a:p>
                      <a:r>
                        <a:rPr lang="en-GB" sz="1800" dirty="0" smtClean="0"/>
                        <a:t>Roger</a:t>
                      </a:r>
                      <a:endParaRPr lang="en-GB" sz="1800" dirty="0"/>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Simon</a:t>
                      </a:r>
                    </a:p>
                  </a:txBody>
                  <a:tcPr>
                    <a:solidFill>
                      <a:schemeClr val="accent4">
                        <a:lumMod val="60000"/>
                        <a:lumOff val="40000"/>
                      </a:schemeClr>
                    </a:solidFill>
                  </a:tcPr>
                </a:tc>
                <a:extLst>
                  <a:ext uri="{0D108BD9-81ED-4DB2-BD59-A6C34878D82A}">
                    <a16:rowId xmlns:a16="http://schemas.microsoft.com/office/drawing/2014/main" val="69875560"/>
                  </a:ext>
                </a:extLst>
              </a:tr>
              <a:tr h="370840">
                <a:tc>
                  <a:txBody>
                    <a:bodyPr/>
                    <a:lstStyle/>
                    <a:p>
                      <a:pPr lvl="0"/>
                      <a:r>
                        <a:rPr lang="en-GB" sz="900" kern="1200" dirty="0" smtClean="0">
                          <a:solidFill>
                            <a:schemeClr val="dk1"/>
                          </a:solidFill>
                          <a:effectLst/>
                          <a:latin typeface="+mn-lt"/>
                          <a:ea typeface="+mn-ea"/>
                          <a:cs typeface="+mn-cs"/>
                        </a:rPr>
                        <a:t>You could see he might make a boxer, as far as width and heaviness in the shoulders went, but there was a mildness about his mouth and eyes that proclaimed no devil."</a:t>
                      </a:r>
                    </a:p>
                    <a:p>
                      <a:pPr lvl="0"/>
                      <a:r>
                        <a:rPr lang="en-GB" sz="900" kern="1200" dirty="0" smtClean="0">
                          <a:solidFill>
                            <a:schemeClr val="dk1"/>
                          </a:solidFill>
                          <a:effectLst/>
                          <a:latin typeface="+mn-lt"/>
                          <a:ea typeface="+mn-ea"/>
                          <a:cs typeface="+mn-cs"/>
                        </a:rPr>
                        <a:t>“There was a stillness about Ralph as he sat that marked him out: there was his size and attractive appearance." </a:t>
                      </a:r>
                    </a:p>
                    <a:p>
                      <a:pPr lvl="0"/>
                      <a:r>
                        <a:rPr lang="en-GB" sz="900" kern="1200" dirty="0" smtClean="0">
                          <a:solidFill>
                            <a:schemeClr val="dk1"/>
                          </a:solidFill>
                          <a:effectLst/>
                          <a:latin typeface="+mn-lt"/>
                          <a:ea typeface="+mn-ea"/>
                          <a:cs typeface="+mn-cs"/>
                        </a:rPr>
                        <a:t>"the understandable and lawful world... slipping away".</a:t>
                      </a:r>
                    </a:p>
                    <a:p>
                      <a:pPr lvl="0"/>
                      <a:r>
                        <a:rPr lang="en-GB" sz="900" kern="1200" dirty="0" smtClean="0">
                          <a:solidFill>
                            <a:schemeClr val="dk1"/>
                          </a:solidFill>
                          <a:effectLst/>
                          <a:latin typeface="+mn-lt"/>
                          <a:ea typeface="+mn-ea"/>
                          <a:cs typeface="+mn-cs"/>
                        </a:rPr>
                        <a:t>"You aren't playing the game".</a:t>
                      </a:r>
                    </a:p>
                    <a:p>
                      <a:pPr lvl="0"/>
                      <a:r>
                        <a:rPr lang="en-GB" sz="900" kern="1200" dirty="0" smtClean="0">
                          <a:solidFill>
                            <a:schemeClr val="dk1"/>
                          </a:solidFill>
                          <a:effectLst/>
                          <a:latin typeface="+mn-lt"/>
                          <a:ea typeface="+mn-ea"/>
                          <a:cs typeface="+mn-cs"/>
                        </a:rPr>
                        <a:t>"I'm chief. I'll go. Don't argue." </a:t>
                      </a:r>
                    </a:p>
                    <a:p>
                      <a:pPr lvl="0"/>
                      <a:r>
                        <a:rPr lang="en-GB" sz="900" kern="1200" dirty="0" smtClean="0">
                          <a:solidFill>
                            <a:schemeClr val="dk1"/>
                          </a:solidFill>
                          <a:effectLst/>
                          <a:latin typeface="+mn-lt"/>
                          <a:ea typeface="+mn-ea"/>
                          <a:cs typeface="+mn-cs"/>
                        </a:rPr>
                        <a:t>“But I tell you that smoke is more important than the pig, however often you kill one.”</a:t>
                      </a:r>
                    </a:p>
                    <a:p>
                      <a:pPr lvl="0"/>
                      <a:r>
                        <a:rPr lang="en-GB" sz="900" kern="1200" dirty="0" smtClean="0">
                          <a:solidFill>
                            <a:schemeClr val="dk1"/>
                          </a:solidFill>
                          <a:effectLst/>
                          <a:latin typeface="+mn-lt"/>
                          <a:ea typeface="+mn-ea"/>
                          <a:cs typeface="+mn-cs"/>
                        </a:rPr>
                        <a:t>“Things are breaking up. I don't understand why. We began well; we were happy. And then -- ...Then people started getting frightened.”</a:t>
                      </a:r>
                    </a:p>
                    <a:p>
                      <a:pPr lvl="0"/>
                      <a:r>
                        <a:rPr lang="en-GB" sz="900" kern="1200" dirty="0" smtClean="0">
                          <a:solidFill>
                            <a:schemeClr val="dk1"/>
                          </a:solidFill>
                          <a:effectLst/>
                          <a:latin typeface="+mn-lt"/>
                          <a:ea typeface="+mn-ea"/>
                          <a:cs typeface="+mn-cs"/>
                        </a:rPr>
                        <a:t>“The world, that understandable and lawful word, was slipping away. Once there was this and that; and now -- and the ship had gone.”</a:t>
                      </a:r>
                    </a:p>
                    <a:p>
                      <a:pPr lvl="0"/>
                      <a:r>
                        <a:rPr lang="en-GB" sz="900" kern="1200" dirty="0" smtClean="0">
                          <a:solidFill>
                            <a:schemeClr val="dk1"/>
                          </a:solidFill>
                          <a:effectLst/>
                          <a:latin typeface="+mn-lt"/>
                          <a:ea typeface="+mn-ea"/>
                          <a:cs typeface="+mn-cs"/>
                        </a:rPr>
                        <a:t>“Ralph too was fighting to get near, to get a handful of that brown, vulnerable flesh. The desire to squeeze and hurt was over-mastering.” “Ralph wept for </a:t>
                      </a:r>
                      <a:r>
                        <a:rPr lang="en-GB" sz="900" kern="1200" dirty="0" err="1" smtClean="0">
                          <a:solidFill>
                            <a:schemeClr val="dk1"/>
                          </a:solidFill>
                          <a:effectLst/>
                          <a:latin typeface="+mn-lt"/>
                          <a:ea typeface="+mn-ea"/>
                          <a:cs typeface="+mn-cs"/>
                        </a:rPr>
                        <a:t>for</a:t>
                      </a:r>
                      <a:r>
                        <a:rPr lang="en-GB" sz="900" kern="1200" dirty="0" smtClean="0">
                          <a:solidFill>
                            <a:schemeClr val="dk1"/>
                          </a:solidFill>
                          <a:effectLst/>
                          <a:latin typeface="+mn-lt"/>
                          <a:ea typeface="+mn-ea"/>
                          <a:cs typeface="+mn-cs"/>
                        </a:rPr>
                        <a:t> the end of innocence, the darkness of man's heart, and the fall through the air of a true, wise friend called Piggy.”</a:t>
                      </a:r>
                    </a:p>
                  </a:txBody>
                  <a:tcPr>
                    <a:solidFill>
                      <a:schemeClr val="accent4">
                        <a:lumMod val="60000"/>
                        <a:lumOff val="40000"/>
                      </a:schemeClr>
                    </a:solidFill>
                  </a:tcPr>
                </a:tc>
                <a:tc>
                  <a:txBody>
                    <a:bodyPr/>
                    <a:lstStyle/>
                    <a:p>
                      <a:pPr lvl="0"/>
                      <a:r>
                        <a:rPr lang="en-GB" sz="900" kern="1200" dirty="0" smtClean="0">
                          <a:solidFill>
                            <a:schemeClr val="dk1"/>
                          </a:solidFill>
                          <a:effectLst/>
                          <a:latin typeface="+mn-lt"/>
                          <a:ea typeface="+mn-ea"/>
                          <a:cs typeface="+mn-cs"/>
                        </a:rPr>
                        <a:t>His face was crumpled and freckled, and ugly without silliness". </a:t>
                      </a:r>
                    </a:p>
                    <a:p>
                      <a:pPr lvl="0"/>
                      <a:r>
                        <a:rPr lang="en-GB" sz="900" kern="1200" dirty="0" smtClean="0">
                          <a:solidFill>
                            <a:schemeClr val="dk1"/>
                          </a:solidFill>
                          <a:effectLst/>
                          <a:latin typeface="+mn-lt"/>
                          <a:ea typeface="+mn-ea"/>
                          <a:cs typeface="+mn-cs"/>
                        </a:rPr>
                        <a:t>"Out of this face stared two blue eyes, frustrated now, and turning, or ready to turn to anger."</a:t>
                      </a:r>
                    </a:p>
                    <a:p>
                      <a:pPr lvl="0"/>
                      <a:r>
                        <a:rPr lang="en-GB" sz="900" kern="1200" dirty="0" smtClean="0">
                          <a:solidFill>
                            <a:schemeClr val="dk1"/>
                          </a:solidFill>
                          <a:effectLst/>
                          <a:latin typeface="+mn-lt"/>
                          <a:ea typeface="+mn-ea"/>
                          <a:cs typeface="+mn-cs"/>
                        </a:rPr>
                        <a:t>"See? They do what I want."</a:t>
                      </a:r>
                    </a:p>
                    <a:p>
                      <a:pPr lvl="0"/>
                      <a:r>
                        <a:rPr lang="en-GB" sz="900" kern="1200" dirty="0" smtClean="0">
                          <a:solidFill>
                            <a:schemeClr val="dk1"/>
                          </a:solidFill>
                          <a:effectLst/>
                          <a:latin typeface="+mn-lt"/>
                          <a:ea typeface="+mn-ea"/>
                          <a:cs typeface="+mn-cs"/>
                        </a:rPr>
                        <a:t>"the enormity of the knife descending and cutting into living flesh; because of the unbearable blood".</a:t>
                      </a:r>
                    </a:p>
                    <a:p>
                      <a:pPr lvl="0"/>
                      <a:r>
                        <a:rPr lang="en-GB" sz="900" kern="1200" dirty="0" smtClean="0">
                          <a:solidFill>
                            <a:schemeClr val="dk1"/>
                          </a:solidFill>
                          <a:effectLst/>
                          <a:latin typeface="+mn-lt"/>
                          <a:ea typeface="+mn-ea"/>
                          <a:cs typeface="+mn-cs"/>
                        </a:rPr>
                        <a:t>"All you can talk about is pig, pig, pig!" Ralph says angrily.</a:t>
                      </a:r>
                    </a:p>
                    <a:p>
                      <a:pPr lvl="0"/>
                      <a:r>
                        <a:rPr lang="en-GB" sz="900" kern="1200" dirty="0" smtClean="0">
                          <a:solidFill>
                            <a:schemeClr val="dk1"/>
                          </a:solidFill>
                          <a:effectLst/>
                          <a:latin typeface="+mn-lt"/>
                          <a:ea typeface="+mn-ea"/>
                          <a:cs typeface="+mn-cs"/>
                        </a:rPr>
                        <a:t>"they had outwitted a living thing, imposed their will on it, taken away its life".</a:t>
                      </a:r>
                    </a:p>
                    <a:p>
                      <a:pPr lvl="0"/>
                      <a:r>
                        <a:rPr lang="en-GB" sz="900" kern="1200" dirty="0" smtClean="0">
                          <a:solidFill>
                            <a:schemeClr val="dk1"/>
                          </a:solidFill>
                          <a:effectLst/>
                          <a:latin typeface="+mn-lt"/>
                          <a:ea typeface="+mn-ea"/>
                          <a:cs typeface="+mn-cs"/>
                        </a:rPr>
                        <a:t>"His voice was vicious". </a:t>
                      </a:r>
                    </a:p>
                    <a:p>
                      <a:pPr lvl="0"/>
                      <a:r>
                        <a:rPr lang="en-GB" sz="900" kern="1200" dirty="0" smtClean="0">
                          <a:solidFill>
                            <a:schemeClr val="dk1"/>
                          </a:solidFill>
                          <a:effectLst/>
                          <a:latin typeface="+mn-lt"/>
                          <a:ea typeface="+mn-ea"/>
                          <a:cs typeface="+mn-cs"/>
                        </a:rPr>
                        <a:t>"Bollocks to the rules! We're strong - we hunt!" </a:t>
                      </a:r>
                    </a:p>
                    <a:p>
                      <a:pPr lvl="0"/>
                      <a:r>
                        <a:rPr lang="en-GB" sz="900" kern="1200" dirty="0" smtClean="0">
                          <a:solidFill>
                            <a:schemeClr val="dk1"/>
                          </a:solidFill>
                          <a:effectLst/>
                          <a:latin typeface="+mn-lt"/>
                          <a:ea typeface="+mn-ea"/>
                          <a:cs typeface="+mn-cs"/>
                        </a:rPr>
                        <a:t>"We don't need the conch any more".</a:t>
                      </a:r>
                    </a:p>
                    <a:p>
                      <a:pPr lvl="0"/>
                      <a:r>
                        <a:rPr lang="en-GB" sz="900" kern="1200" dirty="0" smtClean="0">
                          <a:solidFill>
                            <a:schemeClr val="dk1"/>
                          </a:solidFill>
                          <a:effectLst/>
                          <a:latin typeface="+mn-lt"/>
                          <a:ea typeface="+mn-ea"/>
                          <a:cs typeface="+mn-cs"/>
                        </a:rPr>
                        <a:t>“I agree with Ralph. We've got to have rules and obey them. After all, we're not savages. We're English.”</a:t>
                      </a:r>
                    </a:p>
                    <a:p>
                      <a:pPr lvl="0"/>
                      <a:r>
                        <a:rPr lang="en-GB" sz="900" kern="1200" dirty="0" smtClean="0">
                          <a:solidFill>
                            <a:schemeClr val="dk1"/>
                          </a:solidFill>
                          <a:effectLst/>
                          <a:latin typeface="+mn-lt"/>
                          <a:ea typeface="+mn-ea"/>
                          <a:cs typeface="+mn-cs"/>
                        </a:rPr>
                        <a:t>“He tried to convey the compulsion to track down and kill that was swallowing him up.”</a:t>
                      </a:r>
                    </a:p>
                    <a:p>
                      <a:pPr lvl="0"/>
                      <a:r>
                        <a:rPr lang="en-GB" sz="900" kern="1200" dirty="0" smtClean="0">
                          <a:solidFill>
                            <a:schemeClr val="dk1"/>
                          </a:solidFill>
                          <a:effectLst/>
                          <a:latin typeface="+mn-lt"/>
                          <a:ea typeface="+mn-ea"/>
                          <a:cs typeface="+mn-cs"/>
                        </a:rPr>
                        <a:t>“If you're hunting sometimes... you can feel as if you're not hunting, but -- being hunted.”</a:t>
                      </a:r>
                    </a:p>
                    <a:p>
                      <a:pPr lvl="0"/>
                      <a:r>
                        <a:rPr lang="en-GB" sz="900" kern="1200" dirty="0" smtClean="0">
                          <a:solidFill>
                            <a:schemeClr val="dk1"/>
                          </a:solidFill>
                          <a:effectLst/>
                          <a:latin typeface="+mn-lt"/>
                          <a:ea typeface="+mn-ea"/>
                          <a:cs typeface="+mn-cs"/>
                        </a:rPr>
                        <a:t>“...the mask was a thing on its own, behind which Jack hid, liberated from shame and self-consciousness.”</a:t>
                      </a:r>
                    </a:p>
                    <a:p>
                      <a:pPr lvl="0"/>
                      <a:r>
                        <a:rPr lang="en-GB" sz="900" kern="1200" dirty="0" smtClean="0">
                          <a:solidFill>
                            <a:schemeClr val="dk1"/>
                          </a:solidFill>
                          <a:effectLst/>
                          <a:latin typeface="+mn-lt"/>
                          <a:ea typeface="+mn-ea"/>
                          <a:cs typeface="+mn-cs"/>
                        </a:rPr>
                        <a:t>“ knowledge that they had outwitted a living thing, imposed their will upon it, taken away its life like a long satisfying drink.”</a:t>
                      </a:r>
                    </a:p>
                    <a:p>
                      <a:pPr lvl="0"/>
                      <a:r>
                        <a:rPr lang="en-GB" sz="900" kern="1200" dirty="0" smtClean="0">
                          <a:solidFill>
                            <a:schemeClr val="dk1"/>
                          </a:solidFill>
                          <a:effectLst/>
                          <a:latin typeface="+mn-lt"/>
                          <a:ea typeface="+mn-ea"/>
                          <a:cs typeface="+mn-cs"/>
                        </a:rPr>
                        <a:t>“I'm not going to play any longer. Not with you.”</a:t>
                      </a:r>
                    </a:p>
                    <a:p>
                      <a:pPr lvl="0"/>
                      <a:r>
                        <a:rPr lang="en-GB" sz="900" kern="1200" dirty="0" smtClean="0">
                          <a:solidFill>
                            <a:schemeClr val="dk1"/>
                          </a:solidFill>
                          <a:effectLst/>
                          <a:latin typeface="+mn-lt"/>
                          <a:ea typeface="+mn-ea"/>
                          <a:cs typeface="+mn-cs"/>
                        </a:rPr>
                        <a:t>has to keep up with the senseless ebullience of the children”</a:t>
                      </a:r>
                    </a:p>
                    <a:p>
                      <a:endParaRPr lang="en-GB" sz="900" dirty="0"/>
                    </a:p>
                  </a:txBody>
                  <a:tcPr>
                    <a:solidFill>
                      <a:schemeClr val="accent4">
                        <a:lumMod val="60000"/>
                        <a:lumOff val="40000"/>
                      </a:schemeClr>
                    </a:solidFill>
                  </a:tcPr>
                </a:tc>
                <a:tc>
                  <a:txBody>
                    <a:bodyPr/>
                    <a:lstStyle/>
                    <a:p>
                      <a:pPr lvl="0"/>
                      <a:r>
                        <a:rPr lang="en-GB" sz="900" kern="1200" dirty="0" smtClean="0">
                          <a:solidFill>
                            <a:schemeClr val="dk1"/>
                          </a:solidFill>
                          <a:effectLst/>
                          <a:latin typeface="+mn-lt"/>
                          <a:ea typeface="+mn-ea"/>
                          <a:cs typeface="+mn-cs"/>
                        </a:rPr>
                        <a:t>"a skinny, vivid little boy, with a glance coming up from under a hut of straight hair that hung down, black and course". </a:t>
                      </a:r>
                    </a:p>
                    <a:p>
                      <a:pPr lvl="0"/>
                      <a:r>
                        <a:rPr lang="en-GB" sz="900" kern="1200" dirty="0" smtClean="0">
                          <a:solidFill>
                            <a:schemeClr val="dk1"/>
                          </a:solidFill>
                          <a:effectLst/>
                          <a:latin typeface="+mn-lt"/>
                          <a:ea typeface="+mn-ea"/>
                          <a:cs typeface="+mn-cs"/>
                        </a:rPr>
                        <a:t>“Like candles. Candle bushes. Candle buds".</a:t>
                      </a:r>
                    </a:p>
                    <a:p>
                      <a:pPr lvl="0"/>
                      <a:r>
                        <a:rPr lang="en-GB" sz="900" kern="1200" dirty="0" smtClean="0">
                          <a:solidFill>
                            <a:schemeClr val="dk1"/>
                          </a:solidFill>
                          <a:effectLst/>
                          <a:latin typeface="+mn-lt"/>
                          <a:ea typeface="+mn-ea"/>
                          <a:cs typeface="+mn-cs"/>
                        </a:rPr>
                        <a:t>"He's queer. He's funny." Piggy says "He's cracked".</a:t>
                      </a:r>
                    </a:p>
                    <a:p>
                      <a:pPr lvl="0"/>
                      <a:r>
                        <a:rPr lang="en-GB" sz="900" kern="1200" dirty="0" smtClean="0">
                          <a:solidFill>
                            <a:schemeClr val="dk1"/>
                          </a:solidFill>
                          <a:effectLst/>
                          <a:latin typeface="+mn-lt"/>
                          <a:ea typeface="+mn-ea"/>
                          <a:cs typeface="+mn-cs"/>
                        </a:rPr>
                        <a:t>He has "a secret place in a clearing full of flowers and butterflies", </a:t>
                      </a:r>
                    </a:p>
                    <a:p>
                      <a:pPr lvl="0"/>
                      <a:r>
                        <a:rPr lang="en-GB" sz="900" kern="1200" dirty="0" smtClean="0">
                          <a:solidFill>
                            <a:schemeClr val="dk1"/>
                          </a:solidFill>
                          <a:effectLst/>
                          <a:latin typeface="+mn-lt"/>
                          <a:ea typeface="+mn-ea"/>
                          <a:cs typeface="+mn-cs"/>
                        </a:rPr>
                        <a:t>"He walked with an accustomed tread through the fruit trees."</a:t>
                      </a:r>
                    </a:p>
                    <a:p>
                      <a:pPr lvl="0"/>
                      <a:r>
                        <a:rPr lang="en-GB" sz="900" kern="1200" dirty="0" smtClean="0">
                          <a:solidFill>
                            <a:schemeClr val="dk1"/>
                          </a:solidFill>
                          <a:effectLst/>
                          <a:latin typeface="+mn-lt"/>
                          <a:ea typeface="+mn-ea"/>
                          <a:cs typeface="+mn-cs"/>
                        </a:rPr>
                        <a:t>"it wasn't a good island" and he tells Ralph, </a:t>
                      </a:r>
                    </a:p>
                    <a:p>
                      <a:pPr lvl="0"/>
                      <a:r>
                        <a:rPr lang="en-GB" sz="900" kern="1200" dirty="0" smtClean="0">
                          <a:solidFill>
                            <a:schemeClr val="dk1"/>
                          </a:solidFill>
                          <a:effectLst/>
                          <a:latin typeface="+mn-lt"/>
                          <a:ea typeface="+mn-ea"/>
                          <a:cs typeface="+mn-cs"/>
                        </a:rPr>
                        <a:t>"You'll get back to where you came from".</a:t>
                      </a:r>
                    </a:p>
                    <a:p>
                      <a:pPr lvl="0"/>
                      <a:r>
                        <a:rPr lang="en-GB" sz="900" kern="1200" dirty="0" smtClean="0">
                          <a:solidFill>
                            <a:schemeClr val="dk1"/>
                          </a:solidFill>
                          <a:effectLst/>
                          <a:latin typeface="+mn-lt"/>
                          <a:ea typeface="+mn-ea"/>
                          <a:cs typeface="+mn-cs"/>
                        </a:rPr>
                        <a:t>"maybe there is a beast... What I mean is... maybe it's only us". </a:t>
                      </a:r>
                    </a:p>
                    <a:p>
                      <a:pPr lvl="0"/>
                      <a:r>
                        <a:rPr lang="en-GB" sz="900" kern="1200" dirty="0" smtClean="0">
                          <a:solidFill>
                            <a:schemeClr val="dk1"/>
                          </a:solidFill>
                          <a:effectLst/>
                          <a:latin typeface="+mn-lt"/>
                          <a:ea typeface="+mn-ea"/>
                          <a:cs typeface="+mn-cs"/>
                        </a:rPr>
                        <a:t>"Fancy thinking the Beast was something you could hunt and kill!... You knew, didn't you? I'm part of you?"</a:t>
                      </a:r>
                    </a:p>
                    <a:p>
                      <a:pPr lvl="0"/>
                      <a:r>
                        <a:rPr lang="en-GB" sz="900" kern="1200" dirty="0" smtClean="0">
                          <a:solidFill>
                            <a:schemeClr val="dk1"/>
                          </a:solidFill>
                          <a:effectLst/>
                          <a:latin typeface="+mn-lt"/>
                          <a:ea typeface="+mn-ea"/>
                          <a:cs typeface="+mn-cs"/>
                        </a:rPr>
                        <a:t>“The waves turned the corpse gently in the water. ... Softly, surrounded by a fringe of bright inquisitive creatures, itself a silver shape beneath the steadfast constellations, Simon's dead body moved out towards the open sea".</a:t>
                      </a:r>
                    </a:p>
                    <a:p>
                      <a:pPr lvl="0"/>
                      <a:r>
                        <a:rPr lang="en-GB" sz="900" kern="1200" dirty="0" smtClean="0">
                          <a:solidFill>
                            <a:schemeClr val="dk1"/>
                          </a:solidFill>
                          <a:effectLst/>
                          <a:latin typeface="+mn-lt"/>
                          <a:ea typeface="+mn-ea"/>
                          <a:cs typeface="+mn-cs"/>
                        </a:rPr>
                        <a:t>“The beast was harmless and horrible; and the news must reach the others as soon as possible.”</a:t>
                      </a:r>
                    </a:p>
                    <a:p>
                      <a:endParaRPr lang="en-GB" sz="900" dirty="0"/>
                    </a:p>
                  </a:txBody>
                  <a:tcPr>
                    <a:solidFill>
                      <a:schemeClr val="accent4">
                        <a:lumMod val="60000"/>
                        <a:lumOff val="40000"/>
                      </a:schemeClr>
                    </a:solidFill>
                  </a:tcPr>
                </a:tc>
                <a:tc>
                  <a:txBody>
                    <a:bodyPr/>
                    <a:lstStyle/>
                    <a:p>
                      <a:pPr lvl="0"/>
                      <a:r>
                        <a:rPr lang="en-GB" sz="900" kern="1200" dirty="0" smtClean="0">
                          <a:solidFill>
                            <a:schemeClr val="dk1"/>
                          </a:solidFill>
                          <a:effectLst/>
                          <a:latin typeface="+mn-lt"/>
                          <a:ea typeface="+mn-ea"/>
                          <a:cs typeface="+mn-cs"/>
                        </a:rPr>
                        <a:t>"slight” and "furtive". </a:t>
                      </a:r>
                    </a:p>
                    <a:p>
                      <a:pPr lvl="0"/>
                      <a:r>
                        <a:rPr lang="en-GB" sz="900" kern="1200" dirty="0" smtClean="0">
                          <a:solidFill>
                            <a:schemeClr val="dk1"/>
                          </a:solidFill>
                          <a:effectLst/>
                          <a:latin typeface="+mn-lt"/>
                          <a:ea typeface="+mn-ea"/>
                          <a:cs typeface="+mn-cs"/>
                        </a:rPr>
                        <a:t>"The shock of black hair, down his nape and low on his forehead, seemed to suit his gloomy face and make what had seemed at first unsociable remoteness in to something foreboding."</a:t>
                      </a:r>
                    </a:p>
                    <a:p>
                      <a:pPr lvl="0"/>
                      <a:r>
                        <a:rPr lang="en-GB" sz="900" kern="1200" dirty="0" smtClean="0">
                          <a:solidFill>
                            <a:schemeClr val="dk1"/>
                          </a:solidFill>
                          <a:effectLst/>
                          <a:latin typeface="+mn-lt"/>
                          <a:ea typeface="+mn-ea"/>
                          <a:cs typeface="+mn-cs"/>
                        </a:rPr>
                        <a:t>"kept to himself with an inner intensity of avoidance and secrecy."</a:t>
                      </a:r>
                    </a:p>
                    <a:p>
                      <a:pPr lvl="0"/>
                      <a:r>
                        <a:rPr lang="en-GB" sz="900" kern="1200" dirty="0" smtClean="0">
                          <a:solidFill>
                            <a:schemeClr val="dk1"/>
                          </a:solidFill>
                          <a:effectLst/>
                          <a:latin typeface="+mn-lt"/>
                          <a:ea typeface="+mn-ea"/>
                          <a:cs typeface="+mn-cs"/>
                        </a:rPr>
                        <a:t>"carried death in his hands".</a:t>
                      </a:r>
                    </a:p>
                    <a:p>
                      <a:pPr lvl="0"/>
                      <a:r>
                        <a:rPr lang="en-GB" sz="900" kern="1200" dirty="0" smtClean="0">
                          <a:solidFill>
                            <a:schemeClr val="dk1"/>
                          </a:solidFill>
                          <a:effectLst/>
                          <a:latin typeface="+mn-lt"/>
                          <a:ea typeface="+mn-ea"/>
                          <a:cs typeface="+mn-cs"/>
                        </a:rPr>
                        <a:t>“...there was a space around Henry, perhaps six yards in diameter, into which he dare not throw. Here, invisible yet strong, was the taboo of the old life.”</a:t>
                      </a:r>
                    </a:p>
                    <a:p>
                      <a:endParaRPr lang="en-GB" sz="900" dirty="0"/>
                    </a:p>
                  </a:txBody>
                  <a:tcPr>
                    <a:solidFill>
                      <a:schemeClr val="accent4">
                        <a:lumMod val="60000"/>
                        <a:lumOff val="40000"/>
                      </a:schemeClr>
                    </a:solidFill>
                  </a:tcPr>
                </a:tc>
                <a:extLst>
                  <a:ext uri="{0D108BD9-81ED-4DB2-BD59-A6C34878D82A}">
                    <a16:rowId xmlns:a16="http://schemas.microsoft.com/office/drawing/2014/main" val="3314792444"/>
                  </a:ext>
                </a:extLst>
              </a:tr>
            </a:tbl>
          </a:graphicData>
        </a:graphic>
      </p:graphicFrame>
      <p:sp>
        <p:nvSpPr>
          <p:cNvPr id="9" name="TextBox 8"/>
          <p:cNvSpPr txBox="1"/>
          <p:nvPr/>
        </p:nvSpPr>
        <p:spPr>
          <a:xfrm>
            <a:off x="3819923" y="4034437"/>
            <a:ext cx="5324076" cy="2723823"/>
          </a:xfrm>
          <a:prstGeom prst="rect">
            <a:avLst/>
          </a:prstGeom>
          <a:solidFill>
            <a:schemeClr val="accent4">
              <a:lumMod val="40000"/>
              <a:lumOff val="60000"/>
            </a:schemeClr>
          </a:solidFill>
          <a:ln>
            <a:solidFill>
              <a:schemeClr val="tx1"/>
            </a:solidFill>
          </a:ln>
        </p:spPr>
        <p:txBody>
          <a:bodyPr wrap="square" rtlCol="0">
            <a:spAutoFit/>
          </a:bodyPr>
          <a:lstStyle/>
          <a:p>
            <a:pPr marL="514350" indent="-514350">
              <a:buFont typeface="+mj-lt"/>
              <a:buAutoNum type="arabicPeriod"/>
            </a:pPr>
            <a:r>
              <a:rPr lang="en-GB" sz="900" dirty="0"/>
              <a:t>Kill the pig, cut her throat, spill her blood </a:t>
            </a:r>
          </a:p>
          <a:p>
            <a:pPr marL="514350" indent="-514350">
              <a:buFont typeface="+mj-lt"/>
              <a:buAutoNum type="arabicPeriod"/>
            </a:pPr>
            <a:r>
              <a:rPr lang="en-GB" sz="900" dirty="0"/>
              <a:t>The conch exploded </a:t>
            </a:r>
          </a:p>
          <a:p>
            <a:pPr marL="514350" indent="-514350">
              <a:buFont typeface="+mj-lt"/>
              <a:buAutoNum type="arabicPeriod"/>
            </a:pPr>
            <a:r>
              <a:rPr lang="en-GB" sz="900" dirty="0" smtClean="0"/>
              <a:t>You can feel as if you’re not hunting but… being hunted</a:t>
            </a:r>
          </a:p>
          <a:p>
            <a:pPr marL="514350" indent="-514350">
              <a:buFont typeface="+mj-lt"/>
              <a:buAutoNum type="arabicPeriod"/>
            </a:pPr>
            <a:r>
              <a:rPr lang="en-GB" sz="900" dirty="0" smtClean="0"/>
              <a:t>What </a:t>
            </a:r>
            <a:r>
              <a:rPr lang="en-GB" sz="900" dirty="0"/>
              <a:t>are we? Humans? Or animals? Or savages?</a:t>
            </a:r>
          </a:p>
          <a:p>
            <a:pPr marL="514350" indent="-514350">
              <a:buFont typeface="+mj-lt"/>
              <a:buAutoNum type="arabicPeriod"/>
            </a:pPr>
            <a:r>
              <a:rPr lang="en-GB" sz="900" dirty="0"/>
              <a:t>Ralph wept for the end of innocence… the darkness of man’s heart, and the… wise friend called Piggy”</a:t>
            </a:r>
          </a:p>
          <a:p>
            <a:pPr marL="514350" indent="-514350">
              <a:buFont typeface="+mj-lt"/>
              <a:buAutoNum type="arabicPeriod"/>
            </a:pPr>
            <a:r>
              <a:rPr lang="en-GB" sz="900" dirty="0"/>
              <a:t>Maybe there is a beast… maybe it’s us (Simon)</a:t>
            </a:r>
          </a:p>
          <a:p>
            <a:pPr marL="514350" indent="-514350">
              <a:buFont typeface="+mj-lt"/>
              <a:buAutoNum type="arabicPeriod"/>
            </a:pPr>
            <a:r>
              <a:rPr lang="en-GB" sz="900" dirty="0"/>
              <a:t>We did everything adults would do. What went wrong? (Piggy)</a:t>
            </a:r>
          </a:p>
          <a:p>
            <a:pPr marL="514350" indent="-514350">
              <a:buFont typeface="+mj-lt"/>
              <a:buAutoNum type="arabicPeriod"/>
            </a:pPr>
            <a:r>
              <a:rPr lang="en-GB" sz="900" dirty="0"/>
              <a:t>Jack hurled the spear with all his strength</a:t>
            </a:r>
          </a:p>
          <a:p>
            <a:pPr marL="514350" indent="-514350">
              <a:buFont typeface="+mj-lt"/>
              <a:buAutoNum type="arabicPeriod"/>
            </a:pPr>
            <a:r>
              <a:rPr lang="en-GB" sz="900" dirty="0"/>
              <a:t>(Jack) His laughter became a blood thirty snarling</a:t>
            </a:r>
          </a:p>
          <a:p>
            <a:pPr marL="514350" indent="-514350">
              <a:buFont typeface="+mj-lt"/>
              <a:buAutoNum type="arabicPeriod"/>
            </a:pPr>
            <a:r>
              <a:rPr lang="en-GB" sz="900" dirty="0"/>
              <a:t>You’d think we could do that… (fire) Are we savages, or what? (Ralph)</a:t>
            </a:r>
          </a:p>
          <a:p>
            <a:pPr marL="514350" indent="-514350">
              <a:buFont typeface="+mj-lt"/>
              <a:buAutoNum type="arabicPeriod"/>
            </a:pPr>
            <a:r>
              <a:rPr lang="en-GB" sz="900" dirty="0"/>
              <a:t>the boys who were marching in an orderly way (Jack’s choir boys)</a:t>
            </a:r>
          </a:p>
          <a:p>
            <a:pPr marL="514350" indent="-514350">
              <a:buFont typeface="+mj-lt"/>
              <a:buAutoNum type="arabicPeriod"/>
            </a:pPr>
            <a:r>
              <a:rPr lang="en-GB" sz="900" dirty="0"/>
              <a:t>Roger realised there was no real authority and no punishments on the island</a:t>
            </a:r>
          </a:p>
          <a:p>
            <a:pPr marL="514350" indent="-514350">
              <a:buFont typeface="+mj-lt"/>
              <a:buAutoNum type="arabicPeriod"/>
            </a:pPr>
            <a:r>
              <a:rPr lang="en-GB" sz="900" dirty="0"/>
              <a:t>fear can cause a person to do that makes it dangerous.</a:t>
            </a:r>
          </a:p>
          <a:p>
            <a:pPr marL="514350" indent="-514350">
              <a:buFont typeface="+mj-lt"/>
              <a:buAutoNum type="arabicPeriod"/>
            </a:pPr>
            <a:r>
              <a:rPr lang="en-GB" sz="900" dirty="0"/>
              <a:t>I’m frightened. Of us (Piggy)</a:t>
            </a:r>
          </a:p>
          <a:p>
            <a:pPr marL="514350" indent="-514350">
              <a:buFont typeface="+mj-lt"/>
              <a:buAutoNum type="arabicPeriod"/>
            </a:pPr>
            <a:r>
              <a:rPr lang="en-GB" sz="900" dirty="0"/>
              <a:t>The mask was a thing of its own, behind which Jack hid</a:t>
            </a:r>
          </a:p>
          <a:p>
            <a:pPr>
              <a:buFont typeface="+mj-lt"/>
              <a:buAutoNum type="arabicPeriod"/>
            </a:pPr>
            <a:r>
              <a:rPr lang="en-GB" sz="900" dirty="0"/>
              <a:t>“The thing is- fear can’t hurt you any more than a dream”</a:t>
            </a:r>
          </a:p>
          <a:p>
            <a:pPr>
              <a:buFont typeface="+mj-lt"/>
              <a:buAutoNum type="arabicPeriod"/>
            </a:pPr>
            <a:r>
              <a:rPr lang="en-GB" sz="900" dirty="0"/>
              <a:t>“Which is better- to have laws and agree, or to hunt and kill?”</a:t>
            </a:r>
          </a:p>
          <a:p>
            <a:pPr>
              <a:buFont typeface="+mj-lt"/>
              <a:buAutoNum type="arabicPeriod"/>
            </a:pPr>
            <a:r>
              <a:rPr lang="en-GB" sz="900" dirty="0"/>
              <a:t>“They closed in on the struggling pig… they had taken away its life like a long satisfying drink”</a:t>
            </a:r>
          </a:p>
        </p:txBody>
      </p:sp>
      <p:graphicFrame>
        <p:nvGraphicFramePr>
          <p:cNvPr id="10" name="Table 9"/>
          <p:cNvGraphicFramePr>
            <a:graphicFrameLocks noGrp="1"/>
          </p:cNvGraphicFramePr>
          <p:nvPr>
            <p:extLst/>
          </p:nvPr>
        </p:nvGraphicFramePr>
        <p:xfrm>
          <a:off x="7182703" y="0"/>
          <a:ext cx="1961296" cy="3861049"/>
        </p:xfrm>
        <a:graphic>
          <a:graphicData uri="http://schemas.openxmlformats.org/drawingml/2006/table">
            <a:tbl>
              <a:tblPr firstRow="1" bandRow="1">
                <a:tableStyleId>{5C22544A-7EE6-4342-B048-85BDC9FD1C3A}</a:tableStyleId>
              </a:tblPr>
              <a:tblGrid>
                <a:gridCol w="1961296">
                  <a:extLst>
                    <a:ext uri="{9D8B030D-6E8A-4147-A177-3AD203B41FA5}">
                      <a16:colId xmlns:a16="http://schemas.microsoft.com/office/drawing/2014/main" val="671336759"/>
                    </a:ext>
                  </a:extLst>
                </a:gridCol>
              </a:tblGrid>
              <a:tr h="381402">
                <a:tc>
                  <a:txBody>
                    <a:bodyPr/>
                    <a:lstStyle/>
                    <a:p>
                      <a:r>
                        <a:rPr lang="en-GB" dirty="0" smtClean="0"/>
                        <a:t>Piggy</a:t>
                      </a:r>
                      <a:endParaRPr lang="en-GB" dirty="0"/>
                    </a:p>
                  </a:txBody>
                  <a:tcPr>
                    <a:solidFill>
                      <a:schemeClr val="accent4">
                        <a:lumMod val="60000"/>
                        <a:lumOff val="40000"/>
                      </a:schemeClr>
                    </a:solidFill>
                  </a:tcPr>
                </a:tc>
                <a:extLst>
                  <a:ext uri="{0D108BD9-81ED-4DB2-BD59-A6C34878D82A}">
                    <a16:rowId xmlns:a16="http://schemas.microsoft.com/office/drawing/2014/main" val="1528943594"/>
                  </a:ext>
                </a:extLst>
              </a:tr>
              <a:tr h="3479647">
                <a:tc>
                  <a:txBody>
                    <a:bodyPr/>
                    <a:lstStyle/>
                    <a:p>
                      <a:pPr lvl="0"/>
                      <a:r>
                        <a:rPr lang="en-GB" sz="900" kern="1200" dirty="0" smtClean="0">
                          <a:solidFill>
                            <a:schemeClr val="dk1"/>
                          </a:solidFill>
                          <a:effectLst/>
                          <a:latin typeface="+mn-lt"/>
                          <a:ea typeface="+mn-ea"/>
                          <a:cs typeface="+mn-cs"/>
                        </a:rPr>
                        <a:t>"What intelligence had been shown was traceable to Piggy." </a:t>
                      </a:r>
                    </a:p>
                    <a:p>
                      <a:pPr lvl="0"/>
                      <a:r>
                        <a:rPr lang="en-GB" sz="900" kern="1200" dirty="0" smtClean="0">
                          <a:solidFill>
                            <a:schemeClr val="dk1"/>
                          </a:solidFill>
                          <a:effectLst/>
                          <a:latin typeface="+mn-lt"/>
                          <a:ea typeface="+mn-ea"/>
                          <a:cs typeface="+mn-cs"/>
                        </a:rPr>
                        <a:t>"Piggy, for all his ludicrous body, had brains."</a:t>
                      </a:r>
                    </a:p>
                    <a:p>
                      <a:pPr lvl="0"/>
                      <a:r>
                        <a:rPr lang="en-GB" sz="900" kern="1200" dirty="0" smtClean="0">
                          <a:solidFill>
                            <a:schemeClr val="dk1"/>
                          </a:solidFill>
                          <a:effectLst/>
                          <a:latin typeface="+mn-lt"/>
                          <a:ea typeface="+mn-ea"/>
                          <a:cs typeface="+mn-cs"/>
                        </a:rPr>
                        <a:t>“How can you expect to be rescues if you don't put first things first and act proper". </a:t>
                      </a:r>
                    </a:p>
                    <a:p>
                      <a:pPr lvl="0"/>
                      <a:r>
                        <a:rPr lang="en-GB" sz="900" kern="1200" dirty="0" smtClean="0">
                          <a:solidFill>
                            <a:schemeClr val="dk1"/>
                          </a:solidFill>
                          <a:effectLst/>
                          <a:latin typeface="+mn-lt"/>
                          <a:ea typeface="+mn-ea"/>
                          <a:cs typeface="+mn-cs"/>
                        </a:rPr>
                        <a:t>“Piggy was an outsider, not only by accent, which did not matter, but by fat, and ass-mar, and specs, and a certain disinclination to manual labour."</a:t>
                      </a:r>
                    </a:p>
                    <a:p>
                      <a:pPr lvl="0"/>
                      <a:r>
                        <a:rPr lang="en-GB" sz="900" kern="1200" dirty="0" smtClean="0">
                          <a:solidFill>
                            <a:schemeClr val="dk1"/>
                          </a:solidFill>
                          <a:effectLst/>
                          <a:latin typeface="+mn-lt"/>
                          <a:ea typeface="+mn-ea"/>
                          <a:cs typeface="+mn-cs"/>
                        </a:rPr>
                        <a:t>"Acting like a crowd of kids".</a:t>
                      </a:r>
                    </a:p>
                    <a:p>
                      <a:pPr lvl="0"/>
                      <a:r>
                        <a:rPr lang="en-GB" sz="900" kern="1200" dirty="0" smtClean="0">
                          <a:solidFill>
                            <a:schemeClr val="dk1"/>
                          </a:solidFill>
                          <a:effectLst/>
                          <a:latin typeface="+mn-lt"/>
                          <a:ea typeface="+mn-ea"/>
                          <a:cs typeface="+mn-cs"/>
                        </a:rPr>
                        <a:t>"It was an accident... and that's that".</a:t>
                      </a:r>
                    </a:p>
                    <a:p>
                      <a:pPr lvl="0"/>
                      <a:r>
                        <a:rPr lang="en-GB" sz="900" kern="1200" dirty="0" smtClean="0">
                          <a:solidFill>
                            <a:schemeClr val="dk1"/>
                          </a:solidFill>
                          <a:effectLst/>
                          <a:latin typeface="+mn-lt"/>
                          <a:ea typeface="+mn-ea"/>
                          <a:cs typeface="+mn-cs"/>
                        </a:rPr>
                        <a:t>“I just take the conch to say this. I can't see no more and I got to get my glasses back". </a:t>
                      </a:r>
                    </a:p>
                    <a:p>
                      <a:pPr lvl="0"/>
                      <a:r>
                        <a:rPr lang="en-GB" sz="900" kern="1200" dirty="0" smtClean="0">
                          <a:solidFill>
                            <a:schemeClr val="dk1"/>
                          </a:solidFill>
                          <a:effectLst/>
                          <a:latin typeface="+mn-lt"/>
                          <a:ea typeface="+mn-ea"/>
                          <a:cs typeface="+mn-cs"/>
                        </a:rPr>
                        <a:t>"I got the conch!" </a:t>
                      </a:r>
                    </a:p>
                    <a:p>
                      <a:pPr lvl="0"/>
                      <a:r>
                        <a:rPr lang="en-GB" sz="900" kern="1200" dirty="0" smtClean="0">
                          <a:solidFill>
                            <a:schemeClr val="dk1"/>
                          </a:solidFill>
                          <a:effectLst/>
                          <a:latin typeface="+mn-lt"/>
                          <a:ea typeface="+mn-ea"/>
                          <a:cs typeface="+mn-cs"/>
                        </a:rPr>
                        <a:t>"the true, wise friend called Piggy".</a:t>
                      </a:r>
                    </a:p>
                    <a:p>
                      <a:pPr lvl="0"/>
                      <a:r>
                        <a:rPr lang="en-GB" sz="900" kern="1200" dirty="0" smtClean="0">
                          <a:solidFill>
                            <a:schemeClr val="dk1"/>
                          </a:solidFill>
                          <a:effectLst/>
                          <a:latin typeface="+mn-lt"/>
                          <a:ea typeface="+mn-ea"/>
                          <a:cs typeface="+mn-cs"/>
                        </a:rPr>
                        <a:t>“Then, with the martyred expression of a parent who has to keep up with the senseless ebullience of the children”</a:t>
                      </a:r>
                    </a:p>
                    <a:p>
                      <a:endParaRPr lang="en-GB" sz="900" dirty="0"/>
                    </a:p>
                  </a:txBody>
                  <a:tcPr>
                    <a:solidFill>
                      <a:schemeClr val="accent4">
                        <a:lumMod val="60000"/>
                        <a:lumOff val="40000"/>
                      </a:schemeClr>
                    </a:solidFill>
                  </a:tcPr>
                </a:tc>
                <a:extLst>
                  <a:ext uri="{0D108BD9-81ED-4DB2-BD59-A6C34878D82A}">
                    <a16:rowId xmlns:a16="http://schemas.microsoft.com/office/drawing/2014/main" val="2875587695"/>
                  </a:ext>
                </a:extLst>
              </a:tr>
            </a:tbl>
          </a:graphicData>
        </a:graphic>
      </p:graphicFrame>
    </p:spTree>
    <p:extLst>
      <p:ext uri="{BB962C8B-B14F-4D97-AF65-F5344CB8AC3E}">
        <p14:creationId xmlns:p14="http://schemas.microsoft.com/office/powerpoint/2010/main" val="9614038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39635"/>
            <a:ext cx="3560048"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b="1" dirty="0" smtClean="0"/>
              <a:t>UNSEEN POETRY </a:t>
            </a:r>
            <a:r>
              <a:rPr lang="en-GB" b="1" dirty="0" smtClean="0"/>
              <a:t>CORE KO</a:t>
            </a:r>
            <a:endParaRPr lang="en-GB" b="1" dirty="0"/>
          </a:p>
        </p:txBody>
      </p:sp>
      <p:graphicFrame>
        <p:nvGraphicFramePr>
          <p:cNvPr id="7" name="Table 6"/>
          <p:cNvGraphicFramePr>
            <a:graphicFrameLocks noGrp="1"/>
          </p:cNvGraphicFramePr>
          <p:nvPr>
            <p:extLst/>
          </p:nvPr>
        </p:nvGraphicFramePr>
        <p:xfrm>
          <a:off x="3676126" y="45656"/>
          <a:ext cx="3848202" cy="1981200"/>
        </p:xfrm>
        <a:graphic>
          <a:graphicData uri="http://schemas.openxmlformats.org/drawingml/2006/table">
            <a:tbl>
              <a:tblPr firstRow="1" bandRow="1">
                <a:tableStyleId>{93296810-A885-4BE3-A3E7-6D5BEEA58F35}</a:tableStyleId>
              </a:tblPr>
              <a:tblGrid>
                <a:gridCol w="3848202">
                  <a:extLst>
                    <a:ext uri="{9D8B030D-6E8A-4147-A177-3AD203B41FA5}">
                      <a16:colId xmlns:a16="http://schemas.microsoft.com/office/drawing/2014/main" val="20000"/>
                    </a:ext>
                  </a:extLst>
                </a:gridCol>
              </a:tblGrid>
              <a:tr h="212263">
                <a:tc>
                  <a:txBody>
                    <a:bodyPr/>
                    <a:lstStyle/>
                    <a:p>
                      <a:pPr algn="ctr"/>
                      <a:r>
                        <a:rPr lang="en-GB" sz="900" dirty="0" smtClean="0">
                          <a:solidFill>
                            <a:schemeClr val="tx1"/>
                          </a:solidFill>
                        </a:rPr>
                        <a:t>SKILLS</a:t>
                      </a:r>
                      <a:endParaRPr lang="en-GB" sz="400" dirty="0">
                        <a:solidFill>
                          <a:schemeClr val="tx1"/>
                        </a:solidFill>
                      </a:endParaRPr>
                    </a:p>
                  </a:txBody>
                  <a:tcPr/>
                </a:tc>
                <a:extLst>
                  <a:ext uri="{0D108BD9-81ED-4DB2-BD59-A6C34878D82A}">
                    <a16:rowId xmlns:a16="http://schemas.microsoft.com/office/drawing/2014/main" val="10000"/>
                  </a:ext>
                </a:extLst>
              </a:tr>
              <a:tr h="1658913">
                <a:tc>
                  <a:txBody>
                    <a:bodyPr/>
                    <a:lstStyle/>
                    <a:p>
                      <a:pPr algn="l"/>
                      <a:r>
                        <a:rPr lang="en-GB" sz="1000" b="1" dirty="0" smtClean="0"/>
                        <a:t>Analysis Points:</a:t>
                      </a:r>
                      <a:r>
                        <a:rPr lang="en-GB" sz="1000" b="1" baseline="0" dirty="0" smtClean="0"/>
                        <a:t> </a:t>
                      </a:r>
                    </a:p>
                    <a:p>
                      <a:pPr marL="171450" indent="-171450" algn="l">
                        <a:buFont typeface="Arial" panose="020B0604020202020204" pitchFamily="34" charset="0"/>
                        <a:buChar char="•"/>
                      </a:pPr>
                      <a:r>
                        <a:rPr lang="en-GB" sz="900" b="1" dirty="0" smtClean="0">
                          <a:solidFill>
                            <a:srgbClr val="FF0000"/>
                          </a:solidFill>
                        </a:rPr>
                        <a:t>Link to the question</a:t>
                      </a:r>
                    </a:p>
                    <a:p>
                      <a:pPr marL="171450" indent="-171450" algn="l">
                        <a:buFont typeface="Arial" panose="020B0604020202020204" pitchFamily="34" charset="0"/>
                        <a:buChar char="•"/>
                      </a:pPr>
                      <a:r>
                        <a:rPr lang="en-GB" sz="900" b="1" dirty="0" smtClean="0">
                          <a:solidFill>
                            <a:schemeClr val="accent6">
                              <a:lumMod val="75000"/>
                            </a:schemeClr>
                          </a:solidFill>
                        </a:rPr>
                        <a:t>Link to the terminology (Lang/Structure – evaluating choice) </a:t>
                      </a:r>
                    </a:p>
                    <a:p>
                      <a:pPr marL="171450" indent="-171450" algn="l">
                        <a:buFont typeface="Arial" panose="020B0604020202020204" pitchFamily="34" charset="0"/>
                        <a:buChar char="•"/>
                      </a:pPr>
                      <a:r>
                        <a:rPr lang="en-GB" sz="900" b="1" dirty="0" smtClean="0">
                          <a:solidFill>
                            <a:srgbClr val="FF0000"/>
                          </a:solidFill>
                        </a:rPr>
                        <a:t>Short Quote(s) </a:t>
                      </a:r>
                    </a:p>
                    <a:p>
                      <a:pPr marL="171450" indent="-171450" algn="l">
                        <a:buFont typeface="Arial" panose="020B0604020202020204" pitchFamily="34" charset="0"/>
                        <a:buChar char="•"/>
                      </a:pPr>
                      <a:r>
                        <a:rPr lang="en-GB" sz="900" b="1" dirty="0" smtClean="0">
                          <a:solidFill>
                            <a:srgbClr val="FF0000"/>
                          </a:solidFill>
                        </a:rPr>
                        <a:t>Explain meaning and effect – both obvious and hidden (explicit and implicit) </a:t>
                      </a:r>
                    </a:p>
                    <a:p>
                      <a:pPr marL="171450" indent="-171450" algn="l">
                        <a:buFont typeface="Arial" panose="020B0604020202020204" pitchFamily="34" charset="0"/>
                        <a:buChar char="•"/>
                      </a:pPr>
                      <a:r>
                        <a:rPr lang="en-GB" sz="900" b="1" dirty="0" smtClean="0">
                          <a:solidFill>
                            <a:schemeClr val="accent6">
                              <a:lumMod val="75000"/>
                            </a:schemeClr>
                          </a:solidFill>
                        </a:rPr>
                        <a:t>Zoom in on words/explore connotations and effect</a:t>
                      </a:r>
                    </a:p>
                    <a:p>
                      <a:pPr marL="171450" indent="-171450" algn="l">
                        <a:buFont typeface="Arial" panose="020B0604020202020204" pitchFamily="34" charset="0"/>
                        <a:buChar char="•"/>
                      </a:pPr>
                      <a:r>
                        <a:rPr lang="en-GB" sz="900" b="1" dirty="0" smtClean="0">
                          <a:solidFill>
                            <a:srgbClr val="00B050"/>
                          </a:solidFill>
                        </a:rPr>
                        <a:t>Suggest what other readers might think/feel (offering an alternative opinion)</a:t>
                      </a:r>
                    </a:p>
                    <a:p>
                      <a:pPr marL="171450" indent="-171450" algn="l">
                        <a:buFont typeface="Arial" panose="020B0604020202020204" pitchFamily="34" charset="0"/>
                        <a:buChar char="•"/>
                      </a:pPr>
                      <a:r>
                        <a:rPr lang="en-GB" sz="900" b="1" dirty="0" smtClean="0">
                          <a:solidFill>
                            <a:srgbClr val="00B050"/>
                          </a:solidFill>
                        </a:rPr>
                        <a:t>Link to the writer’s intentions (step out from the close analysis to give an overview of meaning)</a:t>
                      </a:r>
                    </a:p>
                    <a:p>
                      <a:pPr marL="171450" indent="-171450" algn="l">
                        <a:buFont typeface="Arial" panose="020B0604020202020204" pitchFamily="34" charset="0"/>
                        <a:buChar char="•"/>
                      </a:pPr>
                      <a:r>
                        <a:rPr lang="en-GB" sz="900" b="1" dirty="0" smtClean="0">
                          <a:solidFill>
                            <a:srgbClr val="00B050"/>
                          </a:solidFill>
                        </a:rPr>
                        <a:t>Explore a linking quote/supporting idea</a:t>
                      </a: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nvPr>
        </p:nvGraphicFramePr>
        <p:xfrm>
          <a:off x="3639345" y="1988841"/>
          <a:ext cx="3884983" cy="1828800"/>
        </p:xfrm>
        <a:graphic>
          <a:graphicData uri="http://schemas.openxmlformats.org/drawingml/2006/table">
            <a:tbl>
              <a:tblPr firstRow="1" bandRow="1">
                <a:tableStyleId>{93296810-A885-4BE3-A3E7-6D5BEEA58F35}</a:tableStyleId>
              </a:tblPr>
              <a:tblGrid>
                <a:gridCol w="3884983">
                  <a:extLst>
                    <a:ext uri="{9D8B030D-6E8A-4147-A177-3AD203B41FA5}">
                      <a16:colId xmlns:a16="http://schemas.microsoft.com/office/drawing/2014/main" val="20000"/>
                    </a:ext>
                  </a:extLst>
                </a:gridCol>
              </a:tblGrid>
              <a:tr h="210547">
                <a:tc>
                  <a:txBody>
                    <a:bodyPr/>
                    <a:lstStyle/>
                    <a:p>
                      <a:pPr algn="ctr"/>
                      <a:r>
                        <a:rPr lang="en-GB" sz="900" dirty="0" smtClean="0">
                          <a:solidFill>
                            <a:schemeClr val="tx1"/>
                          </a:solidFill>
                        </a:rPr>
                        <a:t>EXAM</a:t>
                      </a:r>
                      <a:r>
                        <a:rPr lang="en-GB" sz="900" baseline="0" dirty="0" smtClean="0">
                          <a:solidFill>
                            <a:schemeClr val="tx1"/>
                          </a:solidFill>
                        </a:rPr>
                        <a:t> REQUIREMENTS</a:t>
                      </a:r>
                      <a:endParaRPr lang="en-GB" sz="400" dirty="0">
                        <a:solidFill>
                          <a:schemeClr val="tx1"/>
                        </a:solidFill>
                      </a:endParaRPr>
                    </a:p>
                  </a:txBody>
                  <a:tcPr/>
                </a:tc>
                <a:extLst>
                  <a:ext uri="{0D108BD9-81ED-4DB2-BD59-A6C34878D82A}">
                    <a16:rowId xmlns:a16="http://schemas.microsoft.com/office/drawing/2014/main" val="10000"/>
                  </a:ext>
                </a:extLst>
              </a:tr>
              <a:tr h="1596447">
                <a:tc>
                  <a:txBody>
                    <a:bodyPr/>
                    <a:lstStyle/>
                    <a:p>
                      <a:pPr algn="ctr"/>
                      <a:r>
                        <a:rPr lang="en-GB" sz="900" b="1" i="0" u="sng" dirty="0" smtClean="0">
                          <a:solidFill>
                            <a:schemeClr val="tx1"/>
                          </a:solidFill>
                        </a:rPr>
                        <a:t>SINGLE</a:t>
                      </a:r>
                      <a:r>
                        <a:rPr lang="en-GB" sz="900" b="1" i="0" u="sng" baseline="0" dirty="0" smtClean="0">
                          <a:solidFill>
                            <a:schemeClr val="tx1"/>
                          </a:solidFill>
                        </a:rPr>
                        <a:t> POEM ESSAY – 20 mins (including planning time)</a:t>
                      </a:r>
                      <a:endParaRPr lang="en-GB" sz="900" b="1" i="0" u="sng" dirty="0" smtClean="0">
                        <a:solidFill>
                          <a:schemeClr val="tx1"/>
                        </a:solidFill>
                      </a:endParaRPr>
                    </a:p>
                    <a:p>
                      <a:r>
                        <a:rPr lang="en-GB" sz="900" b="0" i="0" dirty="0" smtClean="0">
                          <a:solidFill>
                            <a:schemeClr val="tx1"/>
                          </a:solidFill>
                        </a:rPr>
                        <a:t>Intro – link to question. Explain the overall meaning of the poem briefly.  Throughout the essay – Choose relevant quotes and analyse the language, structure and effect of these quotes. Refer to the question regularly. </a:t>
                      </a:r>
                    </a:p>
                    <a:p>
                      <a:endParaRPr lang="en-GB" sz="900" b="0" i="0" u="sng" dirty="0" smtClean="0">
                        <a:solidFill>
                          <a:schemeClr val="tx1"/>
                        </a:solidFill>
                      </a:endParaRPr>
                    </a:p>
                    <a:p>
                      <a:pPr algn="ctr"/>
                      <a:r>
                        <a:rPr lang="en-GB" sz="900" b="1" u="sng" dirty="0" smtClean="0">
                          <a:solidFill>
                            <a:schemeClr val="tx1"/>
                          </a:solidFill>
                        </a:rPr>
                        <a:t>COMPARISON POEM ESSAY – 40 mins (including planning time)</a:t>
                      </a:r>
                    </a:p>
                    <a:p>
                      <a:r>
                        <a:rPr lang="en-GB" sz="900" b="0" i="0" dirty="0" smtClean="0">
                          <a:solidFill>
                            <a:schemeClr val="tx1"/>
                          </a:solidFill>
                        </a:rPr>
                        <a:t>Intro – link to question. Explain the</a:t>
                      </a:r>
                      <a:r>
                        <a:rPr lang="en-GB" sz="900" b="0" i="0" baseline="0" dirty="0" smtClean="0">
                          <a:solidFill>
                            <a:schemeClr val="tx1"/>
                          </a:solidFill>
                        </a:rPr>
                        <a:t> overall </a:t>
                      </a:r>
                      <a:r>
                        <a:rPr lang="en-GB" sz="900" b="0" i="0" dirty="0" smtClean="0">
                          <a:solidFill>
                            <a:schemeClr val="tx1"/>
                          </a:solidFill>
                        </a:rPr>
                        <a:t>meaning of the poem briefly.</a:t>
                      </a:r>
                      <a:r>
                        <a:rPr lang="en-GB" sz="900" b="0" i="0" baseline="0" dirty="0" smtClean="0">
                          <a:solidFill>
                            <a:schemeClr val="tx1"/>
                          </a:solidFill>
                        </a:rPr>
                        <a:t> </a:t>
                      </a:r>
                      <a:r>
                        <a:rPr lang="en-GB" sz="900" b="0" i="0" dirty="0" smtClean="0">
                          <a:solidFill>
                            <a:schemeClr val="tx1"/>
                          </a:solidFill>
                        </a:rPr>
                        <a:t>Throughout the essay– Start with the 2</a:t>
                      </a:r>
                      <a:r>
                        <a:rPr lang="en-GB" sz="900" b="0" i="0" baseline="30000" dirty="0" smtClean="0">
                          <a:solidFill>
                            <a:schemeClr val="tx1"/>
                          </a:solidFill>
                        </a:rPr>
                        <a:t>nd</a:t>
                      </a:r>
                      <a:r>
                        <a:rPr lang="en-GB" sz="900" b="0" i="0" dirty="0" smtClean="0">
                          <a:solidFill>
                            <a:schemeClr val="tx1"/>
                          </a:solidFill>
                        </a:rPr>
                        <a:t> poem, choose relevant quotes from the poem and analyse the language, structure and effect of these quotes and then how they link to examples and analysis from poem 1. You must use connectives of comparison. Refer to the question regularly.</a:t>
                      </a:r>
                    </a:p>
                  </a:txBody>
                  <a:tcPr/>
                </a:tc>
                <a:extLst>
                  <a:ext uri="{0D108BD9-81ED-4DB2-BD59-A6C34878D82A}">
                    <a16:rowId xmlns:a16="http://schemas.microsoft.com/office/drawing/2014/main" val="10001"/>
                  </a:ext>
                </a:extLst>
              </a:tr>
            </a:tbl>
          </a:graphicData>
        </a:graphic>
      </p:graphicFrame>
      <p:graphicFrame>
        <p:nvGraphicFramePr>
          <p:cNvPr id="2" name="Table 1"/>
          <p:cNvGraphicFramePr>
            <a:graphicFrameLocks noGrp="1"/>
          </p:cNvGraphicFramePr>
          <p:nvPr>
            <p:extLst/>
          </p:nvPr>
        </p:nvGraphicFramePr>
        <p:xfrm>
          <a:off x="7576705" y="4005064"/>
          <a:ext cx="1567295" cy="2918207"/>
        </p:xfrm>
        <a:graphic>
          <a:graphicData uri="http://schemas.openxmlformats.org/drawingml/2006/table">
            <a:tbl>
              <a:tblPr firstRow="1" bandRow="1">
                <a:tableStyleId>{93296810-A885-4BE3-A3E7-6D5BEEA58F35}</a:tableStyleId>
              </a:tblPr>
              <a:tblGrid>
                <a:gridCol w="674405">
                  <a:extLst>
                    <a:ext uri="{9D8B030D-6E8A-4147-A177-3AD203B41FA5}">
                      <a16:colId xmlns:a16="http://schemas.microsoft.com/office/drawing/2014/main" val="20000"/>
                    </a:ext>
                  </a:extLst>
                </a:gridCol>
                <a:gridCol w="892890">
                  <a:extLst>
                    <a:ext uri="{9D8B030D-6E8A-4147-A177-3AD203B41FA5}">
                      <a16:colId xmlns:a16="http://schemas.microsoft.com/office/drawing/2014/main" val="20001"/>
                    </a:ext>
                  </a:extLst>
                </a:gridCol>
              </a:tblGrid>
              <a:tr h="248729">
                <a:tc gridSpan="2">
                  <a:txBody>
                    <a:bodyPr/>
                    <a:lstStyle/>
                    <a:p>
                      <a:pPr algn="ctr"/>
                      <a:r>
                        <a:rPr lang="en-GB" sz="900" dirty="0" smtClean="0">
                          <a:solidFill>
                            <a:schemeClr val="tx1"/>
                          </a:solidFill>
                        </a:rPr>
                        <a:t>Comparison Connective</a:t>
                      </a:r>
                      <a:r>
                        <a:rPr lang="en-GB" sz="900" baseline="0" dirty="0" smtClean="0">
                          <a:solidFill>
                            <a:schemeClr val="tx1"/>
                          </a:solidFill>
                        </a:rPr>
                        <a:t>s </a:t>
                      </a:r>
                      <a:endParaRPr lang="en-GB" sz="900" dirty="0">
                        <a:solidFill>
                          <a:schemeClr val="tx1"/>
                        </a:solidFill>
                      </a:endParaRPr>
                    </a:p>
                  </a:txBody>
                  <a:tcPr/>
                </a:tc>
                <a:tc hMerge="1">
                  <a:txBody>
                    <a:bodyPr/>
                    <a:lstStyle/>
                    <a:p>
                      <a:endParaRPr lang="en-GB"/>
                    </a:p>
                  </a:txBody>
                  <a:tcPr/>
                </a:tc>
                <a:extLst>
                  <a:ext uri="{0D108BD9-81ED-4DB2-BD59-A6C34878D82A}">
                    <a16:rowId xmlns:a16="http://schemas.microsoft.com/office/drawing/2014/main" val="10000"/>
                  </a:ext>
                </a:extLst>
              </a:tr>
              <a:tr h="397966">
                <a:tc>
                  <a:txBody>
                    <a:bodyPr/>
                    <a:lstStyle/>
                    <a:p>
                      <a:r>
                        <a:rPr lang="en-GB" sz="900" dirty="0" smtClean="0"/>
                        <a:t>Similarly</a:t>
                      </a:r>
                      <a:endParaRPr lang="en-GB"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t>Contrastingly </a:t>
                      </a:r>
                      <a:endParaRPr lang="en-GB" sz="900" dirty="0" smtClean="0"/>
                    </a:p>
                  </a:txBody>
                  <a:tcPr/>
                </a:tc>
                <a:extLst>
                  <a:ext uri="{0D108BD9-81ED-4DB2-BD59-A6C34878D82A}">
                    <a16:rowId xmlns:a16="http://schemas.microsoft.com/office/drawing/2014/main" val="10001"/>
                  </a:ext>
                </a:extLst>
              </a:tr>
              <a:tr h="397966">
                <a:tc>
                  <a:txBody>
                    <a:bodyPr/>
                    <a:lstStyle/>
                    <a:p>
                      <a:r>
                        <a:rPr lang="en-GB" sz="900" dirty="0" smtClean="0"/>
                        <a:t>In the same way</a:t>
                      </a:r>
                      <a:endParaRPr lang="en-GB" sz="900" dirty="0"/>
                    </a:p>
                  </a:txBody>
                  <a:tcPr/>
                </a:tc>
                <a:tc>
                  <a:txBody>
                    <a:bodyPr/>
                    <a:lstStyle/>
                    <a:p>
                      <a:r>
                        <a:rPr lang="en-GB" sz="900" dirty="0" smtClean="0"/>
                        <a:t>On the other hand </a:t>
                      </a:r>
                      <a:endParaRPr lang="en-GB" sz="900" dirty="0"/>
                    </a:p>
                  </a:txBody>
                  <a:tcPr/>
                </a:tc>
                <a:extLst>
                  <a:ext uri="{0D108BD9-81ED-4DB2-BD59-A6C34878D82A}">
                    <a16:rowId xmlns:a16="http://schemas.microsoft.com/office/drawing/2014/main" val="10002"/>
                  </a:ext>
                </a:extLst>
              </a:tr>
              <a:tr h="248729">
                <a:tc>
                  <a:txBody>
                    <a:bodyPr/>
                    <a:lstStyle/>
                    <a:p>
                      <a:r>
                        <a:rPr lang="en-GB" sz="900" dirty="0" smtClean="0"/>
                        <a:t>Also</a:t>
                      </a:r>
                      <a:endParaRPr lang="en-GB" sz="900" dirty="0"/>
                    </a:p>
                  </a:txBody>
                  <a:tcPr/>
                </a:tc>
                <a:tc>
                  <a:txBody>
                    <a:bodyPr/>
                    <a:lstStyle/>
                    <a:p>
                      <a:r>
                        <a:rPr lang="en-GB" sz="900" dirty="0" smtClean="0"/>
                        <a:t>However</a:t>
                      </a:r>
                      <a:endParaRPr lang="en-GB" sz="900" dirty="0"/>
                    </a:p>
                  </a:txBody>
                  <a:tcPr/>
                </a:tc>
                <a:extLst>
                  <a:ext uri="{0D108BD9-81ED-4DB2-BD59-A6C34878D82A}">
                    <a16:rowId xmlns:a16="http://schemas.microsoft.com/office/drawing/2014/main" val="10003"/>
                  </a:ext>
                </a:extLst>
              </a:tr>
              <a:tr h="381172">
                <a:tc>
                  <a:txBody>
                    <a:bodyPr/>
                    <a:lstStyle/>
                    <a:p>
                      <a:r>
                        <a:rPr lang="en-GB" sz="900" dirty="0" smtClean="0"/>
                        <a:t>In addition </a:t>
                      </a:r>
                      <a:endParaRPr lang="en-GB" sz="900" dirty="0"/>
                    </a:p>
                  </a:txBody>
                  <a:tcPr/>
                </a:tc>
                <a:tc>
                  <a:txBody>
                    <a:bodyPr/>
                    <a:lstStyle/>
                    <a:p>
                      <a:r>
                        <a:rPr lang="en-GB" sz="900" dirty="0" smtClean="0"/>
                        <a:t>Whereas</a:t>
                      </a:r>
                      <a:r>
                        <a:rPr lang="en-GB" sz="900" baseline="0" dirty="0" smtClean="0"/>
                        <a:t> </a:t>
                      </a:r>
                      <a:endParaRPr lang="en-GB" sz="900" dirty="0"/>
                    </a:p>
                  </a:txBody>
                  <a:tcPr/>
                </a:tc>
                <a:extLst>
                  <a:ext uri="{0D108BD9-81ED-4DB2-BD59-A6C34878D82A}">
                    <a16:rowId xmlns:a16="http://schemas.microsoft.com/office/drawing/2014/main" val="44855062"/>
                  </a:ext>
                </a:extLst>
              </a:tr>
              <a:tr h="248729">
                <a:tc gridSpan="2">
                  <a:txBody>
                    <a:bodyPr/>
                    <a:lstStyle/>
                    <a:p>
                      <a:pPr algn="ctr"/>
                      <a:r>
                        <a:rPr lang="en-GB" sz="900" dirty="0" smtClean="0">
                          <a:solidFill>
                            <a:schemeClr val="tx1"/>
                          </a:solidFill>
                        </a:rPr>
                        <a:t>Tentative Phrases</a:t>
                      </a:r>
                      <a:endParaRPr lang="en-GB" sz="900" dirty="0">
                        <a:solidFill>
                          <a:schemeClr val="tx1"/>
                        </a:solidFill>
                      </a:endParaRPr>
                    </a:p>
                  </a:txBody>
                  <a:tcPr>
                    <a:solidFill>
                      <a:schemeClr val="accent6"/>
                    </a:solidFill>
                  </a:tcPr>
                </a:tc>
                <a:tc hMerge="1">
                  <a:txBody>
                    <a:bodyPr/>
                    <a:lstStyle/>
                    <a:p>
                      <a:endParaRPr lang="en-GB"/>
                    </a:p>
                  </a:txBody>
                  <a:tcPr/>
                </a:tc>
                <a:extLst>
                  <a:ext uri="{0D108BD9-81ED-4DB2-BD59-A6C34878D82A}">
                    <a16:rowId xmlns:a16="http://schemas.microsoft.com/office/drawing/2014/main" val="10005"/>
                  </a:ext>
                </a:extLst>
              </a:tr>
              <a:tr h="248729">
                <a:tc>
                  <a:txBody>
                    <a:bodyPr/>
                    <a:lstStyle/>
                    <a:p>
                      <a:r>
                        <a:rPr lang="en-GB" sz="900" dirty="0" smtClean="0"/>
                        <a:t>Could</a:t>
                      </a:r>
                      <a:endParaRPr lang="en-GB" sz="900" dirty="0"/>
                    </a:p>
                  </a:txBody>
                  <a:tcPr/>
                </a:tc>
                <a:tc>
                  <a:txBody>
                    <a:bodyPr/>
                    <a:lstStyle/>
                    <a:p>
                      <a:r>
                        <a:rPr lang="en-GB" sz="900" dirty="0" smtClean="0"/>
                        <a:t>Maybe</a:t>
                      </a:r>
                      <a:endParaRPr lang="en-GB" sz="900" dirty="0"/>
                    </a:p>
                  </a:txBody>
                  <a:tcPr/>
                </a:tc>
                <a:extLst>
                  <a:ext uri="{0D108BD9-81ED-4DB2-BD59-A6C34878D82A}">
                    <a16:rowId xmlns:a16="http://schemas.microsoft.com/office/drawing/2014/main" val="10006"/>
                  </a:ext>
                </a:extLst>
              </a:tr>
              <a:tr h="248729">
                <a:tc>
                  <a:txBody>
                    <a:bodyPr/>
                    <a:lstStyle/>
                    <a:p>
                      <a:r>
                        <a:rPr lang="en-GB" sz="900" dirty="0" smtClean="0"/>
                        <a:t>Might</a:t>
                      </a:r>
                      <a:endParaRPr lang="en-GB" sz="900" dirty="0"/>
                    </a:p>
                  </a:txBody>
                  <a:tcPr/>
                </a:tc>
                <a:tc>
                  <a:txBody>
                    <a:bodyPr/>
                    <a:lstStyle/>
                    <a:p>
                      <a:r>
                        <a:rPr lang="en-GB" sz="900" dirty="0" smtClean="0"/>
                        <a:t>Possibly </a:t>
                      </a:r>
                      <a:endParaRPr lang="en-GB" sz="900" dirty="0"/>
                    </a:p>
                  </a:txBody>
                  <a:tcPr/>
                </a:tc>
                <a:extLst>
                  <a:ext uri="{0D108BD9-81ED-4DB2-BD59-A6C34878D82A}">
                    <a16:rowId xmlns:a16="http://schemas.microsoft.com/office/drawing/2014/main" val="10007"/>
                  </a:ext>
                </a:extLst>
              </a:tr>
              <a:tr h="248729">
                <a:tc>
                  <a:txBody>
                    <a:bodyPr/>
                    <a:lstStyle/>
                    <a:p>
                      <a:r>
                        <a:rPr lang="en-GB" sz="900" dirty="0" smtClean="0"/>
                        <a:t>May </a:t>
                      </a:r>
                      <a:endParaRPr lang="en-GB" sz="900" dirty="0"/>
                    </a:p>
                  </a:txBody>
                  <a:tcPr/>
                </a:tc>
                <a:tc>
                  <a:txBody>
                    <a:bodyPr/>
                    <a:lstStyle/>
                    <a:p>
                      <a:r>
                        <a:rPr lang="en-GB" sz="900" dirty="0" smtClean="0"/>
                        <a:t>Perhaps</a:t>
                      </a:r>
                      <a:endParaRPr lang="en-GB" sz="900" dirty="0"/>
                    </a:p>
                  </a:txBody>
                  <a:tcPr/>
                </a:tc>
                <a:extLst>
                  <a:ext uri="{0D108BD9-81ED-4DB2-BD59-A6C34878D82A}">
                    <a16:rowId xmlns:a16="http://schemas.microsoft.com/office/drawing/2014/main" val="10008"/>
                  </a:ext>
                </a:extLst>
              </a:tr>
              <a:tr h="248729">
                <a:tc>
                  <a:txBody>
                    <a:bodyPr/>
                    <a:lstStyle/>
                    <a:p>
                      <a:r>
                        <a:rPr lang="en-GB" sz="900" dirty="0" smtClean="0"/>
                        <a:t>Appears</a:t>
                      </a:r>
                      <a:endParaRPr lang="en-GB" sz="900" dirty="0"/>
                    </a:p>
                  </a:txBody>
                  <a:tcPr/>
                </a:tc>
                <a:tc>
                  <a:txBody>
                    <a:bodyPr/>
                    <a:lstStyle/>
                    <a:p>
                      <a:r>
                        <a:rPr lang="en-GB" sz="900" dirty="0" smtClean="0"/>
                        <a:t>Seems to </a:t>
                      </a:r>
                      <a:endParaRPr lang="en-GB" sz="900" dirty="0"/>
                    </a:p>
                  </a:txBody>
                  <a:tcPr/>
                </a:tc>
                <a:extLst>
                  <a:ext uri="{0D108BD9-81ED-4DB2-BD59-A6C34878D82A}">
                    <a16:rowId xmlns:a16="http://schemas.microsoft.com/office/drawing/2014/main" val="10009"/>
                  </a:ext>
                </a:extLst>
              </a:tr>
            </a:tbl>
          </a:graphicData>
        </a:graphic>
      </p:graphicFrame>
      <p:sp>
        <p:nvSpPr>
          <p:cNvPr id="3" name="TextBox 2"/>
          <p:cNvSpPr txBox="1"/>
          <p:nvPr/>
        </p:nvSpPr>
        <p:spPr>
          <a:xfrm>
            <a:off x="7576705" y="1412776"/>
            <a:ext cx="1526214" cy="258532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100" b="1" u="sng" dirty="0" smtClean="0"/>
              <a:t>Things to consider comparing: </a:t>
            </a:r>
          </a:p>
          <a:p>
            <a:pPr marL="171450" indent="-171450">
              <a:buFont typeface="Arial" panose="020B0604020202020204" pitchFamily="34" charset="0"/>
              <a:buChar char="•"/>
            </a:pPr>
            <a:r>
              <a:rPr lang="en-GB" sz="1000" dirty="0" smtClean="0"/>
              <a:t>Ideas</a:t>
            </a:r>
          </a:p>
          <a:p>
            <a:pPr marL="171450" indent="-171450">
              <a:buFont typeface="Arial" panose="020B0604020202020204" pitchFamily="34" charset="0"/>
              <a:buChar char="•"/>
            </a:pPr>
            <a:r>
              <a:rPr lang="en-GB" sz="1000" dirty="0" smtClean="0"/>
              <a:t>Themes</a:t>
            </a:r>
          </a:p>
          <a:p>
            <a:pPr marL="171450" indent="-171450">
              <a:buFont typeface="Arial" panose="020B0604020202020204" pitchFamily="34" charset="0"/>
              <a:buChar char="•"/>
            </a:pPr>
            <a:r>
              <a:rPr lang="en-GB" sz="1000" dirty="0" smtClean="0"/>
              <a:t>Effect on reader</a:t>
            </a:r>
          </a:p>
          <a:p>
            <a:pPr marL="171450" indent="-171450">
              <a:buFont typeface="Arial" panose="020B0604020202020204" pitchFamily="34" charset="0"/>
              <a:buChar char="•"/>
            </a:pPr>
            <a:r>
              <a:rPr lang="en-GB" sz="1000" dirty="0" smtClean="0"/>
              <a:t>Writer’s intentions</a:t>
            </a:r>
          </a:p>
          <a:p>
            <a:pPr marL="171450" indent="-171450">
              <a:buFont typeface="Arial" panose="020B0604020202020204" pitchFamily="34" charset="0"/>
              <a:buChar char="•"/>
            </a:pPr>
            <a:r>
              <a:rPr lang="en-GB" sz="1000" dirty="0" smtClean="0"/>
              <a:t>Tone</a:t>
            </a:r>
          </a:p>
          <a:p>
            <a:pPr marL="171450" indent="-171450">
              <a:buFont typeface="Arial" panose="020B0604020202020204" pitchFamily="34" charset="0"/>
              <a:buChar char="•"/>
            </a:pPr>
            <a:r>
              <a:rPr lang="en-GB" sz="1000" dirty="0" smtClean="0"/>
              <a:t>Mood and atmosphere</a:t>
            </a:r>
          </a:p>
          <a:p>
            <a:pPr marL="171450" indent="-171450">
              <a:buFont typeface="Arial" panose="020B0604020202020204" pitchFamily="34" charset="0"/>
              <a:buChar char="•"/>
            </a:pPr>
            <a:r>
              <a:rPr lang="en-GB" sz="1000" dirty="0" smtClean="0"/>
              <a:t>Imagery</a:t>
            </a:r>
          </a:p>
          <a:p>
            <a:pPr marL="171450" indent="-171450">
              <a:buFont typeface="Arial" panose="020B0604020202020204" pitchFamily="34" charset="0"/>
              <a:buChar char="•"/>
            </a:pPr>
            <a:r>
              <a:rPr lang="en-GB" sz="1000" dirty="0" smtClean="0"/>
              <a:t>Narrative voice</a:t>
            </a:r>
          </a:p>
          <a:p>
            <a:pPr marL="171450" indent="-171450">
              <a:buFont typeface="Arial" panose="020B0604020202020204" pitchFamily="34" charset="0"/>
              <a:buChar char="•"/>
            </a:pPr>
            <a:r>
              <a:rPr lang="en-GB" sz="1000" dirty="0" smtClean="0"/>
              <a:t>Language techniques</a:t>
            </a:r>
          </a:p>
          <a:p>
            <a:pPr marL="171450" indent="-171450">
              <a:buFont typeface="Arial" panose="020B0604020202020204" pitchFamily="34" charset="0"/>
              <a:buChar char="•"/>
            </a:pPr>
            <a:r>
              <a:rPr lang="en-GB" sz="1000" dirty="0" smtClean="0"/>
              <a:t>Structural techniques</a:t>
            </a:r>
          </a:p>
          <a:p>
            <a:pPr marL="171450" indent="-171450">
              <a:buFont typeface="Arial" panose="020B0604020202020204" pitchFamily="34" charset="0"/>
              <a:buChar char="•"/>
            </a:pPr>
            <a:r>
              <a:rPr lang="en-GB" sz="1000" dirty="0" smtClean="0"/>
              <a:t>Shift of focus</a:t>
            </a:r>
          </a:p>
          <a:p>
            <a:pPr marL="171450" indent="-171450">
              <a:buFont typeface="Arial" panose="020B0604020202020204" pitchFamily="34" charset="0"/>
              <a:buChar char="•"/>
            </a:pPr>
            <a:r>
              <a:rPr lang="en-GB" sz="1000" dirty="0" smtClean="0"/>
              <a:t>Beginning</a:t>
            </a:r>
          </a:p>
          <a:p>
            <a:pPr marL="171450" indent="-171450">
              <a:buFont typeface="Arial" panose="020B0604020202020204" pitchFamily="34" charset="0"/>
              <a:buChar char="•"/>
            </a:pPr>
            <a:r>
              <a:rPr lang="en-GB" sz="1000" dirty="0" smtClean="0"/>
              <a:t>End</a:t>
            </a:r>
            <a:endParaRPr lang="en-GB" sz="800" dirty="0"/>
          </a:p>
        </p:txBody>
      </p:sp>
      <p:graphicFrame>
        <p:nvGraphicFramePr>
          <p:cNvPr id="9" name="Table 8"/>
          <p:cNvGraphicFramePr>
            <a:graphicFrameLocks noGrp="1"/>
          </p:cNvGraphicFramePr>
          <p:nvPr>
            <p:extLst/>
          </p:nvPr>
        </p:nvGraphicFramePr>
        <p:xfrm>
          <a:off x="67152" y="493252"/>
          <a:ext cx="3600400" cy="6450363"/>
        </p:xfrm>
        <a:graphic>
          <a:graphicData uri="http://schemas.openxmlformats.org/drawingml/2006/table">
            <a:tbl>
              <a:tblPr firstRow="1" bandRow="1">
                <a:tableStyleId>{93296810-A885-4BE3-A3E7-6D5BEEA58F35}</a:tableStyleId>
              </a:tblPr>
              <a:tblGrid>
                <a:gridCol w="1083271">
                  <a:extLst>
                    <a:ext uri="{9D8B030D-6E8A-4147-A177-3AD203B41FA5}">
                      <a16:colId xmlns:a16="http://schemas.microsoft.com/office/drawing/2014/main" val="20000"/>
                    </a:ext>
                  </a:extLst>
                </a:gridCol>
                <a:gridCol w="2517129">
                  <a:extLst>
                    <a:ext uri="{9D8B030D-6E8A-4147-A177-3AD203B41FA5}">
                      <a16:colId xmlns:a16="http://schemas.microsoft.com/office/drawing/2014/main" val="20001"/>
                    </a:ext>
                  </a:extLst>
                </a:gridCol>
              </a:tblGrid>
              <a:tr h="300734">
                <a:tc>
                  <a:txBody>
                    <a:bodyPr/>
                    <a:lstStyle/>
                    <a:p>
                      <a:pPr algn="l"/>
                      <a:r>
                        <a:rPr lang="en-GB" sz="1100" dirty="0" smtClean="0">
                          <a:solidFill>
                            <a:schemeClr val="tx1"/>
                          </a:solidFill>
                        </a:rPr>
                        <a:t>Terminology</a:t>
                      </a:r>
                      <a:endParaRPr lang="en-GB" sz="1100" dirty="0">
                        <a:solidFill>
                          <a:schemeClr val="tx1"/>
                        </a:solidFill>
                      </a:endParaRPr>
                    </a:p>
                  </a:txBody>
                  <a:tcPr/>
                </a:tc>
                <a:tc>
                  <a:txBody>
                    <a:bodyPr/>
                    <a:lstStyle/>
                    <a:p>
                      <a:pPr algn="l"/>
                      <a:r>
                        <a:rPr lang="en-GB" sz="1100" dirty="0" smtClean="0">
                          <a:solidFill>
                            <a:schemeClr val="tx1"/>
                          </a:solidFill>
                        </a:rPr>
                        <a:t>Definition</a:t>
                      </a:r>
                      <a:r>
                        <a:rPr lang="en-GB" sz="1100" baseline="0" dirty="0" smtClean="0">
                          <a:solidFill>
                            <a:schemeClr val="tx1"/>
                          </a:solidFill>
                        </a:rPr>
                        <a:t> </a:t>
                      </a:r>
                      <a:endParaRPr lang="en-GB" sz="1100" dirty="0">
                        <a:solidFill>
                          <a:schemeClr val="tx1"/>
                        </a:solidFill>
                      </a:endParaRPr>
                    </a:p>
                  </a:txBody>
                  <a:tcPr/>
                </a:tc>
                <a:extLst>
                  <a:ext uri="{0D108BD9-81ED-4DB2-BD59-A6C34878D82A}">
                    <a16:rowId xmlns:a16="http://schemas.microsoft.com/office/drawing/2014/main" val="10000"/>
                  </a:ext>
                </a:extLst>
              </a:tr>
              <a:tr h="265353">
                <a:tc>
                  <a:txBody>
                    <a:bodyPr/>
                    <a:lstStyle/>
                    <a:p>
                      <a:pPr algn="l"/>
                      <a:r>
                        <a:rPr lang="en-GB" sz="900" dirty="0" smtClean="0"/>
                        <a:t>Imagery</a:t>
                      </a:r>
                      <a:endParaRPr lang="en-GB" sz="900" dirty="0"/>
                    </a:p>
                  </a:txBody>
                  <a:tcPr/>
                </a:tc>
                <a:tc>
                  <a:txBody>
                    <a:bodyPr/>
                    <a:lstStyle/>
                    <a:p>
                      <a:pPr algn="l"/>
                      <a:r>
                        <a:rPr lang="en-GB" sz="900" kern="1200" dirty="0" smtClean="0">
                          <a:solidFill>
                            <a:schemeClr val="dk1"/>
                          </a:solidFill>
                          <a:effectLst/>
                          <a:latin typeface="+mn-lt"/>
                          <a:ea typeface="+mn-ea"/>
                          <a:cs typeface="+mn-cs"/>
                        </a:rPr>
                        <a:t>visually descriptive language </a:t>
                      </a:r>
                      <a:endParaRPr lang="en-GB" sz="900" dirty="0"/>
                    </a:p>
                  </a:txBody>
                  <a:tcPr/>
                </a:tc>
                <a:extLst>
                  <a:ext uri="{0D108BD9-81ED-4DB2-BD59-A6C34878D82A}">
                    <a16:rowId xmlns:a16="http://schemas.microsoft.com/office/drawing/2014/main" val="10001"/>
                  </a:ext>
                </a:extLst>
              </a:tr>
              <a:tr h="306379">
                <a:tc>
                  <a:txBody>
                    <a:bodyPr/>
                    <a:lstStyle/>
                    <a:p>
                      <a:pPr algn="l"/>
                      <a:r>
                        <a:rPr lang="en-GB" sz="900" dirty="0" smtClean="0"/>
                        <a:t>Simile</a:t>
                      </a:r>
                      <a:endParaRPr lang="en-GB" sz="900" dirty="0"/>
                    </a:p>
                  </a:txBody>
                  <a:tcPr/>
                </a:tc>
                <a:tc>
                  <a:txBody>
                    <a:bodyPr/>
                    <a:lstStyle/>
                    <a:p>
                      <a:pPr algn="l"/>
                      <a:r>
                        <a:rPr lang="en-GB" sz="900" kern="1200" dirty="0" smtClean="0">
                          <a:solidFill>
                            <a:schemeClr val="dk1"/>
                          </a:solidFill>
                          <a:effectLst/>
                          <a:latin typeface="+mn-lt"/>
                          <a:ea typeface="+mn-ea"/>
                          <a:cs typeface="+mn-cs"/>
                        </a:rPr>
                        <a:t>comparison between two things using</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like or as</a:t>
                      </a:r>
                      <a:endParaRPr lang="en-GB" sz="900" dirty="0"/>
                    </a:p>
                  </a:txBody>
                  <a:tcPr/>
                </a:tc>
                <a:extLst>
                  <a:ext uri="{0D108BD9-81ED-4DB2-BD59-A6C34878D82A}">
                    <a16:rowId xmlns:a16="http://schemas.microsoft.com/office/drawing/2014/main" val="10002"/>
                  </a:ext>
                </a:extLst>
              </a:tr>
              <a:tr h="260814">
                <a:tc>
                  <a:txBody>
                    <a:bodyPr/>
                    <a:lstStyle/>
                    <a:p>
                      <a:pPr algn="l"/>
                      <a:r>
                        <a:rPr lang="en-GB" sz="900" dirty="0" smtClean="0"/>
                        <a:t>Metaphor</a:t>
                      </a:r>
                      <a:endParaRPr lang="en-GB" sz="900" dirty="0"/>
                    </a:p>
                  </a:txBody>
                  <a:tcPr/>
                </a:tc>
                <a:tc>
                  <a:txBody>
                    <a:bodyPr/>
                    <a:lstStyle/>
                    <a:p>
                      <a:pPr>
                        <a:lnSpc>
                          <a:spcPct val="115000"/>
                        </a:lnSpc>
                        <a:spcAft>
                          <a:spcPts val="1000"/>
                        </a:spcAft>
                      </a:pPr>
                      <a:r>
                        <a:rPr lang="en-GB" sz="900" kern="1200" dirty="0" smtClean="0">
                          <a:solidFill>
                            <a:schemeClr val="dk1"/>
                          </a:solidFill>
                          <a:effectLst/>
                          <a:latin typeface="+mn-lt"/>
                          <a:ea typeface="+mn-ea"/>
                          <a:cs typeface="+mn-cs"/>
                        </a:rPr>
                        <a:t>where one thing becomes another in a comparison </a:t>
                      </a:r>
                      <a:endParaRPr lang="en-GB" sz="9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65353">
                <a:tc>
                  <a:txBody>
                    <a:bodyPr/>
                    <a:lstStyle/>
                    <a:p>
                      <a:pPr algn="l"/>
                      <a:r>
                        <a:rPr lang="en-GB" sz="900" dirty="0" smtClean="0"/>
                        <a:t>Onomatopoeia</a:t>
                      </a:r>
                      <a:r>
                        <a:rPr lang="en-GB" sz="900" baseline="0" dirty="0" smtClean="0"/>
                        <a:t> </a:t>
                      </a:r>
                      <a:endParaRPr lang="en-GB" sz="900" dirty="0"/>
                    </a:p>
                  </a:txBody>
                  <a:tcPr/>
                </a:tc>
                <a:tc>
                  <a:txBody>
                    <a:bodyPr/>
                    <a:lstStyle/>
                    <a:p>
                      <a:pPr algn="l"/>
                      <a:r>
                        <a:rPr lang="en-GB" sz="900" kern="1200" dirty="0" smtClean="0">
                          <a:solidFill>
                            <a:schemeClr val="dk1"/>
                          </a:solidFill>
                          <a:effectLst/>
                          <a:latin typeface="+mn-lt"/>
                          <a:ea typeface="+mn-ea"/>
                          <a:cs typeface="+mn-cs"/>
                        </a:rPr>
                        <a:t>words that sound like their meaning</a:t>
                      </a:r>
                      <a:endParaRPr lang="en-GB" sz="900" dirty="0"/>
                    </a:p>
                  </a:txBody>
                  <a:tcPr/>
                </a:tc>
                <a:extLst>
                  <a:ext uri="{0D108BD9-81ED-4DB2-BD59-A6C34878D82A}">
                    <a16:rowId xmlns:a16="http://schemas.microsoft.com/office/drawing/2014/main" val="10004"/>
                  </a:ext>
                </a:extLst>
              </a:tr>
              <a:tr h="260814">
                <a:tc>
                  <a:txBody>
                    <a:bodyPr/>
                    <a:lstStyle/>
                    <a:p>
                      <a:pPr algn="l"/>
                      <a:r>
                        <a:rPr lang="en-GB" sz="900" dirty="0" smtClean="0"/>
                        <a:t>Symbolism </a:t>
                      </a:r>
                      <a:endParaRPr lang="en-GB" sz="900" dirty="0"/>
                    </a:p>
                  </a:txBody>
                  <a:tcPr/>
                </a:tc>
                <a:tc>
                  <a:txBody>
                    <a:bodyPr/>
                    <a:lstStyle/>
                    <a:p>
                      <a:pPr algn="l"/>
                      <a:r>
                        <a:rPr lang="en-GB" sz="900" kern="1200" dirty="0" smtClean="0">
                          <a:solidFill>
                            <a:schemeClr val="dk1"/>
                          </a:solidFill>
                          <a:effectLst/>
                          <a:latin typeface="+mn-lt"/>
                          <a:ea typeface="+mn-ea"/>
                          <a:cs typeface="+mn-cs"/>
                        </a:rPr>
                        <a:t>the use of symbols to represent ideas or qualities</a:t>
                      </a:r>
                      <a:endParaRPr lang="en-GB" sz="900" dirty="0"/>
                    </a:p>
                  </a:txBody>
                  <a:tcPr/>
                </a:tc>
                <a:extLst>
                  <a:ext uri="{0D108BD9-81ED-4DB2-BD59-A6C34878D82A}">
                    <a16:rowId xmlns:a16="http://schemas.microsoft.com/office/drawing/2014/main" val="10005"/>
                  </a:ext>
                </a:extLst>
              </a:tr>
              <a:tr h="417302">
                <a:tc>
                  <a:txBody>
                    <a:bodyPr/>
                    <a:lstStyle/>
                    <a:p>
                      <a:pPr algn="l"/>
                      <a:r>
                        <a:rPr lang="en-GB" sz="900" dirty="0" smtClean="0"/>
                        <a:t>Repetition </a:t>
                      </a:r>
                      <a:endParaRPr lang="en-GB" sz="900" dirty="0"/>
                    </a:p>
                  </a:txBody>
                  <a:tcPr/>
                </a:tc>
                <a:tc>
                  <a:txBody>
                    <a:bodyPr/>
                    <a:lstStyle/>
                    <a:p>
                      <a:pPr algn="l"/>
                      <a:r>
                        <a:rPr lang="en-GB" sz="900" kern="1200" dirty="0" smtClean="0">
                          <a:solidFill>
                            <a:schemeClr val="dk1"/>
                          </a:solidFill>
                          <a:effectLst/>
                          <a:latin typeface="+mn-lt"/>
                          <a:ea typeface="+mn-ea"/>
                          <a:cs typeface="+mn-cs"/>
                        </a:rPr>
                        <a:t>when words or phrases are used more than once in a</a:t>
                      </a:r>
                      <a:r>
                        <a:rPr lang="en-GB" sz="900" kern="1200" baseline="0" dirty="0" smtClean="0">
                          <a:solidFill>
                            <a:schemeClr val="dk1"/>
                          </a:solidFill>
                          <a:effectLst/>
                          <a:latin typeface="+mn-lt"/>
                          <a:ea typeface="+mn-ea"/>
                          <a:cs typeface="+mn-cs"/>
                        </a:rPr>
                        <a:t> piece of writing</a:t>
                      </a:r>
                      <a:endParaRPr lang="en-GB" sz="900" dirty="0"/>
                    </a:p>
                  </a:txBody>
                  <a:tcPr/>
                </a:tc>
                <a:extLst>
                  <a:ext uri="{0D108BD9-81ED-4DB2-BD59-A6C34878D82A}">
                    <a16:rowId xmlns:a16="http://schemas.microsoft.com/office/drawing/2014/main" val="10006"/>
                  </a:ext>
                </a:extLst>
              </a:tr>
              <a:tr h="280961">
                <a:tc>
                  <a:txBody>
                    <a:bodyPr/>
                    <a:lstStyle/>
                    <a:p>
                      <a:pPr algn="l"/>
                      <a:r>
                        <a:rPr lang="en-GB" sz="900" dirty="0" smtClean="0"/>
                        <a:t>Personification</a:t>
                      </a:r>
                      <a:endParaRPr lang="en-GB" sz="900" dirty="0"/>
                    </a:p>
                  </a:txBody>
                  <a:tcPr/>
                </a:tc>
                <a:tc>
                  <a:txBody>
                    <a:bodyPr/>
                    <a:lstStyle/>
                    <a:p>
                      <a:pPr algn="l"/>
                      <a:r>
                        <a:rPr lang="en-GB" sz="900" dirty="0" smtClean="0"/>
                        <a:t>Giving human</a:t>
                      </a:r>
                      <a:r>
                        <a:rPr lang="en-GB" sz="900" baseline="0" dirty="0" smtClean="0"/>
                        <a:t> qualities to inanimate objects</a:t>
                      </a:r>
                      <a:endParaRPr lang="en-GB" sz="900" dirty="0"/>
                    </a:p>
                  </a:txBody>
                  <a:tcPr/>
                </a:tc>
                <a:extLst>
                  <a:ext uri="{0D108BD9-81ED-4DB2-BD59-A6C34878D82A}">
                    <a16:rowId xmlns:a16="http://schemas.microsoft.com/office/drawing/2014/main" val="10007"/>
                  </a:ext>
                </a:extLst>
              </a:tr>
              <a:tr h="417302">
                <a:tc>
                  <a:txBody>
                    <a:bodyPr/>
                    <a:lstStyle/>
                    <a:p>
                      <a:pPr algn="l"/>
                      <a:r>
                        <a:rPr lang="en-GB" sz="900" dirty="0" smtClean="0"/>
                        <a:t>Persona</a:t>
                      </a:r>
                      <a:endParaRPr lang="en-GB" sz="900" dirty="0"/>
                    </a:p>
                  </a:txBody>
                  <a:tcPr/>
                </a:tc>
                <a:tc>
                  <a:txBody>
                    <a:bodyPr/>
                    <a:lstStyle/>
                    <a:p>
                      <a:pPr algn="l"/>
                      <a:r>
                        <a:rPr lang="en-GB" sz="900" dirty="0" smtClean="0"/>
                        <a:t>The voice/</a:t>
                      </a:r>
                      <a:r>
                        <a:rPr lang="en-GB" sz="900" baseline="0" dirty="0" smtClean="0"/>
                        <a:t> speaker of the poem. Different from the writer. </a:t>
                      </a:r>
                      <a:endParaRPr lang="en-GB" sz="900" dirty="0"/>
                    </a:p>
                  </a:txBody>
                  <a:tcPr/>
                </a:tc>
                <a:extLst>
                  <a:ext uri="{0D108BD9-81ED-4DB2-BD59-A6C34878D82A}">
                    <a16:rowId xmlns:a16="http://schemas.microsoft.com/office/drawing/2014/main" val="10008"/>
                  </a:ext>
                </a:extLst>
              </a:tr>
              <a:tr h="265353">
                <a:tc>
                  <a:txBody>
                    <a:bodyPr/>
                    <a:lstStyle/>
                    <a:p>
                      <a:pPr algn="l"/>
                      <a:r>
                        <a:rPr lang="en-GB" sz="900" dirty="0" smtClean="0"/>
                        <a:t>Semantic</a:t>
                      </a:r>
                      <a:r>
                        <a:rPr lang="en-GB" sz="900" baseline="0" dirty="0" smtClean="0"/>
                        <a:t> field </a:t>
                      </a:r>
                      <a:endParaRPr lang="en-GB" sz="900" dirty="0"/>
                    </a:p>
                  </a:txBody>
                  <a:tcPr/>
                </a:tc>
                <a:tc>
                  <a:txBody>
                    <a:bodyPr/>
                    <a:lstStyle/>
                    <a:p>
                      <a:pPr algn="l"/>
                      <a:r>
                        <a:rPr lang="en-GB" sz="900" dirty="0" smtClean="0"/>
                        <a:t>A group of</a:t>
                      </a:r>
                      <a:r>
                        <a:rPr lang="en-GB" sz="900" baseline="0" dirty="0" smtClean="0"/>
                        <a:t> words related in meaning. </a:t>
                      </a:r>
                      <a:endParaRPr lang="en-GB" sz="900" dirty="0"/>
                    </a:p>
                  </a:txBody>
                  <a:tcPr/>
                </a:tc>
                <a:extLst>
                  <a:ext uri="{0D108BD9-81ED-4DB2-BD59-A6C34878D82A}">
                    <a16:rowId xmlns:a16="http://schemas.microsoft.com/office/drawing/2014/main" val="10009"/>
                  </a:ext>
                </a:extLst>
              </a:tr>
              <a:tr h="417302">
                <a:tc>
                  <a:txBody>
                    <a:bodyPr/>
                    <a:lstStyle/>
                    <a:p>
                      <a:pPr algn="l"/>
                      <a:r>
                        <a:rPr lang="en-GB" sz="900" dirty="0" smtClean="0"/>
                        <a:t>Sonnet</a:t>
                      </a:r>
                      <a:endParaRPr lang="en-GB" sz="900" dirty="0"/>
                    </a:p>
                  </a:txBody>
                  <a:tcPr/>
                </a:tc>
                <a:tc>
                  <a:txBody>
                    <a:bodyPr/>
                    <a:lstStyle/>
                    <a:p>
                      <a:pPr algn="l"/>
                      <a:r>
                        <a:rPr lang="en-GB" sz="900" dirty="0" smtClean="0"/>
                        <a:t>A 14</a:t>
                      </a:r>
                      <a:r>
                        <a:rPr lang="en-GB" sz="900" baseline="0" dirty="0" smtClean="0"/>
                        <a:t> line poem, with a clear rhyme scheme. Usually focuses on love. </a:t>
                      </a:r>
                      <a:endParaRPr lang="en-GB" sz="900" dirty="0"/>
                    </a:p>
                  </a:txBody>
                  <a:tcPr/>
                </a:tc>
                <a:extLst>
                  <a:ext uri="{0D108BD9-81ED-4DB2-BD59-A6C34878D82A}">
                    <a16:rowId xmlns:a16="http://schemas.microsoft.com/office/drawing/2014/main" val="10010"/>
                  </a:ext>
                </a:extLst>
              </a:tr>
              <a:tr h="417302">
                <a:tc>
                  <a:txBody>
                    <a:bodyPr/>
                    <a:lstStyle/>
                    <a:p>
                      <a:pPr algn="l"/>
                      <a:r>
                        <a:rPr lang="en-GB" sz="900" dirty="0" smtClean="0"/>
                        <a:t>Free-verse</a:t>
                      </a:r>
                      <a:endParaRPr lang="en-GB" sz="900" dirty="0"/>
                    </a:p>
                  </a:txBody>
                  <a:tcPr/>
                </a:tc>
                <a:tc>
                  <a:txBody>
                    <a:bodyPr/>
                    <a:lstStyle/>
                    <a:p>
                      <a:pPr algn="l"/>
                      <a:r>
                        <a:rPr lang="en-GB" sz="900" dirty="0" smtClean="0"/>
                        <a:t>A</a:t>
                      </a:r>
                      <a:r>
                        <a:rPr lang="en-GB" sz="900" baseline="0" dirty="0" smtClean="0"/>
                        <a:t> poem that doesn’t have any clear rhyme scheme off rhythm. </a:t>
                      </a:r>
                      <a:endParaRPr lang="en-GB" sz="900" dirty="0"/>
                    </a:p>
                  </a:txBody>
                  <a:tcPr/>
                </a:tc>
                <a:extLst>
                  <a:ext uri="{0D108BD9-81ED-4DB2-BD59-A6C34878D82A}">
                    <a16:rowId xmlns:a16="http://schemas.microsoft.com/office/drawing/2014/main" val="10011"/>
                  </a:ext>
                </a:extLst>
              </a:tr>
              <a:tr h="417302">
                <a:tc>
                  <a:txBody>
                    <a:bodyPr/>
                    <a:lstStyle/>
                    <a:p>
                      <a:pPr algn="l"/>
                      <a:r>
                        <a:rPr lang="en-GB" sz="900" dirty="0" smtClean="0"/>
                        <a:t>Alternate rhyme</a:t>
                      </a:r>
                      <a:endParaRPr lang="en-GB" sz="900" dirty="0"/>
                    </a:p>
                  </a:txBody>
                  <a:tcPr/>
                </a:tc>
                <a:tc>
                  <a:txBody>
                    <a:bodyPr/>
                    <a:lstStyle/>
                    <a:p>
                      <a:pPr algn="l"/>
                      <a:r>
                        <a:rPr lang="en-GB" sz="900" dirty="0" smtClean="0"/>
                        <a:t>When</a:t>
                      </a:r>
                      <a:r>
                        <a:rPr lang="en-GB" sz="900" baseline="0" dirty="0" smtClean="0"/>
                        <a:t> alternate lines share the same rhyme scheme (ABAB)</a:t>
                      </a:r>
                      <a:endParaRPr lang="en-GB" sz="900" dirty="0"/>
                    </a:p>
                  </a:txBody>
                  <a:tcPr/>
                </a:tc>
                <a:extLst>
                  <a:ext uri="{0D108BD9-81ED-4DB2-BD59-A6C34878D82A}">
                    <a16:rowId xmlns:a16="http://schemas.microsoft.com/office/drawing/2014/main" val="10012"/>
                  </a:ext>
                </a:extLst>
              </a:tr>
              <a:tr h="417302">
                <a:tc>
                  <a:txBody>
                    <a:bodyPr/>
                    <a:lstStyle/>
                    <a:p>
                      <a:pPr algn="l"/>
                      <a:r>
                        <a:rPr lang="en-GB" sz="900" dirty="0" smtClean="0"/>
                        <a:t>Rhyming couplet</a:t>
                      </a:r>
                      <a:endParaRPr lang="en-GB" sz="900" dirty="0"/>
                    </a:p>
                  </a:txBody>
                  <a:tcPr/>
                </a:tc>
                <a:tc>
                  <a:txBody>
                    <a:bodyPr/>
                    <a:lstStyle/>
                    <a:p>
                      <a:pPr algn="l"/>
                      <a:r>
                        <a:rPr lang="en-GB" sz="900" dirty="0" smtClean="0"/>
                        <a:t>A pair of rhyming</a:t>
                      </a:r>
                      <a:r>
                        <a:rPr lang="en-GB" sz="900" baseline="0" dirty="0" smtClean="0"/>
                        <a:t> lines which follow on from one another (AA, BB)</a:t>
                      </a:r>
                      <a:endParaRPr lang="en-GB" sz="900" dirty="0"/>
                    </a:p>
                  </a:txBody>
                  <a:tcPr/>
                </a:tc>
                <a:extLst>
                  <a:ext uri="{0D108BD9-81ED-4DB2-BD59-A6C34878D82A}">
                    <a16:rowId xmlns:a16="http://schemas.microsoft.com/office/drawing/2014/main" val="10013"/>
                  </a:ext>
                </a:extLst>
              </a:tr>
              <a:tr h="260814">
                <a:tc>
                  <a:txBody>
                    <a:bodyPr/>
                    <a:lstStyle/>
                    <a:p>
                      <a:pPr algn="l"/>
                      <a:r>
                        <a:rPr lang="en-GB" sz="900" dirty="0" smtClean="0"/>
                        <a:t>Juxtaposition </a:t>
                      </a:r>
                      <a:endParaRPr lang="en-GB" sz="900" dirty="0"/>
                    </a:p>
                  </a:txBody>
                  <a:tcPr/>
                </a:tc>
                <a:tc>
                  <a:txBody>
                    <a:bodyPr/>
                    <a:lstStyle/>
                    <a:p>
                      <a:pPr algn="l"/>
                      <a:r>
                        <a:rPr lang="en-GB" sz="900" kern="1200" dirty="0" smtClean="0">
                          <a:solidFill>
                            <a:schemeClr val="dk1"/>
                          </a:solidFill>
                          <a:effectLst/>
                          <a:latin typeface="+mn-lt"/>
                          <a:ea typeface="+mn-ea"/>
                          <a:cs typeface="+mn-cs"/>
                        </a:rPr>
                        <a:t>placing contrasting ideas close together in a text</a:t>
                      </a:r>
                      <a:endParaRPr lang="en-GB" sz="900" dirty="0"/>
                    </a:p>
                  </a:txBody>
                  <a:tcPr/>
                </a:tc>
                <a:extLst>
                  <a:ext uri="{0D108BD9-81ED-4DB2-BD59-A6C34878D82A}">
                    <a16:rowId xmlns:a16="http://schemas.microsoft.com/office/drawing/2014/main" val="10014"/>
                  </a:ext>
                </a:extLst>
              </a:tr>
              <a:tr h="417302">
                <a:tc>
                  <a:txBody>
                    <a:bodyPr/>
                    <a:lstStyle/>
                    <a:p>
                      <a:pPr algn="l"/>
                      <a:r>
                        <a:rPr lang="en-GB" sz="900" dirty="0" smtClean="0"/>
                        <a:t>Enjambment</a:t>
                      </a:r>
                      <a:endParaRPr lang="en-GB" sz="900" dirty="0"/>
                    </a:p>
                  </a:txBody>
                  <a:tcPr/>
                </a:tc>
                <a:tc>
                  <a:txBody>
                    <a:bodyPr/>
                    <a:lstStyle/>
                    <a:p>
                      <a:pPr algn="l"/>
                      <a:r>
                        <a:rPr lang="en-GB" sz="900" kern="1200" dirty="0" smtClean="0">
                          <a:solidFill>
                            <a:schemeClr val="dk1"/>
                          </a:solidFill>
                          <a:effectLst/>
                          <a:latin typeface="+mn-lt"/>
                          <a:ea typeface="+mn-ea"/>
                          <a:cs typeface="+mn-cs"/>
                        </a:rPr>
                        <a:t> incomplete sentences at the end of lines in poetry, where one line runs on to the next for effect</a:t>
                      </a:r>
                      <a:endParaRPr lang="en-GB" sz="900" dirty="0"/>
                    </a:p>
                  </a:txBody>
                  <a:tcPr/>
                </a:tc>
                <a:extLst>
                  <a:ext uri="{0D108BD9-81ED-4DB2-BD59-A6C34878D82A}">
                    <a16:rowId xmlns:a16="http://schemas.microsoft.com/office/drawing/2014/main" val="10015"/>
                  </a:ext>
                </a:extLst>
              </a:tr>
              <a:tr h="417302">
                <a:tc>
                  <a:txBody>
                    <a:bodyPr/>
                    <a:lstStyle/>
                    <a:p>
                      <a:pPr algn="l"/>
                      <a:r>
                        <a:rPr lang="en-GB" sz="900" dirty="0" smtClean="0"/>
                        <a:t>Caesura</a:t>
                      </a:r>
                      <a:endParaRPr lang="en-GB" sz="900" dirty="0"/>
                    </a:p>
                  </a:txBody>
                  <a:tcPr/>
                </a:tc>
                <a:tc>
                  <a:txBody>
                    <a:bodyPr/>
                    <a:lstStyle/>
                    <a:p>
                      <a:pPr algn="l"/>
                      <a:r>
                        <a:rPr lang="en-GB" sz="900" kern="1200" dirty="0" smtClean="0">
                          <a:solidFill>
                            <a:schemeClr val="dk1"/>
                          </a:solidFill>
                          <a:effectLst/>
                          <a:latin typeface="+mn-lt"/>
                          <a:ea typeface="+mn-ea"/>
                          <a:cs typeface="+mn-cs"/>
                        </a:rPr>
                        <a:t>a break in the middle of a line of poem using punctuation (. , : ; ) </a:t>
                      </a:r>
                      <a:endParaRPr lang="en-GB" sz="900" dirty="0"/>
                    </a:p>
                  </a:txBody>
                  <a:tcPr/>
                </a:tc>
                <a:extLst>
                  <a:ext uri="{0D108BD9-81ED-4DB2-BD59-A6C34878D82A}">
                    <a16:rowId xmlns:a16="http://schemas.microsoft.com/office/drawing/2014/main" val="10016"/>
                  </a:ext>
                </a:extLst>
              </a:tr>
              <a:tr h="265353">
                <a:tc>
                  <a:txBody>
                    <a:bodyPr/>
                    <a:lstStyle/>
                    <a:p>
                      <a:pPr algn="l"/>
                      <a:r>
                        <a:rPr lang="en-GB" sz="900" dirty="0" smtClean="0"/>
                        <a:t>End-stopping</a:t>
                      </a:r>
                      <a:r>
                        <a:rPr lang="en-GB" sz="900" baseline="0" dirty="0" smtClean="0"/>
                        <a:t> </a:t>
                      </a:r>
                      <a:endParaRPr lang="en-GB" sz="900" dirty="0"/>
                    </a:p>
                  </a:txBody>
                  <a:tcPr/>
                </a:tc>
                <a:tc>
                  <a:txBody>
                    <a:bodyPr/>
                    <a:lstStyle/>
                    <a:p>
                      <a:pPr algn="l"/>
                      <a:r>
                        <a:rPr lang="en-GB" sz="900" kern="1200" dirty="0" smtClean="0">
                          <a:solidFill>
                            <a:schemeClr val="dk1"/>
                          </a:solidFill>
                          <a:effectLst/>
                          <a:latin typeface="+mn-lt"/>
                          <a:ea typeface="+mn-ea"/>
                          <a:cs typeface="+mn-cs"/>
                        </a:rPr>
                        <a:t>punctuation at the end of a line of poetry</a:t>
                      </a:r>
                      <a:endParaRPr lang="en-GB" sz="900" dirty="0"/>
                    </a:p>
                  </a:txBody>
                  <a:tcPr/>
                </a:tc>
                <a:extLst>
                  <a:ext uri="{0D108BD9-81ED-4DB2-BD59-A6C34878D82A}">
                    <a16:rowId xmlns:a16="http://schemas.microsoft.com/office/drawing/2014/main" val="10017"/>
                  </a:ext>
                </a:extLst>
              </a:tr>
              <a:tr h="294401">
                <a:tc>
                  <a:txBody>
                    <a:bodyPr/>
                    <a:lstStyle/>
                    <a:p>
                      <a:pPr algn="l"/>
                      <a:r>
                        <a:rPr lang="en-GB" sz="900" dirty="0" smtClean="0"/>
                        <a:t>Rhythm </a:t>
                      </a:r>
                      <a:endParaRPr lang="en-GB" sz="900" dirty="0"/>
                    </a:p>
                  </a:txBody>
                  <a:tcPr/>
                </a:tc>
                <a:tc>
                  <a:txBody>
                    <a:bodyPr/>
                    <a:lstStyle/>
                    <a:p>
                      <a:pPr algn="l"/>
                      <a:r>
                        <a:rPr lang="en-GB" sz="900" dirty="0" smtClean="0"/>
                        <a:t>A recurring beat in</a:t>
                      </a:r>
                      <a:r>
                        <a:rPr lang="en-GB" sz="900" baseline="0" dirty="0" smtClean="0"/>
                        <a:t> the poem </a:t>
                      </a:r>
                      <a:endParaRPr lang="en-GB" sz="900" dirty="0"/>
                    </a:p>
                  </a:txBody>
                  <a:tcPr/>
                </a:tc>
                <a:extLst>
                  <a:ext uri="{0D108BD9-81ED-4DB2-BD59-A6C34878D82A}">
                    <a16:rowId xmlns:a16="http://schemas.microsoft.com/office/drawing/2014/main" val="10018"/>
                  </a:ext>
                </a:extLst>
              </a:tr>
            </a:tbl>
          </a:graphicData>
        </a:graphic>
      </p:graphicFrame>
      <p:sp>
        <p:nvSpPr>
          <p:cNvPr id="11" name="TextBox 10"/>
          <p:cNvSpPr txBox="1"/>
          <p:nvPr/>
        </p:nvSpPr>
        <p:spPr>
          <a:xfrm>
            <a:off x="7576705" y="39635"/>
            <a:ext cx="1526214"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1400" b="1" dirty="0" smtClean="0"/>
              <a:t>Paper Two Literature</a:t>
            </a:r>
          </a:p>
          <a:p>
            <a:pPr algn="ctr"/>
            <a:r>
              <a:rPr lang="en-GB" sz="1400" b="1" dirty="0" smtClean="0"/>
              <a:t>Section C</a:t>
            </a:r>
          </a:p>
          <a:p>
            <a:pPr algn="ctr"/>
            <a:r>
              <a:rPr lang="en-GB" sz="1400" b="1" dirty="0" smtClean="0"/>
              <a:t>20% of Lit GCSE</a:t>
            </a:r>
          </a:p>
          <a:p>
            <a:r>
              <a:rPr lang="en-GB" sz="800" b="1" dirty="0" smtClean="0"/>
              <a:t>Two previously unseen poems. </a:t>
            </a:r>
          </a:p>
          <a:p>
            <a:r>
              <a:rPr lang="en-GB" sz="800" b="1" dirty="0" smtClean="0"/>
              <a:t>1 single poem essay. </a:t>
            </a:r>
          </a:p>
          <a:p>
            <a:r>
              <a:rPr lang="en-GB" sz="800" b="1" dirty="0" smtClean="0"/>
              <a:t>1 comparison essay. </a:t>
            </a:r>
            <a:endParaRPr lang="en-GB" sz="600" dirty="0" smtClean="0"/>
          </a:p>
        </p:txBody>
      </p:sp>
      <p:graphicFrame>
        <p:nvGraphicFramePr>
          <p:cNvPr id="12" name="Content Placeholder 3"/>
          <p:cNvGraphicFramePr>
            <a:graphicFrameLocks/>
          </p:cNvGraphicFramePr>
          <p:nvPr>
            <p:extLst/>
          </p:nvPr>
        </p:nvGraphicFramePr>
        <p:xfrm>
          <a:off x="3693740" y="3783831"/>
          <a:ext cx="3798423" cy="3139440"/>
        </p:xfrm>
        <a:graphic>
          <a:graphicData uri="http://schemas.openxmlformats.org/drawingml/2006/table">
            <a:tbl>
              <a:tblPr firstRow="1" bandRow="1">
                <a:tableStyleId>{93296810-A885-4BE3-A3E7-6D5BEEA58F35}</a:tableStyleId>
              </a:tblPr>
              <a:tblGrid>
                <a:gridCol w="896849">
                  <a:extLst>
                    <a:ext uri="{9D8B030D-6E8A-4147-A177-3AD203B41FA5}">
                      <a16:colId xmlns:a16="http://schemas.microsoft.com/office/drawing/2014/main" val="3497765502"/>
                    </a:ext>
                  </a:extLst>
                </a:gridCol>
                <a:gridCol w="2901574">
                  <a:extLst>
                    <a:ext uri="{9D8B030D-6E8A-4147-A177-3AD203B41FA5}">
                      <a16:colId xmlns:a16="http://schemas.microsoft.com/office/drawing/2014/main" val="3367200646"/>
                    </a:ext>
                  </a:extLst>
                </a:gridCol>
              </a:tblGrid>
              <a:tr h="187071">
                <a:tc>
                  <a:txBody>
                    <a:bodyPr/>
                    <a:lstStyle/>
                    <a:p>
                      <a:pPr algn="l"/>
                      <a:r>
                        <a:rPr lang="en-GB" sz="1100" baseline="0" dirty="0" smtClean="0">
                          <a:solidFill>
                            <a:schemeClr val="tx1"/>
                          </a:solidFill>
                        </a:rPr>
                        <a:t>Emotions</a:t>
                      </a:r>
                      <a:endParaRPr lang="en-GB" sz="1100" dirty="0">
                        <a:solidFill>
                          <a:schemeClr val="tx1"/>
                        </a:solidFill>
                      </a:endParaRPr>
                    </a:p>
                  </a:txBody>
                  <a:tcPr/>
                </a:tc>
                <a:tc>
                  <a:txBody>
                    <a:bodyPr/>
                    <a:lstStyle/>
                    <a:p>
                      <a:pPr algn="l"/>
                      <a:r>
                        <a:rPr lang="en-GB" sz="1100" dirty="0" smtClean="0">
                          <a:solidFill>
                            <a:schemeClr val="tx1"/>
                          </a:solidFill>
                        </a:rPr>
                        <a:t>Synonyms </a:t>
                      </a:r>
                      <a:r>
                        <a:rPr lang="en-GB" sz="1100" baseline="0" dirty="0" smtClean="0">
                          <a:solidFill>
                            <a:schemeClr val="tx1"/>
                          </a:solidFill>
                        </a:rPr>
                        <a:t>to describe this feeling or emotion</a:t>
                      </a:r>
                      <a:endParaRPr lang="en-GB" sz="1100" dirty="0">
                        <a:solidFill>
                          <a:schemeClr val="tx1"/>
                        </a:solidFill>
                      </a:endParaRPr>
                    </a:p>
                  </a:txBody>
                  <a:tcPr/>
                </a:tc>
                <a:extLst>
                  <a:ext uri="{0D108BD9-81ED-4DB2-BD59-A6C34878D82A}">
                    <a16:rowId xmlns:a16="http://schemas.microsoft.com/office/drawing/2014/main" val="1650917302"/>
                  </a:ext>
                </a:extLst>
              </a:tr>
              <a:tr h="268537">
                <a:tc>
                  <a:txBody>
                    <a:bodyPr/>
                    <a:lstStyle/>
                    <a:p>
                      <a:pPr algn="l"/>
                      <a:r>
                        <a:rPr lang="en-GB" sz="1000" b="1" dirty="0" smtClean="0"/>
                        <a:t>Anger</a:t>
                      </a:r>
                      <a:endParaRPr lang="en-GB" sz="1000" b="1" dirty="0"/>
                    </a:p>
                  </a:txBody>
                  <a:tcPr/>
                </a:tc>
                <a:tc>
                  <a:txBody>
                    <a:bodyPr/>
                    <a:lstStyle/>
                    <a:p>
                      <a:pPr algn="l"/>
                      <a:r>
                        <a:rPr lang="en-GB" sz="1000" kern="1200" dirty="0" smtClean="0">
                          <a:solidFill>
                            <a:schemeClr val="dk1"/>
                          </a:solidFill>
                          <a:effectLst/>
                          <a:latin typeface="+mn-lt"/>
                          <a:ea typeface="+mn-ea"/>
                          <a:cs typeface="+mn-cs"/>
                        </a:rPr>
                        <a:t>Irritated, Annoyed, Rage, Hostility</a:t>
                      </a:r>
                      <a:r>
                        <a:rPr lang="en-GB" sz="1000" kern="1200" baseline="0" dirty="0" smtClean="0">
                          <a:solidFill>
                            <a:schemeClr val="dk1"/>
                          </a:solidFill>
                          <a:effectLst/>
                          <a:latin typeface="+mn-lt"/>
                          <a:ea typeface="+mn-ea"/>
                          <a:cs typeface="+mn-cs"/>
                        </a:rPr>
                        <a:t>, Agitation, Aggravated, Contempt</a:t>
                      </a:r>
                      <a:r>
                        <a:rPr lang="en-GB" sz="1000" kern="1200" dirty="0" smtClean="0">
                          <a:solidFill>
                            <a:schemeClr val="dk1"/>
                          </a:solidFill>
                          <a:effectLst/>
                          <a:latin typeface="+mn-lt"/>
                          <a:ea typeface="+mn-ea"/>
                          <a:cs typeface="+mn-cs"/>
                        </a:rPr>
                        <a:t> </a:t>
                      </a:r>
                      <a:endParaRPr lang="en-GB" sz="1000" dirty="0"/>
                    </a:p>
                  </a:txBody>
                  <a:tcPr/>
                </a:tc>
                <a:extLst>
                  <a:ext uri="{0D108BD9-81ED-4DB2-BD59-A6C34878D82A}">
                    <a16:rowId xmlns:a16="http://schemas.microsoft.com/office/drawing/2014/main" val="1648644886"/>
                  </a:ext>
                </a:extLst>
              </a:tr>
              <a:tr h="184444">
                <a:tc>
                  <a:txBody>
                    <a:bodyPr/>
                    <a:lstStyle/>
                    <a:p>
                      <a:pPr algn="l"/>
                      <a:r>
                        <a:rPr lang="en-GB" sz="1000" b="1" dirty="0" smtClean="0"/>
                        <a:t>Fear</a:t>
                      </a:r>
                      <a:endParaRPr lang="en-GB" sz="1000" b="1" dirty="0"/>
                    </a:p>
                  </a:txBody>
                  <a:tcPr/>
                </a:tc>
                <a:tc>
                  <a:txBody>
                    <a:bodyPr/>
                    <a:lstStyle/>
                    <a:p>
                      <a:pPr>
                        <a:lnSpc>
                          <a:spcPct val="115000"/>
                        </a:lnSpc>
                        <a:spcAft>
                          <a:spcPts val="1000"/>
                        </a:spcAft>
                      </a:pPr>
                      <a:r>
                        <a:rPr lang="en-GB" sz="1000" kern="1200" dirty="0" smtClean="0">
                          <a:solidFill>
                            <a:schemeClr val="dk1"/>
                          </a:solidFill>
                          <a:effectLst/>
                          <a:latin typeface="+mn-lt"/>
                          <a:ea typeface="+mn-ea"/>
                          <a:cs typeface="+mn-cs"/>
                        </a:rPr>
                        <a:t>Horror, Rage,</a:t>
                      </a:r>
                      <a:r>
                        <a:rPr lang="en-GB" sz="1000" kern="1200" baseline="0" dirty="0" smtClean="0">
                          <a:solidFill>
                            <a:schemeClr val="dk1"/>
                          </a:solidFill>
                          <a:effectLst/>
                          <a:latin typeface="+mn-lt"/>
                          <a:ea typeface="+mn-ea"/>
                          <a:cs typeface="+mn-cs"/>
                        </a:rPr>
                        <a:t> Mortification, inferiority, Hysterical, Panic, Insecurity</a:t>
                      </a:r>
                      <a:endParaRPr lang="en-GB" sz="1000" dirty="0">
                        <a:effectLst/>
                        <a:latin typeface="Calibri"/>
                        <a:ea typeface="Calibri"/>
                        <a:cs typeface="Times New Roman"/>
                      </a:endParaRPr>
                    </a:p>
                  </a:txBody>
                  <a:tcPr marL="68580" marR="68580" marT="0" marB="0"/>
                </a:tc>
                <a:extLst>
                  <a:ext uri="{0D108BD9-81ED-4DB2-BD59-A6C34878D82A}">
                    <a16:rowId xmlns:a16="http://schemas.microsoft.com/office/drawing/2014/main" val="2851217638"/>
                  </a:ext>
                </a:extLst>
              </a:tr>
              <a:tr h="295514">
                <a:tc>
                  <a:txBody>
                    <a:bodyPr/>
                    <a:lstStyle/>
                    <a:p>
                      <a:pPr algn="l"/>
                      <a:r>
                        <a:rPr lang="en-GB" sz="1000" b="1" dirty="0" smtClean="0"/>
                        <a:t>Love </a:t>
                      </a:r>
                      <a:endParaRPr lang="en-GB" sz="1000" b="1" dirty="0"/>
                    </a:p>
                  </a:txBody>
                  <a:tcPr/>
                </a:tc>
                <a:tc>
                  <a:txBody>
                    <a:bodyPr/>
                    <a:lstStyle/>
                    <a:p>
                      <a:pPr algn="l"/>
                      <a:r>
                        <a:rPr lang="en-GB" sz="1000" kern="1200" dirty="0" smtClean="0">
                          <a:solidFill>
                            <a:schemeClr val="dk1"/>
                          </a:solidFill>
                          <a:effectLst/>
                          <a:latin typeface="+mn-lt"/>
                          <a:ea typeface="+mn-ea"/>
                          <a:cs typeface="+mn-cs"/>
                        </a:rPr>
                        <a:t>Tenderness, Desire, Longing, Affection, Caring, Passion, Compassion </a:t>
                      </a:r>
                      <a:endParaRPr lang="en-GB" sz="1000" dirty="0"/>
                    </a:p>
                  </a:txBody>
                  <a:tcPr/>
                </a:tc>
                <a:extLst>
                  <a:ext uri="{0D108BD9-81ED-4DB2-BD59-A6C34878D82A}">
                    <a16:rowId xmlns:a16="http://schemas.microsoft.com/office/drawing/2014/main" val="495403433"/>
                  </a:ext>
                </a:extLst>
              </a:tr>
              <a:tr h="331322">
                <a:tc>
                  <a:txBody>
                    <a:bodyPr/>
                    <a:lstStyle/>
                    <a:p>
                      <a:pPr algn="l"/>
                      <a:r>
                        <a:rPr lang="en-GB" sz="1000" b="1" dirty="0" smtClean="0"/>
                        <a:t>Joy</a:t>
                      </a:r>
                      <a:endParaRPr lang="en-GB" sz="1000" b="1" dirty="0"/>
                    </a:p>
                  </a:txBody>
                  <a:tcPr/>
                </a:tc>
                <a:tc>
                  <a:txBody>
                    <a:bodyPr/>
                    <a:lstStyle/>
                    <a:p>
                      <a:pPr algn="l"/>
                      <a:r>
                        <a:rPr lang="en-GB" sz="1000" dirty="0" smtClean="0"/>
                        <a:t>Elated, Enthusiastic,</a:t>
                      </a:r>
                      <a:r>
                        <a:rPr lang="en-GB" sz="1000" baseline="0" dirty="0" smtClean="0"/>
                        <a:t> Eager, Hopeful, Enchanted, Rapturous, Delighted</a:t>
                      </a:r>
                      <a:endParaRPr lang="en-GB" sz="1000" dirty="0"/>
                    </a:p>
                  </a:txBody>
                  <a:tcPr/>
                </a:tc>
                <a:extLst>
                  <a:ext uri="{0D108BD9-81ED-4DB2-BD59-A6C34878D82A}">
                    <a16:rowId xmlns:a16="http://schemas.microsoft.com/office/drawing/2014/main" val="302227698"/>
                  </a:ext>
                </a:extLst>
              </a:tr>
              <a:tr h="246258">
                <a:tc>
                  <a:txBody>
                    <a:bodyPr/>
                    <a:lstStyle/>
                    <a:p>
                      <a:pPr algn="l"/>
                      <a:r>
                        <a:rPr lang="en-GB" sz="1000" b="1" dirty="0" smtClean="0"/>
                        <a:t>Surprise</a:t>
                      </a:r>
                      <a:endParaRPr lang="en-GB" sz="1000" b="1" dirty="0"/>
                    </a:p>
                  </a:txBody>
                  <a:tcPr/>
                </a:tc>
                <a:tc>
                  <a:txBody>
                    <a:bodyPr/>
                    <a:lstStyle/>
                    <a:p>
                      <a:pPr algn="l"/>
                      <a:r>
                        <a:rPr lang="en-GB" sz="1000" kern="1200" dirty="0" smtClean="0">
                          <a:solidFill>
                            <a:schemeClr val="dk1"/>
                          </a:solidFill>
                          <a:effectLst/>
                          <a:latin typeface="+mn-lt"/>
                          <a:ea typeface="+mn-ea"/>
                          <a:cs typeface="+mn-cs"/>
                        </a:rPr>
                        <a:t>Confusion, Overcome, Stimulated, Astounded,</a:t>
                      </a:r>
                      <a:r>
                        <a:rPr lang="en-GB" sz="1000" kern="1200" baseline="0" dirty="0" smtClean="0">
                          <a:solidFill>
                            <a:schemeClr val="dk1"/>
                          </a:solidFill>
                          <a:effectLst/>
                          <a:latin typeface="+mn-lt"/>
                          <a:ea typeface="+mn-ea"/>
                          <a:cs typeface="+mn-cs"/>
                        </a:rPr>
                        <a:t> Speechless, Awe-struck, Dismayed</a:t>
                      </a:r>
                      <a:endParaRPr lang="en-GB" sz="1000" dirty="0"/>
                    </a:p>
                  </a:txBody>
                  <a:tcPr/>
                </a:tc>
                <a:extLst>
                  <a:ext uri="{0D108BD9-81ED-4DB2-BD59-A6C34878D82A}">
                    <a16:rowId xmlns:a16="http://schemas.microsoft.com/office/drawing/2014/main" val="802071125"/>
                  </a:ext>
                </a:extLst>
              </a:tr>
              <a:tr h="330930">
                <a:tc>
                  <a:txBody>
                    <a:bodyPr/>
                    <a:lstStyle/>
                    <a:p>
                      <a:pPr algn="l"/>
                      <a:r>
                        <a:rPr lang="en-GB" sz="1000" b="1" dirty="0" smtClean="0"/>
                        <a:t>Sadness</a:t>
                      </a:r>
                      <a:endParaRPr lang="en-GB" sz="1000" b="1" dirty="0"/>
                    </a:p>
                  </a:txBody>
                  <a:tcPr/>
                </a:tc>
                <a:tc>
                  <a:txBody>
                    <a:bodyPr/>
                    <a:lstStyle/>
                    <a:p>
                      <a:pPr algn="l"/>
                      <a:r>
                        <a:rPr lang="en-GB" sz="1000" kern="1200" dirty="0" smtClean="0">
                          <a:solidFill>
                            <a:schemeClr val="dk1"/>
                          </a:solidFill>
                          <a:effectLst/>
                          <a:latin typeface="+mj-lt"/>
                          <a:ea typeface="+mn-ea"/>
                          <a:cs typeface="+mn-cs"/>
                        </a:rPr>
                        <a:t>Disappointed, Suffering, Despair,</a:t>
                      </a:r>
                      <a:r>
                        <a:rPr lang="en-GB" sz="1000" kern="1200" baseline="0" dirty="0" smtClean="0">
                          <a:solidFill>
                            <a:schemeClr val="dk1"/>
                          </a:solidFill>
                          <a:effectLst/>
                          <a:latin typeface="+mj-lt"/>
                          <a:ea typeface="+mn-ea"/>
                          <a:cs typeface="+mn-cs"/>
                        </a:rPr>
                        <a:t> Dismayed, Hurt, Regretful, Isolated</a:t>
                      </a:r>
                      <a:endParaRPr lang="en-GB" sz="1000" dirty="0">
                        <a:latin typeface="+mj-lt"/>
                      </a:endParaRPr>
                    </a:p>
                  </a:txBody>
                  <a:tcPr/>
                </a:tc>
                <a:extLst>
                  <a:ext uri="{0D108BD9-81ED-4DB2-BD59-A6C34878D82A}">
                    <a16:rowId xmlns:a16="http://schemas.microsoft.com/office/drawing/2014/main" val="120784322"/>
                  </a:ext>
                </a:extLst>
              </a:tr>
              <a:tr h="261023">
                <a:tc>
                  <a:txBody>
                    <a:bodyPr/>
                    <a:lstStyle/>
                    <a:p>
                      <a:pPr algn="l"/>
                      <a:r>
                        <a:rPr lang="en-GB" sz="1000" b="1" dirty="0" smtClean="0"/>
                        <a:t>Tension </a:t>
                      </a:r>
                      <a:endParaRPr lang="en-GB" sz="1000" b="1" dirty="0"/>
                    </a:p>
                  </a:txBody>
                  <a:tcPr/>
                </a:tc>
                <a:tc>
                  <a:txBody>
                    <a:bodyPr/>
                    <a:lstStyle/>
                    <a:p>
                      <a:pPr algn="l"/>
                      <a:r>
                        <a:rPr lang="en-GB" sz="1000" dirty="0" smtClean="0">
                          <a:latin typeface="+mj-lt"/>
                        </a:rPr>
                        <a:t>Tense, fraught,</a:t>
                      </a:r>
                      <a:r>
                        <a:rPr lang="en-GB" sz="1000" baseline="0" dirty="0" smtClean="0">
                          <a:latin typeface="+mj-lt"/>
                        </a:rPr>
                        <a:t> dramatic, </a:t>
                      </a:r>
                      <a:r>
                        <a:rPr lang="en-GB" sz="1000" kern="1200" dirty="0" smtClean="0">
                          <a:solidFill>
                            <a:schemeClr val="dk1"/>
                          </a:solidFill>
                          <a:effectLst/>
                          <a:latin typeface="+mj-lt"/>
                          <a:ea typeface="+mn-ea"/>
                          <a:cs typeface="+mn-cs"/>
                        </a:rPr>
                        <a:t>nerve-wracking,</a:t>
                      </a:r>
                      <a:r>
                        <a:rPr lang="en-GB" sz="1000" kern="1200" baseline="0" dirty="0" smtClean="0">
                          <a:solidFill>
                            <a:schemeClr val="dk1"/>
                          </a:solidFill>
                          <a:effectLst/>
                          <a:latin typeface="+mj-lt"/>
                          <a:ea typeface="+mn-ea"/>
                          <a:cs typeface="+mn-cs"/>
                        </a:rPr>
                        <a:t> </a:t>
                      </a:r>
                      <a:r>
                        <a:rPr lang="en-GB" sz="1000" kern="1200" dirty="0" smtClean="0">
                          <a:solidFill>
                            <a:schemeClr val="dk1"/>
                          </a:solidFill>
                          <a:effectLst/>
                          <a:latin typeface="+mj-lt"/>
                          <a:ea typeface="+mn-ea"/>
                          <a:cs typeface="+mn-cs"/>
                        </a:rPr>
                        <a:t> anxiety, stress,</a:t>
                      </a:r>
                      <a:r>
                        <a:rPr lang="en-GB" sz="1000" kern="1200" baseline="0" dirty="0" smtClean="0">
                          <a:solidFill>
                            <a:schemeClr val="dk1"/>
                          </a:solidFill>
                          <a:effectLst/>
                          <a:latin typeface="+mj-lt"/>
                          <a:ea typeface="+mn-ea"/>
                          <a:cs typeface="+mn-cs"/>
                        </a:rPr>
                        <a:t> </a:t>
                      </a:r>
                      <a:r>
                        <a:rPr lang="en-GB" sz="1000" kern="1200" dirty="0" smtClean="0">
                          <a:solidFill>
                            <a:schemeClr val="dk1"/>
                          </a:solidFill>
                          <a:effectLst/>
                          <a:latin typeface="+mj-lt"/>
                          <a:ea typeface="+mn-ea"/>
                          <a:cs typeface="+mn-cs"/>
                        </a:rPr>
                        <a:t>strain,</a:t>
                      </a:r>
                      <a:r>
                        <a:rPr lang="en-GB" sz="1000" kern="1200" baseline="0" dirty="0" smtClean="0">
                          <a:solidFill>
                            <a:schemeClr val="dk1"/>
                          </a:solidFill>
                          <a:effectLst/>
                          <a:latin typeface="+mj-lt"/>
                          <a:ea typeface="+mn-ea"/>
                          <a:cs typeface="+mn-cs"/>
                        </a:rPr>
                        <a:t> </a:t>
                      </a:r>
                      <a:r>
                        <a:rPr lang="en-GB" sz="1000" kern="1200" dirty="0" smtClean="0">
                          <a:solidFill>
                            <a:schemeClr val="dk1"/>
                          </a:solidFill>
                          <a:effectLst/>
                          <a:latin typeface="+mj-lt"/>
                          <a:ea typeface="+mn-ea"/>
                          <a:cs typeface="+mn-cs"/>
                        </a:rPr>
                        <a:t>straining,</a:t>
                      </a:r>
                      <a:r>
                        <a:rPr lang="en-GB" sz="1000" kern="1200" baseline="0" dirty="0" smtClean="0">
                          <a:solidFill>
                            <a:schemeClr val="dk1"/>
                          </a:solidFill>
                          <a:effectLst/>
                          <a:latin typeface="+mj-lt"/>
                          <a:ea typeface="+mn-ea"/>
                          <a:cs typeface="+mn-cs"/>
                        </a:rPr>
                        <a:t> </a:t>
                      </a:r>
                      <a:r>
                        <a:rPr lang="en-GB" sz="1000" kern="1200" dirty="0" smtClean="0">
                          <a:solidFill>
                            <a:schemeClr val="dk1"/>
                          </a:solidFill>
                          <a:effectLst/>
                          <a:latin typeface="+mj-lt"/>
                          <a:ea typeface="+mn-ea"/>
                          <a:cs typeface="+mn-cs"/>
                        </a:rPr>
                        <a:t>stretching,</a:t>
                      </a:r>
                      <a:r>
                        <a:rPr lang="en-GB" sz="1000" kern="1200" baseline="0" dirty="0" smtClean="0">
                          <a:solidFill>
                            <a:schemeClr val="dk1"/>
                          </a:solidFill>
                          <a:effectLst/>
                          <a:latin typeface="+mj-lt"/>
                          <a:ea typeface="+mn-ea"/>
                          <a:cs typeface="+mn-cs"/>
                        </a:rPr>
                        <a:t> apprehension, pressure, worry</a:t>
                      </a:r>
                      <a:endParaRPr lang="en-GB" sz="1000" dirty="0">
                        <a:latin typeface="+mj-lt"/>
                      </a:endParaRP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109252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40" y="0"/>
            <a:ext cx="374441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b="1" smtClean="0"/>
              <a:t>NARRATIVE </a:t>
            </a:r>
            <a:r>
              <a:rPr lang="en-GB" b="1" dirty="0" smtClean="0"/>
              <a:t>WRITING CORE KO</a:t>
            </a:r>
            <a:endParaRPr lang="en-GB" b="1" dirty="0"/>
          </a:p>
        </p:txBody>
      </p:sp>
      <p:graphicFrame>
        <p:nvGraphicFramePr>
          <p:cNvPr id="6" name="Table 5"/>
          <p:cNvGraphicFramePr>
            <a:graphicFrameLocks noGrp="1"/>
          </p:cNvGraphicFramePr>
          <p:nvPr>
            <p:extLst/>
          </p:nvPr>
        </p:nvGraphicFramePr>
        <p:xfrm>
          <a:off x="2123728" y="1628800"/>
          <a:ext cx="3888432" cy="5145366"/>
        </p:xfrm>
        <a:graphic>
          <a:graphicData uri="http://schemas.openxmlformats.org/drawingml/2006/table">
            <a:tbl>
              <a:tblPr firstRow="1" bandRow="1">
                <a:tableStyleId>{93296810-A885-4BE3-A3E7-6D5BEEA58F35}</a:tableStyleId>
              </a:tblPr>
              <a:tblGrid>
                <a:gridCol w="1152128">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tblGrid>
              <a:tr h="432048">
                <a:tc>
                  <a:txBody>
                    <a:bodyPr/>
                    <a:lstStyle/>
                    <a:p>
                      <a:pPr algn="l"/>
                      <a:r>
                        <a:rPr lang="en-GB" sz="1100" dirty="0" smtClean="0">
                          <a:solidFill>
                            <a:schemeClr val="tx1"/>
                          </a:solidFill>
                        </a:rPr>
                        <a:t>Narrative Writing Terminology</a:t>
                      </a:r>
                      <a:endParaRPr lang="en-GB" sz="1100" dirty="0">
                        <a:solidFill>
                          <a:schemeClr val="tx1"/>
                        </a:solidFill>
                      </a:endParaRPr>
                    </a:p>
                  </a:txBody>
                  <a:tcPr/>
                </a:tc>
                <a:tc>
                  <a:txBody>
                    <a:bodyPr/>
                    <a:lstStyle/>
                    <a:p>
                      <a:pPr algn="l"/>
                      <a:r>
                        <a:rPr lang="en-GB" sz="1100" dirty="0" smtClean="0">
                          <a:solidFill>
                            <a:schemeClr val="tx1"/>
                          </a:solidFill>
                        </a:rPr>
                        <a:t>Definition</a:t>
                      </a:r>
                      <a:r>
                        <a:rPr lang="en-GB" sz="1100" baseline="0" dirty="0" smtClean="0">
                          <a:solidFill>
                            <a:schemeClr val="tx1"/>
                          </a:solidFill>
                        </a:rPr>
                        <a:t> </a:t>
                      </a:r>
                      <a:endParaRPr lang="en-GB" sz="1100" dirty="0">
                        <a:solidFill>
                          <a:schemeClr val="tx1"/>
                        </a:solidFill>
                      </a:endParaRPr>
                    </a:p>
                  </a:txBody>
                  <a:tcPr/>
                </a:tc>
                <a:extLst>
                  <a:ext uri="{0D108BD9-81ED-4DB2-BD59-A6C34878D82A}">
                    <a16:rowId xmlns:a16="http://schemas.microsoft.com/office/drawing/2014/main" val="10000"/>
                  </a:ext>
                </a:extLst>
              </a:tr>
              <a:tr h="268537">
                <a:tc>
                  <a:txBody>
                    <a:bodyPr/>
                    <a:lstStyle/>
                    <a:p>
                      <a:pPr algn="l"/>
                      <a:r>
                        <a:rPr lang="en-GB" sz="800" b="1" dirty="0" smtClean="0"/>
                        <a:t>Freytag’s narrative structure </a:t>
                      </a:r>
                      <a:endParaRPr lang="en-GB" sz="800" b="1" dirty="0"/>
                    </a:p>
                  </a:txBody>
                  <a:tcPr/>
                </a:tc>
                <a:tc>
                  <a:txBody>
                    <a:bodyPr/>
                    <a:lstStyle/>
                    <a:p>
                      <a:pPr algn="l"/>
                      <a:r>
                        <a:rPr lang="en-GB" sz="800" kern="1200" dirty="0" smtClean="0">
                          <a:solidFill>
                            <a:schemeClr val="dk1"/>
                          </a:solidFill>
                          <a:effectLst/>
                          <a:latin typeface="+mn-lt"/>
                          <a:ea typeface="+mn-ea"/>
                          <a:cs typeface="+mn-cs"/>
                        </a:rPr>
                        <a:t>Exposition, Rising Action, Falling Action, Climax,</a:t>
                      </a:r>
                      <a:r>
                        <a:rPr lang="en-GB" sz="800" kern="1200" baseline="0" dirty="0" smtClean="0">
                          <a:solidFill>
                            <a:schemeClr val="dk1"/>
                          </a:solidFill>
                          <a:effectLst/>
                          <a:latin typeface="+mn-lt"/>
                          <a:ea typeface="+mn-ea"/>
                          <a:cs typeface="+mn-cs"/>
                        </a:rPr>
                        <a:t> Resolution </a:t>
                      </a:r>
                      <a:endParaRPr lang="en-GB" sz="800" dirty="0"/>
                    </a:p>
                  </a:txBody>
                  <a:tcPr/>
                </a:tc>
                <a:extLst>
                  <a:ext uri="{0D108BD9-81ED-4DB2-BD59-A6C34878D82A}">
                    <a16:rowId xmlns:a16="http://schemas.microsoft.com/office/drawing/2014/main" val="10001"/>
                  </a:ext>
                </a:extLst>
              </a:tr>
              <a:tr h="268537">
                <a:tc>
                  <a:txBody>
                    <a:bodyPr/>
                    <a:lstStyle/>
                    <a:p>
                      <a:pPr algn="l"/>
                      <a:r>
                        <a:rPr lang="en-GB" sz="800" b="1" dirty="0" smtClean="0"/>
                        <a:t>Narrative Hook</a:t>
                      </a:r>
                      <a:endParaRPr lang="en-GB" sz="800" b="1" dirty="0"/>
                    </a:p>
                  </a:txBody>
                  <a:tcPr/>
                </a:tc>
                <a:tc>
                  <a:txBody>
                    <a:bodyPr/>
                    <a:lstStyle/>
                    <a:p>
                      <a:pPr algn="l"/>
                      <a:r>
                        <a:rPr lang="en-GB" sz="800" dirty="0" smtClean="0"/>
                        <a:t>The start of a story that grabs the reader’s attention in some way</a:t>
                      </a:r>
                      <a:endParaRPr lang="en-GB" sz="800" dirty="0"/>
                    </a:p>
                  </a:txBody>
                  <a:tcPr/>
                </a:tc>
                <a:extLst>
                  <a:ext uri="{0D108BD9-81ED-4DB2-BD59-A6C34878D82A}">
                    <a16:rowId xmlns:a16="http://schemas.microsoft.com/office/drawing/2014/main" val="3160623976"/>
                  </a:ext>
                </a:extLst>
              </a:tr>
              <a:tr h="184444">
                <a:tc>
                  <a:txBody>
                    <a:bodyPr/>
                    <a:lstStyle/>
                    <a:p>
                      <a:pPr algn="l"/>
                      <a:r>
                        <a:rPr lang="en-GB" sz="800" b="1" dirty="0" smtClean="0"/>
                        <a:t>Exposition </a:t>
                      </a:r>
                      <a:endParaRPr lang="en-GB" sz="800" b="1" dirty="0"/>
                    </a:p>
                  </a:txBody>
                  <a:tcPr/>
                </a:tc>
                <a:tc>
                  <a:txBody>
                    <a:bodyPr/>
                    <a:lstStyle/>
                    <a:p>
                      <a:pPr>
                        <a:lnSpc>
                          <a:spcPct val="115000"/>
                        </a:lnSpc>
                        <a:spcAft>
                          <a:spcPts val="1000"/>
                        </a:spcAft>
                      </a:pPr>
                      <a:r>
                        <a:rPr lang="en-GB" sz="800" kern="1200" dirty="0" smtClean="0">
                          <a:solidFill>
                            <a:schemeClr val="dk1"/>
                          </a:solidFill>
                          <a:effectLst/>
                          <a:latin typeface="+mn-lt"/>
                          <a:ea typeface="+mn-ea"/>
                          <a:cs typeface="+mn-cs"/>
                        </a:rPr>
                        <a:t> Background infor</a:t>
                      </a:r>
                      <a:r>
                        <a:rPr lang="en-GB" sz="800" kern="1200" baseline="0" dirty="0" smtClean="0">
                          <a:solidFill>
                            <a:schemeClr val="dk1"/>
                          </a:solidFill>
                          <a:effectLst/>
                          <a:latin typeface="+mn-lt"/>
                          <a:ea typeface="+mn-ea"/>
                          <a:cs typeface="+mn-cs"/>
                        </a:rPr>
                        <a:t>mation about characters, time, location </a:t>
                      </a:r>
                      <a:endParaRPr lang="en-GB" sz="8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32578">
                <a:tc>
                  <a:txBody>
                    <a:bodyPr/>
                    <a:lstStyle/>
                    <a:p>
                      <a:pPr algn="l"/>
                      <a:r>
                        <a:rPr lang="en-GB" sz="800" b="1" dirty="0" smtClean="0"/>
                        <a:t>Rising Action </a:t>
                      </a:r>
                      <a:endParaRPr lang="en-GB" sz="800" b="1" dirty="0"/>
                    </a:p>
                  </a:txBody>
                  <a:tcPr/>
                </a:tc>
                <a:tc>
                  <a:txBody>
                    <a:bodyPr/>
                    <a:lstStyle/>
                    <a:p>
                      <a:pPr algn="l"/>
                      <a:r>
                        <a:rPr lang="en-GB" sz="800" kern="1200" dirty="0" smtClean="0">
                          <a:solidFill>
                            <a:schemeClr val="dk1"/>
                          </a:solidFill>
                          <a:effectLst/>
                          <a:latin typeface="+mn-lt"/>
                          <a:ea typeface="+mn-ea"/>
                          <a:cs typeface="+mn-cs"/>
                        </a:rPr>
                        <a:t> is a series of relevant incidents that create suspense, interest and tension in a narrative</a:t>
                      </a:r>
                      <a:endParaRPr lang="en-GB" sz="800" dirty="0"/>
                    </a:p>
                  </a:txBody>
                  <a:tcPr/>
                </a:tc>
                <a:extLst>
                  <a:ext uri="{0D108BD9-81ED-4DB2-BD59-A6C34878D82A}">
                    <a16:rowId xmlns:a16="http://schemas.microsoft.com/office/drawing/2014/main" val="10003"/>
                  </a:ext>
                </a:extLst>
              </a:tr>
              <a:tr h="246258">
                <a:tc>
                  <a:txBody>
                    <a:bodyPr/>
                    <a:lstStyle/>
                    <a:p>
                      <a:pPr algn="l"/>
                      <a:r>
                        <a:rPr lang="en-GB" sz="800" b="1" dirty="0" smtClean="0"/>
                        <a:t>Dramatic Peak/Climax </a:t>
                      </a:r>
                      <a:endParaRPr lang="en-GB" sz="800" b="1" dirty="0"/>
                    </a:p>
                  </a:txBody>
                  <a:tcPr/>
                </a:tc>
                <a:tc>
                  <a:txBody>
                    <a:bodyPr/>
                    <a:lstStyle/>
                    <a:p>
                      <a:pPr algn="l"/>
                      <a:r>
                        <a:rPr lang="en-GB" sz="800" kern="1200" dirty="0" smtClean="0">
                          <a:solidFill>
                            <a:schemeClr val="dk1"/>
                          </a:solidFill>
                          <a:effectLst/>
                          <a:latin typeface="+mn-lt"/>
                          <a:ea typeface="+mn-ea"/>
                          <a:cs typeface="+mn-cs"/>
                        </a:rPr>
                        <a:t> the most intense, exciting, or important point of the story</a:t>
                      </a:r>
                      <a:endParaRPr lang="en-GB" sz="800" dirty="0"/>
                    </a:p>
                  </a:txBody>
                  <a:tcPr/>
                </a:tc>
                <a:extLst>
                  <a:ext uri="{0D108BD9-81ED-4DB2-BD59-A6C34878D82A}">
                    <a16:rowId xmlns:a16="http://schemas.microsoft.com/office/drawing/2014/main" val="10005"/>
                  </a:ext>
                </a:extLst>
              </a:tr>
              <a:tr h="246258">
                <a:tc>
                  <a:txBody>
                    <a:bodyPr/>
                    <a:lstStyle/>
                    <a:p>
                      <a:pPr algn="l"/>
                      <a:r>
                        <a:rPr lang="en-GB" sz="800" b="1" dirty="0" smtClean="0"/>
                        <a:t>Falling Action</a:t>
                      </a:r>
                      <a:endParaRPr lang="en-GB" sz="800" b="1" dirty="0"/>
                    </a:p>
                  </a:txBody>
                  <a:tcPr/>
                </a:tc>
                <a:tc>
                  <a:txBody>
                    <a:bodyPr/>
                    <a:lstStyle/>
                    <a:p>
                      <a:pPr algn="l"/>
                      <a:r>
                        <a:rPr lang="en-GB" sz="800" dirty="0" smtClean="0"/>
                        <a:t>What occurs directly after the climax</a:t>
                      </a:r>
                      <a:endParaRPr lang="en-GB" sz="800" dirty="0"/>
                    </a:p>
                  </a:txBody>
                  <a:tcPr/>
                </a:tc>
                <a:extLst>
                  <a:ext uri="{0D108BD9-81ED-4DB2-BD59-A6C34878D82A}">
                    <a16:rowId xmlns:a16="http://schemas.microsoft.com/office/drawing/2014/main" val="484851470"/>
                  </a:ext>
                </a:extLst>
              </a:tr>
              <a:tr h="232578">
                <a:tc>
                  <a:txBody>
                    <a:bodyPr/>
                    <a:lstStyle/>
                    <a:p>
                      <a:pPr algn="l"/>
                      <a:r>
                        <a:rPr lang="en-GB" sz="800" b="1" dirty="0" smtClean="0"/>
                        <a:t>Resolution</a:t>
                      </a:r>
                      <a:r>
                        <a:rPr lang="en-GB" sz="800" b="1" baseline="0" dirty="0" smtClean="0"/>
                        <a:t> </a:t>
                      </a:r>
                      <a:endParaRPr lang="en-GB" sz="800" b="1" dirty="0"/>
                    </a:p>
                  </a:txBody>
                  <a:tcPr/>
                </a:tc>
                <a:tc>
                  <a:txBody>
                    <a:bodyPr/>
                    <a:lstStyle/>
                    <a:p>
                      <a:pPr algn="l"/>
                      <a:r>
                        <a:rPr lang="en-GB" sz="800" kern="1200" dirty="0" smtClean="0">
                          <a:solidFill>
                            <a:schemeClr val="dk1"/>
                          </a:solidFill>
                          <a:effectLst/>
                          <a:latin typeface="+mn-lt"/>
                          <a:ea typeface="+mn-ea"/>
                          <a:cs typeface="+mn-cs"/>
                        </a:rPr>
                        <a:t> the action of solving a problem or contentious matter</a:t>
                      </a:r>
                      <a:endParaRPr lang="en-GB" sz="800" dirty="0"/>
                    </a:p>
                  </a:txBody>
                  <a:tcPr/>
                </a:tc>
                <a:extLst>
                  <a:ext uri="{0D108BD9-81ED-4DB2-BD59-A6C34878D82A}">
                    <a16:rowId xmlns:a16="http://schemas.microsoft.com/office/drawing/2014/main" val="10006"/>
                  </a:ext>
                </a:extLst>
              </a:tr>
              <a:tr h="232578">
                <a:tc>
                  <a:txBody>
                    <a:bodyPr/>
                    <a:lstStyle/>
                    <a:p>
                      <a:pPr algn="l"/>
                      <a:r>
                        <a:rPr lang="en-GB" sz="800" b="1" dirty="0" smtClean="0"/>
                        <a:t>Cliff-hanger</a:t>
                      </a:r>
                      <a:r>
                        <a:rPr lang="en-GB" sz="800" b="1" baseline="0" dirty="0" smtClean="0"/>
                        <a:t> </a:t>
                      </a:r>
                      <a:endParaRPr lang="en-GB" sz="800" b="1" dirty="0"/>
                    </a:p>
                  </a:txBody>
                  <a:tcPr/>
                </a:tc>
                <a:tc>
                  <a:txBody>
                    <a:bodyPr/>
                    <a:lstStyle/>
                    <a:p>
                      <a:pPr algn="l"/>
                      <a:r>
                        <a:rPr lang="en-GB" sz="800" dirty="0" smtClean="0"/>
                        <a:t>A</a:t>
                      </a:r>
                      <a:r>
                        <a:rPr lang="en-GB" sz="800" baseline="0" dirty="0" smtClean="0"/>
                        <a:t> tense line or moment</a:t>
                      </a:r>
                      <a:r>
                        <a:rPr lang="en-GB" sz="800" dirty="0" smtClean="0"/>
                        <a:t> that </a:t>
                      </a:r>
                      <a:r>
                        <a:rPr lang="en-GB" sz="800" kern="1200" dirty="0" smtClean="0">
                          <a:solidFill>
                            <a:schemeClr val="dk1"/>
                          </a:solidFill>
                          <a:effectLst/>
                          <a:latin typeface="+mn-lt"/>
                          <a:ea typeface="+mn-ea"/>
                          <a:cs typeface="+mn-cs"/>
                        </a:rPr>
                        <a:t>creates suspense or intrigue</a:t>
                      </a:r>
                      <a:endParaRPr lang="en-GB" sz="800" dirty="0"/>
                    </a:p>
                  </a:txBody>
                  <a:tcPr/>
                </a:tc>
                <a:extLst>
                  <a:ext uri="{0D108BD9-81ED-4DB2-BD59-A6C34878D82A}">
                    <a16:rowId xmlns:a16="http://schemas.microsoft.com/office/drawing/2014/main" val="10007"/>
                  </a:ext>
                </a:extLst>
              </a:tr>
              <a:tr h="232578">
                <a:tc>
                  <a:txBody>
                    <a:bodyPr/>
                    <a:lstStyle/>
                    <a:p>
                      <a:pPr algn="l"/>
                      <a:r>
                        <a:rPr lang="en-GB" sz="800" b="1" dirty="0" smtClean="0"/>
                        <a:t>Withholding information </a:t>
                      </a:r>
                      <a:endParaRPr lang="en-GB" sz="800" b="1" dirty="0"/>
                    </a:p>
                  </a:txBody>
                  <a:tcPr/>
                </a:tc>
                <a:tc>
                  <a:txBody>
                    <a:bodyPr/>
                    <a:lstStyle/>
                    <a:p>
                      <a:pPr algn="l"/>
                      <a:r>
                        <a:rPr lang="en-GB" sz="800" kern="1200" dirty="0" smtClean="0">
                          <a:solidFill>
                            <a:schemeClr val="dk1"/>
                          </a:solidFill>
                          <a:effectLst/>
                          <a:latin typeface="+mn-lt"/>
                          <a:ea typeface="+mn-ea"/>
                          <a:cs typeface="+mn-cs"/>
                        </a:rPr>
                        <a:t>Holding</a:t>
                      </a:r>
                      <a:r>
                        <a:rPr lang="en-GB" sz="800" kern="1200" baseline="0" dirty="0" smtClean="0">
                          <a:solidFill>
                            <a:schemeClr val="dk1"/>
                          </a:solidFill>
                          <a:effectLst/>
                          <a:latin typeface="+mn-lt"/>
                          <a:ea typeface="+mn-ea"/>
                          <a:cs typeface="+mn-cs"/>
                        </a:rPr>
                        <a:t> back information from the reader for effect</a:t>
                      </a:r>
                      <a:endParaRPr lang="en-GB" sz="800" dirty="0"/>
                    </a:p>
                  </a:txBody>
                  <a:tcPr/>
                </a:tc>
                <a:extLst>
                  <a:ext uri="{0D108BD9-81ED-4DB2-BD59-A6C34878D82A}">
                    <a16:rowId xmlns:a16="http://schemas.microsoft.com/office/drawing/2014/main" val="10008"/>
                  </a:ext>
                </a:extLst>
              </a:tr>
              <a:tr h="232578">
                <a:tc>
                  <a:txBody>
                    <a:bodyPr/>
                    <a:lstStyle/>
                    <a:p>
                      <a:pPr algn="l"/>
                      <a:r>
                        <a:rPr lang="en-GB" sz="800" b="1" dirty="0" smtClean="0"/>
                        <a:t>Asides</a:t>
                      </a:r>
                      <a:endParaRPr lang="en-GB" sz="800" b="1" dirty="0"/>
                    </a:p>
                  </a:txBody>
                  <a:tcPr/>
                </a:tc>
                <a:tc>
                  <a:txBody>
                    <a:bodyPr/>
                    <a:lstStyle/>
                    <a:p>
                      <a:pPr algn="l"/>
                      <a:r>
                        <a:rPr lang="en-GB" sz="800" dirty="0" smtClean="0"/>
                        <a:t>Where</a:t>
                      </a:r>
                      <a:r>
                        <a:rPr lang="en-GB" sz="800" baseline="0" dirty="0" smtClean="0"/>
                        <a:t> a character talks to the reader, often in brackets</a:t>
                      </a:r>
                      <a:endParaRPr lang="en-GB" sz="800" dirty="0"/>
                    </a:p>
                  </a:txBody>
                  <a:tcPr/>
                </a:tc>
                <a:extLst>
                  <a:ext uri="{0D108BD9-81ED-4DB2-BD59-A6C34878D82A}">
                    <a16:rowId xmlns:a16="http://schemas.microsoft.com/office/drawing/2014/main" val="2798062151"/>
                  </a:ext>
                </a:extLst>
              </a:tr>
              <a:tr h="232578">
                <a:tc>
                  <a:txBody>
                    <a:bodyPr/>
                    <a:lstStyle/>
                    <a:p>
                      <a:pPr algn="l"/>
                      <a:r>
                        <a:rPr lang="en-GB" sz="800" b="1" dirty="0" smtClean="0"/>
                        <a:t>Plot</a:t>
                      </a:r>
                      <a:endParaRPr lang="en-GB" sz="800" b="1" dirty="0"/>
                    </a:p>
                  </a:txBody>
                  <a:tcPr/>
                </a:tc>
                <a:tc>
                  <a:txBody>
                    <a:bodyPr/>
                    <a:lstStyle/>
                    <a:p>
                      <a:pPr algn="l"/>
                      <a:r>
                        <a:rPr lang="en-GB" sz="800" kern="1200" dirty="0" smtClean="0">
                          <a:solidFill>
                            <a:schemeClr val="dk1"/>
                          </a:solidFill>
                          <a:effectLst/>
                          <a:latin typeface="+mn-lt"/>
                          <a:ea typeface="+mn-ea"/>
                          <a:cs typeface="+mn-cs"/>
                        </a:rPr>
                        <a:t>the main events of a play, novel, film, or similar work, presented</a:t>
                      </a:r>
                      <a:r>
                        <a:rPr lang="en-GB" sz="800" kern="1200" baseline="0" dirty="0" smtClean="0">
                          <a:solidFill>
                            <a:schemeClr val="dk1"/>
                          </a:solidFill>
                          <a:effectLst/>
                          <a:latin typeface="+mn-lt"/>
                          <a:ea typeface="+mn-ea"/>
                          <a:cs typeface="+mn-cs"/>
                        </a:rPr>
                        <a:t> by the writer in a related sequence</a:t>
                      </a:r>
                      <a:r>
                        <a:rPr lang="en-GB" sz="800" kern="1200" dirty="0" smtClean="0">
                          <a:solidFill>
                            <a:schemeClr val="dk1"/>
                          </a:solidFill>
                          <a:effectLst/>
                          <a:latin typeface="+mn-lt"/>
                          <a:ea typeface="+mn-ea"/>
                          <a:cs typeface="+mn-cs"/>
                        </a:rPr>
                        <a:t>.</a:t>
                      </a:r>
                      <a:endParaRPr lang="en-GB" sz="800" dirty="0"/>
                    </a:p>
                  </a:txBody>
                  <a:tcPr/>
                </a:tc>
                <a:extLst>
                  <a:ext uri="{0D108BD9-81ED-4DB2-BD59-A6C34878D82A}">
                    <a16:rowId xmlns:a16="http://schemas.microsoft.com/office/drawing/2014/main" val="10009"/>
                  </a:ext>
                </a:extLst>
              </a:tr>
              <a:tr h="232578">
                <a:tc>
                  <a:txBody>
                    <a:bodyPr/>
                    <a:lstStyle/>
                    <a:p>
                      <a:pPr algn="l"/>
                      <a:r>
                        <a:rPr lang="en-GB" sz="800" b="1" dirty="0" smtClean="0"/>
                        <a:t>Character</a:t>
                      </a:r>
                      <a:endParaRPr lang="en-GB" sz="800" b="1" dirty="0"/>
                    </a:p>
                  </a:txBody>
                  <a:tcPr/>
                </a:tc>
                <a:tc>
                  <a:txBody>
                    <a:bodyPr/>
                    <a:lstStyle/>
                    <a:p>
                      <a:pPr algn="l"/>
                      <a:r>
                        <a:rPr lang="en-GB" sz="800" kern="1200" dirty="0" smtClean="0">
                          <a:solidFill>
                            <a:schemeClr val="dk1"/>
                          </a:solidFill>
                          <a:effectLst/>
                          <a:latin typeface="+mn-lt"/>
                          <a:ea typeface="+mn-ea"/>
                          <a:cs typeface="+mn-cs"/>
                        </a:rPr>
                        <a:t>the mental and moral qualities distinctive to an individual</a:t>
                      </a:r>
                      <a:r>
                        <a:rPr lang="en-GB" sz="800" kern="1200" baseline="0" dirty="0" smtClean="0">
                          <a:solidFill>
                            <a:schemeClr val="dk1"/>
                          </a:solidFill>
                          <a:effectLst/>
                          <a:latin typeface="+mn-lt"/>
                          <a:ea typeface="+mn-ea"/>
                          <a:cs typeface="+mn-cs"/>
                        </a:rPr>
                        <a:t> in a story</a:t>
                      </a:r>
                      <a:endParaRPr lang="en-GB" sz="800" dirty="0"/>
                    </a:p>
                  </a:txBody>
                  <a:tcPr/>
                </a:tc>
                <a:extLst>
                  <a:ext uri="{0D108BD9-81ED-4DB2-BD59-A6C34878D82A}">
                    <a16:rowId xmlns:a16="http://schemas.microsoft.com/office/drawing/2014/main" val="10010"/>
                  </a:ext>
                </a:extLst>
              </a:tr>
              <a:tr h="232578">
                <a:tc>
                  <a:txBody>
                    <a:bodyPr/>
                    <a:lstStyle/>
                    <a:p>
                      <a:pPr algn="l"/>
                      <a:r>
                        <a:rPr lang="en-GB" sz="800" b="1" dirty="0" smtClean="0"/>
                        <a:t>Setting </a:t>
                      </a:r>
                      <a:endParaRPr lang="en-GB" sz="800" b="1" dirty="0"/>
                    </a:p>
                  </a:txBody>
                  <a:tcPr/>
                </a:tc>
                <a:tc>
                  <a:txBody>
                    <a:bodyPr/>
                    <a:lstStyle/>
                    <a:p>
                      <a:pPr algn="l"/>
                      <a:r>
                        <a:rPr lang="en-GB" sz="800" kern="1200" dirty="0" smtClean="0">
                          <a:solidFill>
                            <a:schemeClr val="dk1"/>
                          </a:solidFill>
                          <a:effectLst/>
                          <a:latin typeface="+mn-lt"/>
                          <a:ea typeface="+mn-ea"/>
                          <a:cs typeface="+mn-cs"/>
                        </a:rPr>
                        <a:t>the place or type of surroundings where something is positioned or where an event takes place</a:t>
                      </a:r>
                      <a:endParaRPr lang="en-GB" sz="800" dirty="0"/>
                    </a:p>
                  </a:txBody>
                  <a:tcPr/>
                </a:tc>
                <a:extLst>
                  <a:ext uri="{0D108BD9-81ED-4DB2-BD59-A6C34878D82A}">
                    <a16:rowId xmlns:a16="http://schemas.microsoft.com/office/drawing/2014/main" val="10011"/>
                  </a:ext>
                </a:extLst>
              </a:tr>
              <a:tr h="232578">
                <a:tc>
                  <a:txBody>
                    <a:bodyPr/>
                    <a:lstStyle/>
                    <a:p>
                      <a:pPr algn="l"/>
                      <a:r>
                        <a:rPr lang="en-GB" sz="800" b="1" dirty="0" smtClean="0"/>
                        <a:t>The Senses</a:t>
                      </a:r>
                      <a:r>
                        <a:rPr lang="en-GB" sz="800" b="1" baseline="0" dirty="0" smtClean="0"/>
                        <a:t> </a:t>
                      </a:r>
                      <a:endParaRPr lang="en-GB" sz="800" b="1" dirty="0"/>
                    </a:p>
                  </a:txBody>
                  <a:tcPr/>
                </a:tc>
                <a:tc>
                  <a:txBody>
                    <a:bodyPr/>
                    <a:lstStyle/>
                    <a:p>
                      <a:pPr algn="l"/>
                      <a:r>
                        <a:rPr lang="en-GB" sz="800" dirty="0" smtClean="0"/>
                        <a:t>Sight, Sound</a:t>
                      </a:r>
                      <a:r>
                        <a:rPr lang="en-GB" sz="800" baseline="0" dirty="0" smtClean="0"/>
                        <a:t>, Touch, Taste, Feel – embedding these elements into a story</a:t>
                      </a:r>
                      <a:endParaRPr lang="en-GB" sz="800" dirty="0"/>
                    </a:p>
                  </a:txBody>
                  <a:tcPr/>
                </a:tc>
                <a:extLst>
                  <a:ext uri="{0D108BD9-81ED-4DB2-BD59-A6C34878D82A}">
                    <a16:rowId xmlns:a16="http://schemas.microsoft.com/office/drawing/2014/main" val="10012"/>
                  </a:ext>
                </a:extLst>
              </a:tr>
              <a:tr h="232578">
                <a:tc>
                  <a:txBody>
                    <a:bodyPr/>
                    <a:lstStyle/>
                    <a:p>
                      <a:pPr algn="l"/>
                      <a:r>
                        <a:rPr lang="en-GB" sz="800" b="1" dirty="0" smtClean="0"/>
                        <a:t>Pathetic</a:t>
                      </a:r>
                      <a:r>
                        <a:rPr lang="en-GB" sz="800" b="1" baseline="0" dirty="0" smtClean="0"/>
                        <a:t> Fallacy </a:t>
                      </a:r>
                      <a:endParaRPr lang="en-GB" sz="800" b="1" dirty="0"/>
                    </a:p>
                  </a:txBody>
                  <a:tcPr/>
                </a:tc>
                <a:tc>
                  <a:txBody>
                    <a:bodyPr/>
                    <a:lstStyle/>
                    <a:p>
                      <a:pPr algn="l"/>
                      <a:r>
                        <a:rPr lang="en-GB" sz="800" kern="1200" dirty="0" smtClean="0">
                          <a:solidFill>
                            <a:schemeClr val="dk1"/>
                          </a:solidFill>
                          <a:effectLst/>
                          <a:latin typeface="+mn-lt"/>
                          <a:ea typeface="+mn-ea"/>
                          <a:cs typeface="+mn-cs"/>
                        </a:rPr>
                        <a:t>ascribing human conduct and feelings to nature</a:t>
                      </a:r>
                      <a:endParaRPr lang="en-GB" sz="800" dirty="0"/>
                    </a:p>
                  </a:txBody>
                  <a:tcPr/>
                </a:tc>
                <a:extLst>
                  <a:ext uri="{0D108BD9-81ED-4DB2-BD59-A6C34878D82A}">
                    <a16:rowId xmlns:a16="http://schemas.microsoft.com/office/drawing/2014/main" val="10013"/>
                  </a:ext>
                </a:extLst>
              </a:tr>
              <a:tr h="232578">
                <a:tc>
                  <a:txBody>
                    <a:bodyPr/>
                    <a:lstStyle/>
                    <a:p>
                      <a:pPr algn="l"/>
                      <a:r>
                        <a:rPr lang="en-GB" sz="800" b="1" dirty="0" smtClean="0"/>
                        <a:t>Symbolism</a:t>
                      </a:r>
                      <a:r>
                        <a:rPr lang="en-GB" sz="800" b="1" baseline="0" dirty="0" smtClean="0"/>
                        <a:t> </a:t>
                      </a:r>
                      <a:endParaRPr lang="en-GB" sz="800" b="1" dirty="0"/>
                    </a:p>
                  </a:txBody>
                  <a:tcPr/>
                </a:tc>
                <a:tc>
                  <a:txBody>
                    <a:bodyPr/>
                    <a:lstStyle/>
                    <a:p>
                      <a:pPr algn="l"/>
                      <a:r>
                        <a:rPr lang="en-GB" sz="800" kern="1200" dirty="0" smtClean="0">
                          <a:solidFill>
                            <a:schemeClr val="dk1"/>
                          </a:solidFill>
                          <a:effectLst/>
                          <a:latin typeface="+mn-lt"/>
                          <a:ea typeface="+mn-ea"/>
                          <a:cs typeface="+mn-cs"/>
                        </a:rPr>
                        <a:t>the use of symbols to represent ideas or qualities</a:t>
                      </a:r>
                      <a:endParaRPr lang="en-GB" sz="800" dirty="0"/>
                    </a:p>
                  </a:txBody>
                  <a:tcPr/>
                </a:tc>
                <a:extLst>
                  <a:ext uri="{0D108BD9-81ED-4DB2-BD59-A6C34878D82A}">
                    <a16:rowId xmlns:a16="http://schemas.microsoft.com/office/drawing/2014/main" val="10014"/>
                  </a:ext>
                </a:extLst>
              </a:tr>
            </a:tbl>
          </a:graphicData>
        </a:graphic>
      </p:graphicFrame>
      <p:graphicFrame>
        <p:nvGraphicFramePr>
          <p:cNvPr id="7" name="Table 6"/>
          <p:cNvGraphicFramePr>
            <a:graphicFrameLocks noGrp="1"/>
          </p:cNvGraphicFramePr>
          <p:nvPr>
            <p:extLst/>
          </p:nvPr>
        </p:nvGraphicFramePr>
        <p:xfrm>
          <a:off x="3748256" y="0"/>
          <a:ext cx="5395744" cy="1628274"/>
        </p:xfrm>
        <a:graphic>
          <a:graphicData uri="http://schemas.openxmlformats.org/drawingml/2006/table">
            <a:tbl>
              <a:tblPr firstRow="1" bandRow="1">
                <a:tableStyleId>{93296810-A885-4BE3-A3E7-6D5BEEA58F35}</a:tableStyleId>
              </a:tblPr>
              <a:tblGrid>
                <a:gridCol w="5395744">
                  <a:extLst>
                    <a:ext uri="{9D8B030D-6E8A-4147-A177-3AD203B41FA5}">
                      <a16:colId xmlns:a16="http://schemas.microsoft.com/office/drawing/2014/main" val="20000"/>
                    </a:ext>
                  </a:extLst>
                </a:gridCol>
              </a:tblGrid>
              <a:tr h="157118">
                <a:tc>
                  <a:txBody>
                    <a:bodyPr/>
                    <a:lstStyle/>
                    <a:p>
                      <a:pPr algn="ctr"/>
                      <a:r>
                        <a:rPr lang="en-GB" sz="900" dirty="0" smtClean="0">
                          <a:solidFill>
                            <a:schemeClr val="tx1"/>
                          </a:solidFill>
                        </a:rPr>
                        <a:t>SKILLS</a:t>
                      </a:r>
                      <a:endParaRPr lang="en-GB" sz="400" dirty="0">
                        <a:solidFill>
                          <a:schemeClr val="tx1"/>
                        </a:solidFill>
                      </a:endParaRPr>
                    </a:p>
                  </a:txBody>
                  <a:tcPr/>
                </a:tc>
                <a:extLst>
                  <a:ext uri="{0D108BD9-81ED-4DB2-BD59-A6C34878D82A}">
                    <a16:rowId xmlns:a16="http://schemas.microsoft.com/office/drawing/2014/main" val="10000"/>
                  </a:ext>
                </a:extLst>
              </a:tr>
              <a:tr h="1399674">
                <a:tc>
                  <a:txBody>
                    <a:bodyPr/>
                    <a:lstStyle/>
                    <a:p>
                      <a:pPr marL="0" indent="0" algn="l">
                        <a:buFont typeface="Arial" panose="020B0604020202020204" pitchFamily="34" charset="0"/>
                        <a:buNone/>
                      </a:pPr>
                      <a:r>
                        <a:rPr lang="en-GB" sz="1000" b="1" dirty="0" smtClean="0">
                          <a:solidFill>
                            <a:schemeClr val="tx1"/>
                          </a:solidFill>
                        </a:rPr>
                        <a:t>Writing</a:t>
                      </a:r>
                      <a:r>
                        <a:rPr lang="en-GB" sz="1000" b="1" baseline="0" dirty="0" smtClean="0">
                          <a:solidFill>
                            <a:schemeClr val="tx1"/>
                          </a:solidFill>
                        </a:rPr>
                        <a:t>: </a:t>
                      </a:r>
                    </a:p>
                    <a:p>
                      <a:pPr marL="0" indent="0" algn="l">
                        <a:buFont typeface="Arial" panose="020B0604020202020204" pitchFamily="34" charset="0"/>
                        <a:buNone/>
                      </a:pPr>
                      <a:r>
                        <a:rPr lang="en-GB" sz="1000" b="1" baseline="0" dirty="0" smtClean="0">
                          <a:solidFill>
                            <a:schemeClr val="tx1"/>
                          </a:solidFill>
                        </a:rPr>
                        <a:t>SPAG – </a:t>
                      </a:r>
                      <a:r>
                        <a:rPr lang="en-GB" sz="1000" b="0" baseline="0" dirty="0" smtClean="0">
                          <a:solidFill>
                            <a:schemeClr val="tx1"/>
                          </a:solidFill>
                        </a:rPr>
                        <a:t>Applying Spelling, punctuation and grammar effectively. Minimum expectations: capital letters, full stops, commas &amp; apostrophes. Challenge: colons, semi-colons, parenthesis, exclamation marks, ellipsis </a:t>
                      </a:r>
                    </a:p>
                    <a:p>
                      <a:pPr marL="0" indent="0" algn="l">
                        <a:buFont typeface="Arial" panose="020B0604020202020204" pitchFamily="34" charset="0"/>
                        <a:buNone/>
                      </a:pPr>
                      <a:r>
                        <a:rPr lang="en-GB" sz="1000" b="1" baseline="0" dirty="0" smtClean="0">
                          <a:solidFill>
                            <a:schemeClr val="tx1"/>
                          </a:solidFill>
                        </a:rPr>
                        <a:t>Sentence structures – </a:t>
                      </a:r>
                      <a:r>
                        <a:rPr lang="en-GB" sz="1000" b="0" baseline="0" dirty="0" smtClean="0">
                          <a:solidFill>
                            <a:schemeClr val="tx1"/>
                          </a:solidFill>
                        </a:rPr>
                        <a:t>applying a variety for effect – simple, compound and complex. PANIC sentence openers &amp; being able to apply these. </a:t>
                      </a:r>
                    </a:p>
                    <a:p>
                      <a:pPr marL="0" indent="0" algn="l">
                        <a:buFont typeface="Arial" panose="020B0604020202020204" pitchFamily="34" charset="0"/>
                        <a:buNone/>
                      </a:pPr>
                      <a:r>
                        <a:rPr lang="en-GB" sz="1000" b="1" baseline="0" dirty="0" smtClean="0">
                          <a:solidFill>
                            <a:schemeClr val="tx1"/>
                          </a:solidFill>
                        </a:rPr>
                        <a:t>Paragraphing – TIPTOP –</a:t>
                      </a:r>
                      <a:r>
                        <a:rPr lang="en-GB" sz="1000" b="0" baseline="0" dirty="0" smtClean="0">
                          <a:solidFill>
                            <a:schemeClr val="tx1"/>
                          </a:solidFill>
                        </a:rPr>
                        <a:t>Time, Person, Topic, Place</a:t>
                      </a:r>
                    </a:p>
                    <a:p>
                      <a:pPr marL="0" indent="0" algn="l">
                        <a:buFont typeface="Arial" panose="020B0604020202020204" pitchFamily="34" charset="0"/>
                        <a:buNone/>
                      </a:pPr>
                      <a:endParaRPr lang="en-GB" sz="1000" b="1" baseline="0" dirty="0" smtClean="0">
                        <a:solidFill>
                          <a:schemeClr val="tx1"/>
                        </a:solidFill>
                      </a:endParaRP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nvPr>
        </p:nvGraphicFramePr>
        <p:xfrm>
          <a:off x="6012160" y="1628800"/>
          <a:ext cx="3131840" cy="1029689"/>
        </p:xfrm>
        <a:graphic>
          <a:graphicData uri="http://schemas.openxmlformats.org/drawingml/2006/table">
            <a:tbl>
              <a:tblPr firstRow="1" bandRow="1">
                <a:tableStyleId>{93296810-A885-4BE3-A3E7-6D5BEEA58F35}</a:tableStyleId>
              </a:tblPr>
              <a:tblGrid>
                <a:gridCol w="3131840">
                  <a:extLst>
                    <a:ext uri="{9D8B030D-6E8A-4147-A177-3AD203B41FA5}">
                      <a16:colId xmlns:a16="http://schemas.microsoft.com/office/drawing/2014/main" val="20000"/>
                    </a:ext>
                  </a:extLst>
                </a:gridCol>
              </a:tblGrid>
              <a:tr h="245788">
                <a:tc>
                  <a:txBody>
                    <a:bodyPr/>
                    <a:lstStyle/>
                    <a:p>
                      <a:pPr algn="ctr"/>
                      <a:r>
                        <a:rPr lang="en-GB" sz="900" dirty="0" smtClean="0">
                          <a:solidFill>
                            <a:schemeClr val="tx1"/>
                          </a:solidFill>
                        </a:rPr>
                        <a:t>Exam Question Requirements</a:t>
                      </a:r>
                      <a:endParaRPr lang="en-GB" sz="900" dirty="0">
                        <a:solidFill>
                          <a:schemeClr val="tx1"/>
                        </a:solidFill>
                      </a:endParaRPr>
                    </a:p>
                  </a:txBody>
                  <a:tcPr/>
                </a:tc>
                <a:extLst>
                  <a:ext uri="{0D108BD9-81ED-4DB2-BD59-A6C34878D82A}">
                    <a16:rowId xmlns:a16="http://schemas.microsoft.com/office/drawing/2014/main" val="10000"/>
                  </a:ext>
                </a:extLst>
              </a:tr>
              <a:tr h="783901">
                <a:tc>
                  <a:txBody>
                    <a:bodyPr/>
                    <a:lstStyle/>
                    <a:p>
                      <a:pPr algn="l">
                        <a:spcAft>
                          <a:spcPts val="0"/>
                        </a:spcAft>
                      </a:pPr>
                      <a:r>
                        <a:rPr lang="en-GB" sz="900" dirty="0" smtClean="0">
                          <a:effectLst/>
                          <a:latin typeface="Calibri"/>
                          <a:ea typeface="Calibri"/>
                          <a:cs typeface="Times New Roman"/>
                        </a:rPr>
                        <a:t>Write a clear,</a:t>
                      </a:r>
                      <a:r>
                        <a:rPr lang="en-GB" sz="900" baseline="0" dirty="0" smtClean="0">
                          <a:effectLst/>
                          <a:latin typeface="Calibri"/>
                          <a:ea typeface="Calibri"/>
                          <a:cs typeface="Times New Roman"/>
                        </a:rPr>
                        <a:t> believable and engaging short story which has a start, middle and end and which follows a clear plot line. </a:t>
                      </a:r>
                    </a:p>
                    <a:p>
                      <a:pPr algn="l">
                        <a:spcAft>
                          <a:spcPts val="0"/>
                        </a:spcAft>
                      </a:pPr>
                      <a:r>
                        <a:rPr lang="en-GB" sz="900" baseline="0" dirty="0" smtClean="0">
                          <a:effectLst/>
                          <a:latin typeface="Calibri"/>
                          <a:ea typeface="Calibri"/>
                          <a:cs typeface="Times New Roman"/>
                        </a:rPr>
                        <a:t>Organisation and Communication must be well structured and clear. </a:t>
                      </a:r>
                    </a:p>
                    <a:p>
                      <a:pPr algn="l">
                        <a:spcAft>
                          <a:spcPts val="0"/>
                        </a:spcAft>
                      </a:pPr>
                      <a:r>
                        <a:rPr lang="en-GB" sz="900" baseline="0" dirty="0" smtClean="0">
                          <a:effectLst/>
                          <a:latin typeface="Calibri"/>
                          <a:ea typeface="Calibri"/>
                          <a:cs typeface="Times New Roman"/>
                        </a:rPr>
                        <a:t>SPAG &amp; vocabulary must be accurate and effective.</a:t>
                      </a:r>
                    </a:p>
                  </a:txBody>
                  <a:tcPr marL="68580" marR="68580" marT="0" marB="0"/>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extLst/>
          </p:nvPr>
        </p:nvGraphicFramePr>
        <p:xfrm>
          <a:off x="8956" y="692696"/>
          <a:ext cx="2123728" cy="6165304"/>
        </p:xfrm>
        <a:graphic>
          <a:graphicData uri="http://schemas.openxmlformats.org/drawingml/2006/table">
            <a:tbl>
              <a:tblPr firstRow="1" bandRow="1">
                <a:tableStyleId>{93296810-A885-4BE3-A3E7-6D5BEEA58F35}</a:tableStyleId>
              </a:tblPr>
              <a:tblGrid>
                <a:gridCol w="82758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tblGrid>
              <a:tr h="546159">
                <a:tc>
                  <a:txBody>
                    <a:bodyPr/>
                    <a:lstStyle/>
                    <a:p>
                      <a:pPr algn="ctr"/>
                      <a:r>
                        <a:rPr lang="en-GB" sz="900" dirty="0" smtClean="0">
                          <a:solidFill>
                            <a:schemeClr val="tx1"/>
                          </a:solidFill>
                        </a:rPr>
                        <a:t>Vocabulary to create emotions </a:t>
                      </a:r>
                      <a:endParaRPr lang="en-GB" sz="900" dirty="0">
                        <a:solidFill>
                          <a:schemeClr val="tx1"/>
                        </a:solidFill>
                      </a:endParaRPr>
                    </a:p>
                  </a:txBody>
                  <a:tcPr/>
                </a:tc>
                <a:tc>
                  <a:txBody>
                    <a:bodyPr/>
                    <a:lstStyle/>
                    <a:p>
                      <a:pPr algn="ctr"/>
                      <a:r>
                        <a:rPr lang="en-GB" sz="900" dirty="0" smtClean="0">
                          <a:solidFill>
                            <a:schemeClr val="tx1"/>
                          </a:solidFill>
                        </a:rPr>
                        <a:t>Definition</a:t>
                      </a:r>
                      <a:r>
                        <a:rPr lang="en-GB" sz="900" baseline="0" dirty="0" smtClean="0">
                          <a:solidFill>
                            <a:schemeClr val="tx1"/>
                          </a:solidFill>
                        </a:rPr>
                        <a:t> </a:t>
                      </a:r>
                      <a:endParaRPr lang="en-GB" sz="900" dirty="0">
                        <a:solidFill>
                          <a:schemeClr val="tx1"/>
                        </a:solidFill>
                      </a:endParaRPr>
                    </a:p>
                  </a:txBody>
                  <a:tcPr/>
                </a:tc>
                <a:extLst>
                  <a:ext uri="{0D108BD9-81ED-4DB2-BD59-A6C34878D82A}">
                    <a16:rowId xmlns:a16="http://schemas.microsoft.com/office/drawing/2014/main" val="10000"/>
                  </a:ext>
                </a:extLst>
              </a:tr>
              <a:tr h="361345">
                <a:tc>
                  <a:txBody>
                    <a:bodyPr/>
                    <a:lstStyle/>
                    <a:p>
                      <a:pPr algn="r"/>
                      <a:r>
                        <a:rPr lang="en-GB" sz="900" b="1" dirty="0" smtClean="0"/>
                        <a:t>Uplifting</a:t>
                      </a:r>
                      <a:endParaRPr lang="en-GB" sz="900" b="1" dirty="0"/>
                    </a:p>
                  </a:txBody>
                  <a:tcPr/>
                </a:tc>
                <a:tc>
                  <a:txBody>
                    <a:bodyPr/>
                    <a:lstStyle/>
                    <a:p>
                      <a:pPr algn="r"/>
                      <a:r>
                        <a:rPr lang="en-GB" sz="900" dirty="0" smtClean="0"/>
                        <a:t>Inspiring happiness or hope</a:t>
                      </a:r>
                      <a:endParaRPr lang="en-GB" sz="900" dirty="0"/>
                    </a:p>
                  </a:txBody>
                  <a:tcPr/>
                </a:tc>
                <a:extLst>
                  <a:ext uri="{0D108BD9-81ED-4DB2-BD59-A6C34878D82A}">
                    <a16:rowId xmlns:a16="http://schemas.microsoft.com/office/drawing/2014/main" val="10001"/>
                  </a:ext>
                </a:extLst>
              </a:tr>
              <a:tr h="361345">
                <a:tc>
                  <a:txBody>
                    <a:bodyPr/>
                    <a:lstStyle/>
                    <a:p>
                      <a:pPr algn="r"/>
                      <a:r>
                        <a:rPr lang="en-GB" sz="900" b="1" dirty="0" smtClean="0"/>
                        <a:t>Joyful</a:t>
                      </a:r>
                      <a:endParaRPr lang="en-GB" sz="900" b="1" dirty="0"/>
                    </a:p>
                  </a:txBody>
                  <a:tcPr/>
                </a:tc>
                <a:tc>
                  <a:txBody>
                    <a:bodyPr/>
                    <a:lstStyle/>
                    <a:p>
                      <a:pPr algn="r"/>
                      <a:r>
                        <a:rPr lang="en-GB" sz="900" dirty="0" smtClean="0"/>
                        <a:t>Expressing great pleasure or joy</a:t>
                      </a:r>
                      <a:endParaRPr lang="en-GB" sz="900" dirty="0"/>
                    </a:p>
                  </a:txBody>
                  <a:tcPr/>
                </a:tc>
                <a:extLst>
                  <a:ext uri="{0D108BD9-81ED-4DB2-BD59-A6C34878D82A}">
                    <a16:rowId xmlns:a16="http://schemas.microsoft.com/office/drawing/2014/main" val="10002"/>
                  </a:ext>
                </a:extLst>
              </a:tr>
              <a:tr h="361345">
                <a:tc>
                  <a:txBody>
                    <a:bodyPr/>
                    <a:lstStyle/>
                    <a:p>
                      <a:pPr algn="r"/>
                      <a:r>
                        <a:rPr lang="en-GB" sz="900" b="1" dirty="0" smtClean="0"/>
                        <a:t>Hopeful</a:t>
                      </a:r>
                      <a:endParaRPr lang="en-GB" sz="900" b="1" dirty="0"/>
                    </a:p>
                  </a:txBody>
                  <a:tcPr/>
                </a:tc>
                <a:tc>
                  <a:txBody>
                    <a:bodyPr/>
                    <a:lstStyle/>
                    <a:p>
                      <a:pPr algn="r"/>
                      <a:r>
                        <a:rPr lang="en-GB" sz="900" dirty="0" smtClean="0"/>
                        <a:t>Feeling or inspiring optimism for the future</a:t>
                      </a:r>
                      <a:endParaRPr lang="en-GB" sz="900" dirty="0"/>
                    </a:p>
                  </a:txBody>
                  <a:tcPr/>
                </a:tc>
                <a:extLst>
                  <a:ext uri="{0D108BD9-81ED-4DB2-BD59-A6C34878D82A}">
                    <a16:rowId xmlns:a16="http://schemas.microsoft.com/office/drawing/2014/main" val="10003"/>
                  </a:ext>
                </a:extLst>
              </a:tr>
              <a:tr h="361345">
                <a:tc>
                  <a:txBody>
                    <a:bodyPr/>
                    <a:lstStyle/>
                    <a:p>
                      <a:pPr algn="r"/>
                      <a:r>
                        <a:rPr lang="en-GB" sz="900" b="1" dirty="0" smtClean="0"/>
                        <a:t>Despair</a:t>
                      </a:r>
                      <a:r>
                        <a:rPr lang="en-GB" sz="900" b="1" baseline="0" dirty="0" smtClean="0"/>
                        <a:t> </a:t>
                      </a:r>
                      <a:endParaRPr lang="en-GB" sz="900" b="1" dirty="0"/>
                    </a:p>
                  </a:txBody>
                  <a:tcPr/>
                </a:tc>
                <a:tc>
                  <a:txBody>
                    <a:bodyPr/>
                    <a:lstStyle/>
                    <a:p>
                      <a:pPr algn="r"/>
                      <a:r>
                        <a:rPr lang="en-GB" sz="900" dirty="0" smtClean="0"/>
                        <a:t>Complete loss of all hope </a:t>
                      </a:r>
                      <a:endParaRPr lang="en-GB" sz="900" dirty="0"/>
                    </a:p>
                  </a:txBody>
                  <a:tcPr/>
                </a:tc>
                <a:extLst>
                  <a:ext uri="{0D108BD9-81ED-4DB2-BD59-A6C34878D82A}">
                    <a16:rowId xmlns:a16="http://schemas.microsoft.com/office/drawing/2014/main" val="10004"/>
                  </a:ext>
                </a:extLst>
              </a:tr>
              <a:tr h="361345">
                <a:tc>
                  <a:txBody>
                    <a:bodyPr/>
                    <a:lstStyle/>
                    <a:p>
                      <a:pPr algn="r"/>
                      <a:r>
                        <a:rPr lang="en-GB" sz="900" b="1" dirty="0" smtClean="0"/>
                        <a:t>Distress</a:t>
                      </a:r>
                      <a:endParaRPr lang="en-GB" sz="900" b="1" dirty="0"/>
                    </a:p>
                  </a:txBody>
                  <a:tcPr/>
                </a:tc>
                <a:tc>
                  <a:txBody>
                    <a:bodyPr/>
                    <a:lstStyle/>
                    <a:p>
                      <a:pPr algn="r"/>
                      <a:r>
                        <a:rPr lang="en-GB" sz="900" dirty="0" smtClean="0"/>
                        <a:t>Extreme</a:t>
                      </a:r>
                      <a:r>
                        <a:rPr lang="en-GB" sz="900" baseline="0" dirty="0" smtClean="0"/>
                        <a:t> anxiety, sorrow or pain </a:t>
                      </a:r>
                      <a:endParaRPr lang="en-GB" sz="900" dirty="0"/>
                    </a:p>
                  </a:txBody>
                  <a:tcPr/>
                </a:tc>
                <a:extLst>
                  <a:ext uri="{0D108BD9-81ED-4DB2-BD59-A6C34878D82A}">
                    <a16:rowId xmlns:a16="http://schemas.microsoft.com/office/drawing/2014/main" val="10005"/>
                  </a:ext>
                </a:extLst>
              </a:tr>
              <a:tr h="288180">
                <a:tc>
                  <a:txBody>
                    <a:bodyPr/>
                    <a:lstStyle/>
                    <a:p>
                      <a:pPr algn="r"/>
                      <a:r>
                        <a:rPr lang="en-GB" sz="900" b="1" dirty="0" smtClean="0"/>
                        <a:t>Melancholy </a:t>
                      </a:r>
                      <a:endParaRPr lang="en-GB" sz="900" b="1" dirty="0"/>
                    </a:p>
                  </a:txBody>
                  <a:tcPr/>
                </a:tc>
                <a:tc>
                  <a:txBody>
                    <a:bodyPr/>
                    <a:lstStyle/>
                    <a:p>
                      <a:pPr algn="r"/>
                      <a:r>
                        <a:rPr lang="en-GB" sz="900" dirty="0" smtClean="0"/>
                        <a:t>A feeling of pensive sadness with no obvious cause</a:t>
                      </a:r>
                      <a:r>
                        <a:rPr lang="en-GB" sz="900" baseline="0" dirty="0" smtClean="0"/>
                        <a:t> </a:t>
                      </a:r>
                      <a:endParaRPr lang="en-GB" sz="900" dirty="0"/>
                    </a:p>
                  </a:txBody>
                  <a:tcPr/>
                </a:tc>
                <a:extLst>
                  <a:ext uri="{0D108BD9-81ED-4DB2-BD59-A6C34878D82A}">
                    <a16:rowId xmlns:a16="http://schemas.microsoft.com/office/drawing/2014/main" val="10006"/>
                  </a:ext>
                </a:extLst>
              </a:tr>
              <a:tr h="361345">
                <a:tc>
                  <a:txBody>
                    <a:bodyPr/>
                    <a:lstStyle/>
                    <a:p>
                      <a:pPr algn="r"/>
                      <a:r>
                        <a:rPr lang="en-GB" sz="900" b="1" dirty="0" smtClean="0"/>
                        <a:t>Optimistic </a:t>
                      </a:r>
                      <a:endParaRPr lang="en-GB" sz="900" b="1" dirty="0"/>
                    </a:p>
                  </a:txBody>
                  <a:tcPr/>
                </a:tc>
                <a:tc>
                  <a:txBody>
                    <a:bodyPr/>
                    <a:lstStyle/>
                    <a:p>
                      <a:pPr algn="r"/>
                      <a:r>
                        <a:rPr lang="en-GB" sz="900" dirty="0" smtClean="0"/>
                        <a:t>Looking at the positive</a:t>
                      </a:r>
                      <a:r>
                        <a:rPr lang="en-GB" sz="900" baseline="0" dirty="0" smtClean="0"/>
                        <a:t> aspects of life </a:t>
                      </a:r>
                      <a:endParaRPr lang="en-GB" sz="900" dirty="0"/>
                    </a:p>
                  </a:txBody>
                  <a:tcPr/>
                </a:tc>
                <a:extLst>
                  <a:ext uri="{0D108BD9-81ED-4DB2-BD59-A6C34878D82A}">
                    <a16:rowId xmlns:a16="http://schemas.microsoft.com/office/drawing/2014/main" val="10007"/>
                  </a:ext>
                </a:extLst>
              </a:tr>
              <a:tr h="288180">
                <a:tc>
                  <a:txBody>
                    <a:bodyPr/>
                    <a:lstStyle/>
                    <a:p>
                      <a:pPr algn="r"/>
                      <a:r>
                        <a:rPr lang="en-GB" sz="900" b="1" dirty="0" smtClean="0"/>
                        <a:t>Pessimistic </a:t>
                      </a:r>
                      <a:endParaRPr lang="en-GB" sz="900" b="1" dirty="0"/>
                    </a:p>
                  </a:txBody>
                  <a:tcPr/>
                </a:tc>
                <a:tc>
                  <a:txBody>
                    <a:bodyPr/>
                    <a:lstStyle/>
                    <a:p>
                      <a:pPr algn="r"/>
                      <a:r>
                        <a:rPr lang="en-GB" sz="900" dirty="0" smtClean="0"/>
                        <a:t>Looking at the negative aspects of life</a:t>
                      </a:r>
                      <a:endParaRPr lang="en-GB" sz="900" dirty="0"/>
                    </a:p>
                  </a:txBody>
                  <a:tcPr/>
                </a:tc>
                <a:extLst>
                  <a:ext uri="{0D108BD9-81ED-4DB2-BD59-A6C34878D82A}">
                    <a16:rowId xmlns:a16="http://schemas.microsoft.com/office/drawing/2014/main" val="10008"/>
                  </a:ext>
                </a:extLst>
              </a:tr>
              <a:tr h="194136">
                <a:tc>
                  <a:txBody>
                    <a:bodyPr/>
                    <a:lstStyle/>
                    <a:p>
                      <a:pPr algn="r"/>
                      <a:r>
                        <a:rPr lang="en-GB" sz="900" b="1" dirty="0" smtClean="0"/>
                        <a:t>Pensive </a:t>
                      </a:r>
                      <a:endParaRPr lang="en-GB" sz="900" b="1" dirty="0"/>
                    </a:p>
                  </a:txBody>
                  <a:tcPr/>
                </a:tc>
                <a:tc>
                  <a:txBody>
                    <a:bodyPr/>
                    <a:lstStyle/>
                    <a:p>
                      <a:pPr algn="r"/>
                      <a:r>
                        <a:rPr lang="en-GB" sz="900" dirty="0" smtClean="0"/>
                        <a:t>Thoughtful</a:t>
                      </a:r>
                      <a:r>
                        <a:rPr lang="en-GB" sz="900" baseline="0" dirty="0" smtClean="0"/>
                        <a:t> mood </a:t>
                      </a:r>
                      <a:endParaRPr lang="en-GB" sz="900" dirty="0"/>
                    </a:p>
                  </a:txBody>
                  <a:tcPr/>
                </a:tc>
                <a:extLst>
                  <a:ext uri="{0D108BD9-81ED-4DB2-BD59-A6C34878D82A}">
                    <a16:rowId xmlns:a16="http://schemas.microsoft.com/office/drawing/2014/main" val="10009"/>
                  </a:ext>
                </a:extLst>
              </a:tr>
              <a:tr h="361345">
                <a:tc>
                  <a:txBody>
                    <a:bodyPr/>
                    <a:lstStyle/>
                    <a:p>
                      <a:pPr algn="r"/>
                      <a:r>
                        <a:rPr lang="en-GB" sz="900" b="1" dirty="0" smtClean="0"/>
                        <a:t>Frustrated</a:t>
                      </a:r>
                      <a:endParaRPr lang="en-GB" sz="900" b="1" dirty="0"/>
                    </a:p>
                  </a:txBody>
                  <a:tcPr/>
                </a:tc>
                <a:tc>
                  <a:txBody>
                    <a:bodyPr/>
                    <a:lstStyle/>
                    <a:p>
                      <a:pPr algn="r"/>
                      <a:r>
                        <a:rPr lang="en-GB" sz="900" dirty="0" smtClean="0"/>
                        <a:t>Feeling of annoyance</a:t>
                      </a:r>
                      <a:endParaRPr lang="en-GB" sz="900" dirty="0"/>
                    </a:p>
                  </a:txBody>
                  <a:tcPr/>
                </a:tc>
                <a:extLst>
                  <a:ext uri="{0D108BD9-81ED-4DB2-BD59-A6C34878D82A}">
                    <a16:rowId xmlns:a16="http://schemas.microsoft.com/office/drawing/2014/main" val="10010"/>
                  </a:ext>
                </a:extLst>
              </a:tr>
              <a:tr h="361345">
                <a:tc>
                  <a:txBody>
                    <a:bodyPr/>
                    <a:lstStyle/>
                    <a:p>
                      <a:pPr algn="r"/>
                      <a:r>
                        <a:rPr lang="en-GB" sz="900" b="1" dirty="0" smtClean="0"/>
                        <a:t>Inferior</a:t>
                      </a:r>
                      <a:endParaRPr lang="en-GB" sz="900" b="1" dirty="0"/>
                    </a:p>
                  </a:txBody>
                  <a:tcPr/>
                </a:tc>
                <a:tc>
                  <a:txBody>
                    <a:bodyPr/>
                    <a:lstStyle/>
                    <a:p>
                      <a:pPr algn="r"/>
                      <a:r>
                        <a:rPr lang="en-GB" sz="900" dirty="0" smtClean="0"/>
                        <a:t>Lower in rank status</a:t>
                      </a:r>
                      <a:r>
                        <a:rPr lang="en-GB" sz="900" baseline="0" dirty="0" smtClean="0"/>
                        <a:t> or quality </a:t>
                      </a:r>
                      <a:endParaRPr lang="en-GB" sz="900" dirty="0"/>
                    </a:p>
                  </a:txBody>
                  <a:tcPr/>
                </a:tc>
                <a:extLst>
                  <a:ext uri="{0D108BD9-81ED-4DB2-BD59-A6C34878D82A}">
                    <a16:rowId xmlns:a16="http://schemas.microsoft.com/office/drawing/2014/main" val="10011"/>
                  </a:ext>
                </a:extLst>
              </a:tr>
              <a:tr h="361345">
                <a:tc>
                  <a:txBody>
                    <a:bodyPr/>
                    <a:lstStyle/>
                    <a:p>
                      <a:pPr algn="r"/>
                      <a:r>
                        <a:rPr lang="en-GB" sz="900" b="1" dirty="0" smtClean="0"/>
                        <a:t>Sentimental </a:t>
                      </a:r>
                      <a:endParaRPr lang="en-GB" sz="900"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dk1"/>
                          </a:solidFill>
                          <a:effectLst/>
                          <a:latin typeface="+mn-lt"/>
                          <a:ea typeface="+mn-ea"/>
                          <a:cs typeface="+mn-cs"/>
                        </a:rPr>
                        <a:t>feelings of tenderness, sadness, or nostalgia </a:t>
                      </a:r>
                    </a:p>
                    <a:p>
                      <a:pPr algn="r"/>
                      <a:endParaRPr lang="en-GB" sz="900" dirty="0"/>
                    </a:p>
                  </a:txBody>
                  <a:tcPr/>
                </a:tc>
                <a:extLst>
                  <a:ext uri="{0D108BD9-81ED-4DB2-BD59-A6C34878D82A}">
                    <a16:rowId xmlns:a16="http://schemas.microsoft.com/office/drawing/2014/main" val="10012"/>
                  </a:ext>
                </a:extLst>
              </a:tr>
              <a:tr h="361345">
                <a:tc>
                  <a:txBody>
                    <a:bodyPr/>
                    <a:lstStyle/>
                    <a:p>
                      <a:pPr algn="r"/>
                      <a:r>
                        <a:rPr lang="en-GB" sz="900" b="1" dirty="0" smtClean="0"/>
                        <a:t>Powerful </a:t>
                      </a:r>
                      <a:endParaRPr lang="en-GB" sz="900" b="1" dirty="0"/>
                    </a:p>
                  </a:txBody>
                  <a:tcPr/>
                </a:tc>
                <a:tc>
                  <a:txBody>
                    <a:bodyPr/>
                    <a:lstStyle/>
                    <a:p>
                      <a:pPr algn="r"/>
                      <a:r>
                        <a:rPr lang="en-GB" sz="900" dirty="0" smtClean="0"/>
                        <a:t>Having great power or strength </a:t>
                      </a:r>
                      <a:endParaRPr lang="en-GB" sz="900" dirty="0"/>
                    </a:p>
                  </a:txBody>
                  <a:tcPr/>
                </a:tc>
                <a:extLst>
                  <a:ext uri="{0D108BD9-81ED-4DB2-BD59-A6C34878D82A}">
                    <a16:rowId xmlns:a16="http://schemas.microsoft.com/office/drawing/2014/main" val="10013"/>
                  </a:ext>
                </a:extLst>
              </a:tr>
              <a:tr h="219388">
                <a:tc>
                  <a:txBody>
                    <a:bodyPr/>
                    <a:lstStyle/>
                    <a:p>
                      <a:pPr algn="r"/>
                      <a:r>
                        <a:rPr lang="en-GB" sz="900" b="1" dirty="0" smtClean="0"/>
                        <a:t>Insignificant</a:t>
                      </a:r>
                      <a:endParaRPr lang="en-GB" sz="900" b="1" dirty="0"/>
                    </a:p>
                  </a:txBody>
                  <a:tcPr/>
                </a:tc>
                <a:tc>
                  <a:txBody>
                    <a:bodyPr/>
                    <a:lstStyle/>
                    <a:p>
                      <a:pPr algn="r"/>
                      <a:r>
                        <a:rPr lang="en-GB" sz="900" dirty="0" smtClean="0"/>
                        <a:t>Too small</a:t>
                      </a:r>
                      <a:r>
                        <a:rPr lang="en-GB" sz="900" baseline="0" dirty="0" smtClean="0"/>
                        <a:t> or unworthy to be considered important </a:t>
                      </a:r>
                      <a:endParaRPr lang="en-GB" sz="900" dirty="0"/>
                    </a:p>
                  </a:txBody>
                  <a:tcPr/>
                </a:tc>
                <a:extLst>
                  <a:ext uri="{0D108BD9-81ED-4DB2-BD59-A6C34878D82A}">
                    <a16:rowId xmlns:a16="http://schemas.microsoft.com/office/drawing/2014/main" val="10014"/>
                  </a:ext>
                </a:extLst>
              </a:tr>
              <a:tr h="219388">
                <a:tc>
                  <a:txBody>
                    <a:bodyPr/>
                    <a:lstStyle/>
                    <a:p>
                      <a:pPr algn="r"/>
                      <a:r>
                        <a:rPr lang="en-GB" sz="900" b="1" dirty="0" smtClean="0"/>
                        <a:t>Nostalgia </a:t>
                      </a:r>
                      <a:endParaRPr lang="en-GB" sz="900" b="1" dirty="0"/>
                    </a:p>
                  </a:txBody>
                  <a:tcPr/>
                </a:tc>
                <a:tc>
                  <a:txBody>
                    <a:bodyPr/>
                    <a:lstStyle/>
                    <a:p>
                      <a:pPr algn="r"/>
                      <a:r>
                        <a:rPr lang="en-GB" sz="900" dirty="0" smtClean="0"/>
                        <a:t>A longing for the past</a:t>
                      </a:r>
                      <a:endParaRPr lang="en-GB" sz="900" dirty="0"/>
                    </a:p>
                  </a:txBody>
                  <a:tcPr/>
                </a:tc>
                <a:extLst>
                  <a:ext uri="{0D108BD9-81ED-4DB2-BD59-A6C34878D82A}">
                    <a16:rowId xmlns:a16="http://schemas.microsoft.com/office/drawing/2014/main" val="10015"/>
                  </a:ext>
                </a:extLst>
              </a:tr>
            </a:tbl>
          </a:graphicData>
        </a:graphic>
      </p:graphicFrame>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646331"/>
            <a:ext cx="1624528" cy="945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1" name="Table 10"/>
          <p:cNvGraphicFramePr>
            <a:graphicFrameLocks noGrp="1"/>
          </p:cNvGraphicFramePr>
          <p:nvPr>
            <p:extLst/>
          </p:nvPr>
        </p:nvGraphicFramePr>
        <p:xfrm>
          <a:off x="6012160" y="2666762"/>
          <a:ext cx="3131840" cy="2602631"/>
        </p:xfrm>
        <a:graphic>
          <a:graphicData uri="http://schemas.openxmlformats.org/drawingml/2006/table">
            <a:tbl>
              <a:tblPr firstRow="1" bandRow="1">
                <a:tableStyleId>{93296810-A885-4BE3-A3E7-6D5BEEA58F35}</a:tableStyleId>
              </a:tblPr>
              <a:tblGrid>
                <a:gridCol w="3131840">
                  <a:extLst>
                    <a:ext uri="{9D8B030D-6E8A-4147-A177-3AD203B41FA5}">
                      <a16:colId xmlns:a16="http://schemas.microsoft.com/office/drawing/2014/main" val="20000"/>
                    </a:ext>
                  </a:extLst>
                </a:gridCol>
              </a:tblGrid>
              <a:tr h="188407">
                <a:tc>
                  <a:txBody>
                    <a:bodyPr/>
                    <a:lstStyle/>
                    <a:p>
                      <a:r>
                        <a:rPr lang="en-GB" sz="900" dirty="0" smtClean="0">
                          <a:solidFill>
                            <a:schemeClr val="tx1"/>
                          </a:solidFill>
                        </a:rPr>
                        <a:t>Success</a:t>
                      </a:r>
                      <a:r>
                        <a:rPr lang="en-GB" sz="900" baseline="0" dirty="0" smtClean="0">
                          <a:solidFill>
                            <a:schemeClr val="tx1"/>
                          </a:solidFill>
                        </a:rPr>
                        <a:t> Criteria for a well thought out story</a:t>
                      </a:r>
                      <a:endParaRPr lang="en-GB" sz="900" dirty="0">
                        <a:solidFill>
                          <a:schemeClr val="tx1"/>
                        </a:solidFill>
                      </a:endParaRPr>
                    </a:p>
                  </a:txBody>
                  <a:tcPr/>
                </a:tc>
                <a:extLst>
                  <a:ext uri="{0D108BD9-81ED-4DB2-BD59-A6C34878D82A}">
                    <a16:rowId xmlns:a16="http://schemas.microsoft.com/office/drawing/2014/main" val="10000"/>
                  </a:ext>
                </a:extLst>
              </a:tr>
              <a:tr h="2374031">
                <a:tc>
                  <a:txBody>
                    <a:bodyPr/>
                    <a:lstStyle/>
                    <a:p>
                      <a:pPr marL="342900" lvl="0" indent="-342900">
                        <a:lnSpc>
                          <a:spcPct val="115000"/>
                        </a:lnSpc>
                        <a:spcAft>
                          <a:spcPts val="0"/>
                        </a:spcAft>
                        <a:buFont typeface="+mj-lt"/>
                        <a:buAutoNum type="arabicPeriod"/>
                      </a:pPr>
                      <a:r>
                        <a:rPr lang="en-GB" sz="1100" dirty="0" smtClean="0">
                          <a:effectLst/>
                          <a:latin typeface="Calibri"/>
                          <a:ea typeface="Times New Roman"/>
                          <a:cs typeface="Times New Roman"/>
                        </a:rPr>
                        <a:t>Unusual</a:t>
                      </a:r>
                      <a:r>
                        <a:rPr lang="en-GB" sz="1100" dirty="0">
                          <a:effectLst/>
                          <a:latin typeface="Calibri"/>
                          <a:ea typeface="Times New Roman"/>
                          <a:cs typeface="Times New Roman"/>
                        </a:rPr>
                        <a:t>, intriguing </a:t>
                      </a:r>
                      <a:r>
                        <a:rPr lang="en-GB" sz="1100" dirty="0" smtClean="0">
                          <a:effectLst/>
                          <a:latin typeface="Calibri"/>
                          <a:ea typeface="Times New Roman"/>
                          <a:cs typeface="Times New Roman"/>
                        </a:rPr>
                        <a:t>description</a:t>
                      </a:r>
                    </a:p>
                    <a:p>
                      <a:pPr marL="342900" lvl="0" indent="-342900">
                        <a:lnSpc>
                          <a:spcPct val="115000"/>
                        </a:lnSpc>
                        <a:spcAft>
                          <a:spcPts val="0"/>
                        </a:spcAft>
                        <a:buFont typeface="+mj-lt"/>
                        <a:buAutoNum type="arabicPeriod"/>
                      </a:pPr>
                      <a:r>
                        <a:rPr lang="en-GB" sz="1100" dirty="0" smtClean="0">
                          <a:effectLst/>
                          <a:latin typeface="Calibri"/>
                          <a:ea typeface="Times New Roman"/>
                          <a:cs typeface="Times New Roman"/>
                        </a:rPr>
                        <a:t>Brief, realistic</a:t>
                      </a:r>
                      <a:r>
                        <a:rPr lang="en-GB" sz="1100" baseline="0" dirty="0" smtClean="0">
                          <a:effectLst/>
                          <a:latin typeface="Calibri"/>
                          <a:ea typeface="Times New Roman"/>
                          <a:cs typeface="Times New Roman"/>
                        </a:rPr>
                        <a:t> dialogue</a:t>
                      </a:r>
                      <a:endParaRPr lang="en-GB" sz="1100" dirty="0">
                        <a:effectLst/>
                        <a:latin typeface="Calibri"/>
                        <a:ea typeface="Times New Roman"/>
                        <a:cs typeface="Times New Roman"/>
                      </a:endParaRPr>
                    </a:p>
                    <a:p>
                      <a:pPr marL="342900" lvl="0" indent="-342900">
                        <a:lnSpc>
                          <a:spcPct val="115000"/>
                        </a:lnSpc>
                        <a:spcAft>
                          <a:spcPts val="0"/>
                        </a:spcAft>
                        <a:buFont typeface="+mj-lt"/>
                        <a:buAutoNum type="arabicPeriod"/>
                      </a:pPr>
                      <a:r>
                        <a:rPr lang="en-GB" sz="1100" dirty="0">
                          <a:effectLst/>
                          <a:latin typeface="Calibri"/>
                          <a:ea typeface="Times New Roman"/>
                          <a:cs typeface="Times New Roman"/>
                        </a:rPr>
                        <a:t>Showing not telling</a:t>
                      </a:r>
                    </a:p>
                    <a:p>
                      <a:pPr marL="342900" lvl="0" indent="-342900">
                        <a:lnSpc>
                          <a:spcPct val="115000"/>
                        </a:lnSpc>
                        <a:spcAft>
                          <a:spcPts val="0"/>
                        </a:spcAft>
                        <a:buFont typeface="+mj-lt"/>
                        <a:buAutoNum type="arabicPeriod"/>
                      </a:pPr>
                      <a:r>
                        <a:rPr lang="en-GB" sz="1100" dirty="0" smtClean="0">
                          <a:effectLst/>
                          <a:latin typeface="Calibri"/>
                          <a:ea typeface="Times New Roman"/>
                          <a:cs typeface="Times New Roman"/>
                        </a:rPr>
                        <a:t>Linking beginning to the end </a:t>
                      </a:r>
                      <a:endParaRPr lang="en-GB" sz="1100" dirty="0">
                        <a:effectLst/>
                        <a:latin typeface="Calibri"/>
                        <a:ea typeface="Times New Roman"/>
                        <a:cs typeface="Times New Roman"/>
                      </a:endParaRPr>
                    </a:p>
                    <a:p>
                      <a:pPr marL="342900" lvl="0" indent="-342900">
                        <a:lnSpc>
                          <a:spcPct val="115000"/>
                        </a:lnSpc>
                        <a:spcAft>
                          <a:spcPts val="0"/>
                        </a:spcAft>
                        <a:buFont typeface="+mj-lt"/>
                        <a:buAutoNum type="arabicPeriod"/>
                      </a:pPr>
                      <a:r>
                        <a:rPr lang="en-GB" sz="1100" dirty="0">
                          <a:effectLst/>
                          <a:latin typeface="Calibri"/>
                          <a:ea typeface="Times New Roman"/>
                          <a:cs typeface="Times New Roman"/>
                        </a:rPr>
                        <a:t>Pathetic fallacy </a:t>
                      </a:r>
                    </a:p>
                    <a:p>
                      <a:pPr marL="342900" lvl="0" indent="-342900">
                        <a:lnSpc>
                          <a:spcPct val="115000"/>
                        </a:lnSpc>
                        <a:spcAft>
                          <a:spcPts val="0"/>
                        </a:spcAft>
                        <a:buFont typeface="+mj-lt"/>
                        <a:buAutoNum type="arabicPeriod"/>
                      </a:pPr>
                      <a:r>
                        <a:rPr lang="en-GB" sz="1100" dirty="0" smtClean="0">
                          <a:effectLst/>
                          <a:latin typeface="Calibri"/>
                          <a:ea typeface="Times New Roman"/>
                          <a:cs typeface="Times New Roman"/>
                        </a:rPr>
                        <a:t>Asides</a:t>
                      </a:r>
                      <a:endParaRPr lang="en-GB" sz="1100" dirty="0">
                        <a:effectLst/>
                        <a:latin typeface="Calibri"/>
                        <a:ea typeface="Times New Roman"/>
                        <a:cs typeface="Times New Roman"/>
                      </a:endParaRPr>
                    </a:p>
                    <a:p>
                      <a:pPr marL="342900" lvl="0" indent="-342900">
                        <a:lnSpc>
                          <a:spcPct val="115000"/>
                        </a:lnSpc>
                        <a:spcAft>
                          <a:spcPts val="0"/>
                        </a:spcAft>
                        <a:buFont typeface="+mj-lt"/>
                        <a:buAutoNum type="arabicPeriod"/>
                      </a:pPr>
                      <a:r>
                        <a:rPr lang="en-GB" sz="1100" dirty="0" smtClean="0">
                          <a:effectLst/>
                          <a:latin typeface="Calibri"/>
                          <a:ea typeface="Times New Roman"/>
                          <a:cs typeface="Times New Roman"/>
                        </a:rPr>
                        <a:t>Paragraph Links / cliff hangers</a:t>
                      </a:r>
                      <a:endParaRPr lang="en-GB" sz="1100" dirty="0">
                        <a:effectLst/>
                        <a:latin typeface="Calibri"/>
                        <a:ea typeface="Times New Roman"/>
                        <a:cs typeface="Times New Roman"/>
                      </a:endParaRPr>
                    </a:p>
                    <a:p>
                      <a:pPr marL="342900" lvl="0" indent="-342900" algn="just">
                        <a:lnSpc>
                          <a:spcPct val="115000"/>
                        </a:lnSpc>
                        <a:spcAft>
                          <a:spcPts val="0"/>
                        </a:spcAft>
                        <a:buFont typeface="+mj-lt"/>
                        <a:buAutoNum type="arabicPeriod"/>
                      </a:pPr>
                      <a:r>
                        <a:rPr lang="en-GB" sz="1100" dirty="0" smtClean="0">
                          <a:effectLst/>
                          <a:latin typeface="Calibri"/>
                          <a:ea typeface="Times New Roman"/>
                          <a:cs typeface="Times New Roman"/>
                        </a:rPr>
                        <a:t>Sensory Description</a:t>
                      </a:r>
                    </a:p>
                    <a:p>
                      <a:pPr marL="342900" lvl="0" indent="-342900" algn="just">
                        <a:lnSpc>
                          <a:spcPct val="115000"/>
                        </a:lnSpc>
                        <a:spcAft>
                          <a:spcPts val="0"/>
                        </a:spcAft>
                        <a:buFont typeface="+mj-lt"/>
                        <a:buAutoNum type="arabicPeriod"/>
                      </a:pPr>
                      <a:r>
                        <a:rPr lang="en-GB" sz="1100" dirty="0" smtClean="0">
                          <a:effectLst/>
                          <a:latin typeface="Calibri"/>
                          <a:ea typeface="Times New Roman"/>
                          <a:cs typeface="Times New Roman"/>
                        </a:rPr>
                        <a:t>Not rushing the dramatic section </a:t>
                      </a:r>
                      <a:endParaRPr lang="en-GB" sz="1100" dirty="0">
                        <a:effectLst/>
                        <a:latin typeface="Calibri"/>
                        <a:ea typeface="Times New Roman"/>
                        <a:cs typeface="Times New Roman"/>
                      </a:endParaRPr>
                    </a:p>
                    <a:p>
                      <a:pPr marL="342900" lvl="0" indent="-342900" algn="just">
                        <a:lnSpc>
                          <a:spcPct val="115000"/>
                        </a:lnSpc>
                        <a:spcAft>
                          <a:spcPts val="0"/>
                        </a:spcAft>
                        <a:buFont typeface="+mj-lt"/>
                        <a:buAutoNum type="arabicPeriod"/>
                      </a:pPr>
                      <a:r>
                        <a:rPr lang="en-GB" sz="1100" dirty="0" smtClean="0">
                          <a:effectLst/>
                          <a:latin typeface="Calibri"/>
                          <a:ea typeface="Times New Roman"/>
                          <a:cs typeface="Times New Roman"/>
                        </a:rPr>
                        <a:t>Starting </a:t>
                      </a:r>
                      <a:r>
                        <a:rPr lang="en-GB" sz="1100" dirty="0">
                          <a:effectLst/>
                          <a:latin typeface="Calibri"/>
                          <a:ea typeface="Times New Roman"/>
                          <a:cs typeface="Times New Roman"/>
                        </a:rPr>
                        <a:t>sentences in a variety of ways PANIC:</a:t>
                      </a:r>
                    </a:p>
                    <a:p>
                      <a:pPr algn="just">
                        <a:lnSpc>
                          <a:spcPct val="115000"/>
                        </a:lnSpc>
                        <a:spcAft>
                          <a:spcPts val="0"/>
                        </a:spcAft>
                      </a:pPr>
                      <a:r>
                        <a:rPr lang="en-GB" sz="1100" dirty="0">
                          <a:effectLst/>
                          <a:latin typeface="Calibri"/>
                          <a:ea typeface="Times New Roman"/>
                          <a:cs typeface="Times New Roman"/>
                        </a:rPr>
                        <a:t>With a preposition, adverb/adjective, noun, ‘</a:t>
                      </a:r>
                      <a:r>
                        <a:rPr lang="en-GB" sz="1100" dirty="0" err="1">
                          <a:effectLst/>
                          <a:latin typeface="Calibri"/>
                          <a:ea typeface="Times New Roman"/>
                          <a:cs typeface="Times New Roman"/>
                        </a:rPr>
                        <a:t>ing</a:t>
                      </a:r>
                      <a:r>
                        <a:rPr lang="en-GB" sz="1100" dirty="0">
                          <a:effectLst/>
                          <a:latin typeface="Calibri"/>
                          <a:ea typeface="Times New Roman"/>
                          <a:cs typeface="Times New Roman"/>
                        </a:rPr>
                        <a:t>’ word (verbs), </a:t>
                      </a:r>
                      <a:r>
                        <a:rPr lang="en-GB" sz="1100" dirty="0" smtClean="0">
                          <a:effectLst/>
                          <a:latin typeface="Calibri"/>
                          <a:ea typeface="Times New Roman"/>
                          <a:cs typeface="Times New Roman"/>
                        </a:rPr>
                        <a:t>connectives</a:t>
                      </a:r>
                      <a:endParaRPr lang="en-GB" sz="11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nvPr>
        </p:nvGraphicFramePr>
        <p:xfrm>
          <a:off x="6012160" y="5301208"/>
          <a:ext cx="3131840" cy="1556792"/>
        </p:xfrm>
        <a:graphic>
          <a:graphicData uri="http://schemas.openxmlformats.org/drawingml/2006/table">
            <a:tbl>
              <a:tblPr firstRow="1" bandRow="1">
                <a:tableStyleId>{93296810-A885-4BE3-A3E7-6D5BEEA58F35}</a:tableStyleId>
              </a:tblPr>
              <a:tblGrid>
                <a:gridCol w="3131840">
                  <a:extLst>
                    <a:ext uri="{9D8B030D-6E8A-4147-A177-3AD203B41FA5}">
                      <a16:colId xmlns:a16="http://schemas.microsoft.com/office/drawing/2014/main" val="20000"/>
                    </a:ext>
                  </a:extLst>
                </a:gridCol>
              </a:tblGrid>
              <a:tr h="251095">
                <a:tc>
                  <a:txBody>
                    <a:bodyPr/>
                    <a:lstStyle/>
                    <a:p>
                      <a:r>
                        <a:rPr lang="en-GB" sz="900" dirty="0" smtClean="0">
                          <a:solidFill>
                            <a:schemeClr val="tx1"/>
                          </a:solidFill>
                        </a:rPr>
                        <a:t>Punctuation Rules</a:t>
                      </a:r>
                      <a:r>
                        <a:rPr lang="en-GB" sz="900" baseline="0" dirty="0" smtClean="0">
                          <a:solidFill>
                            <a:schemeClr val="tx1"/>
                          </a:solidFill>
                        </a:rPr>
                        <a:t> to Apply</a:t>
                      </a:r>
                      <a:endParaRPr lang="en-GB" sz="900" dirty="0">
                        <a:solidFill>
                          <a:schemeClr val="tx1"/>
                        </a:solidFill>
                      </a:endParaRPr>
                    </a:p>
                  </a:txBody>
                  <a:tcPr/>
                </a:tc>
                <a:extLst>
                  <a:ext uri="{0D108BD9-81ED-4DB2-BD59-A6C34878D82A}">
                    <a16:rowId xmlns:a16="http://schemas.microsoft.com/office/drawing/2014/main" val="10000"/>
                  </a:ext>
                </a:extLst>
              </a:tr>
              <a:tr h="1305697">
                <a:tc>
                  <a:txBody>
                    <a:bodyPr/>
                    <a:lstStyle/>
                    <a:p>
                      <a:r>
                        <a:rPr lang="en-US" altLang="en-US" sz="900" b="1" dirty="0" smtClean="0">
                          <a:solidFill>
                            <a:schemeClr val="tx1"/>
                          </a:solidFill>
                          <a:effectLst>
                            <a:outerShdw blurRad="38100" dist="38100" dir="2700000" algn="tl">
                              <a:srgbClr val="C0C0C0"/>
                            </a:outerShdw>
                          </a:effectLst>
                          <a:latin typeface="+mn-lt"/>
                        </a:rPr>
                        <a:t>Capital Letters</a:t>
                      </a:r>
                      <a:r>
                        <a:rPr lang="en-US" altLang="en-US" sz="900" b="0" dirty="0" smtClean="0">
                          <a:solidFill>
                            <a:schemeClr val="tx1"/>
                          </a:solidFill>
                          <a:effectLst>
                            <a:outerShdw blurRad="38100" dist="38100" dir="2700000" algn="tl">
                              <a:srgbClr val="C0C0C0"/>
                            </a:outerShdw>
                          </a:effectLst>
                          <a:latin typeface="+mn-lt"/>
                        </a:rPr>
                        <a:t>: For </a:t>
                      </a:r>
                      <a:r>
                        <a:rPr lang="en-GB" altLang="en-US" sz="900" b="0" dirty="0" smtClean="0">
                          <a:solidFill>
                            <a:schemeClr val="tx1"/>
                          </a:solidFill>
                          <a:latin typeface="+mn-lt"/>
                        </a:rPr>
                        <a:t> Proper Nouns – Name of place/person &amp; at the start of a sentence </a:t>
                      </a:r>
                    </a:p>
                    <a:p>
                      <a:pPr>
                        <a:lnSpc>
                          <a:spcPct val="80000"/>
                        </a:lnSpc>
                        <a:buFontTx/>
                        <a:buNone/>
                      </a:pPr>
                      <a:r>
                        <a:rPr lang="en-US" altLang="en-US" sz="900" b="1" dirty="0" smtClean="0">
                          <a:solidFill>
                            <a:schemeClr val="tx1"/>
                          </a:solidFill>
                          <a:effectLst>
                            <a:outerShdw blurRad="38100" dist="38100" dir="2700000" algn="tl">
                              <a:srgbClr val="C0C0C0"/>
                            </a:outerShdw>
                          </a:effectLst>
                          <a:latin typeface="+mn-lt"/>
                        </a:rPr>
                        <a:t>Full Stops</a:t>
                      </a:r>
                      <a:r>
                        <a:rPr lang="en-US" altLang="en-US" sz="900" b="0" dirty="0" smtClean="0">
                          <a:solidFill>
                            <a:schemeClr val="tx1"/>
                          </a:solidFill>
                          <a:effectLst>
                            <a:outerShdw blurRad="38100" dist="38100" dir="2700000" algn="tl">
                              <a:srgbClr val="C0C0C0"/>
                            </a:outerShdw>
                          </a:effectLst>
                          <a:latin typeface="+mn-lt"/>
                        </a:rPr>
                        <a:t>:  </a:t>
                      </a:r>
                      <a:r>
                        <a:rPr lang="en-GB" altLang="en-US" sz="900" b="0" dirty="0" smtClean="0">
                          <a:solidFill>
                            <a:schemeClr val="tx1"/>
                          </a:solidFill>
                          <a:latin typeface="+mn-lt"/>
                        </a:rPr>
                        <a:t>end of a sentence that is not a question or statement</a:t>
                      </a:r>
                    </a:p>
                    <a:p>
                      <a:pPr>
                        <a:lnSpc>
                          <a:spcPct val="80000"/>
                        </a:lnSpc>
                        <a:buFontTx/>
                        <a:buNone/>
                      </a:pPr>
                      <a:r>
                        <a:rPr lang="en-US" altLang="en-US" sz="900" b="1" dirty="0" smtClean="0">
                          <a:solidFill>
                            <a:schemeClr val="tx1"/>
                          </a:solidFill>
                          <a:effectLst>
                            <a:outerShdw blurRad="38100" dist="38100" dir="2700000" algn="tl">
                              <a:srgbClr val="C0C0C0"/>
                            </a:outerShdw>
                          </a:effectLst>
                          <a:latin typeface="+mn-lt"/>
                        </a:rPr>
                        <a:t>Comma</a:t>
                      </a:r>
                      <a:r>
                        <a:rPr lang="en-US" altLang="en-US" sz="900" b="0" dirty="0" smtClean="0">
                          <a:solidFill>
                            <a:schemeClr val="tx1"/>
                          </a:solidFill>
                          <a:effectLst>
                            <a:outerShdw blurRad="38100" dist="38100" dir="2700000" algn="tl">
                              <a:srgbClr val="C0C0C0"/>
                            </a:outerShdw>
                          </a:effectLst>
                          <a:latin typeface="+mn-lt"/>
                        </a:rPr>
                        <a:t>:</a:t>
                      </a:r>
                      <a:r>
                        <a:rPr lang="en-US" altLang="en-US" sz="900" b="0" baseline="0" dirty="0" smtClean="0">
                          <a:solidFill>
                            <a:schemeClr val="tx1"/>
                          </a:solidFill>
                          <a:effectLst>
                            <a:outerShdw blurRad="38100" dist="38100" dir="2700000" algn="tl">
                              <a:srgbClr val="C0C0C0"/>
                            </a:outerShdw>
                          </a:effectLst>
                          <a:latin typeface="+mn-lt"/>
                        </a:rPr>
                        <a:t> </a:t>
                      </a:r>
                      <a:r>
                        <a:rPr lang="en-GB" altLang="en-US" sz="900" b="0" dirty="0" smtClean="0">
                          <a:solidFill>
                            <a:schemeClr val="tx1"/>
                          </a:solidFill>
                          <a:latin typeface="+mn-lt"/>
                        </a:rPr>
                        <a:t>separates lists/phrases/words</a:t>
                      </a:r>
                      <a:r>
                        <a:rPr lang="en-GB" altLang="en-US" sz="900" b="0" baseline="0" dirty="0" smtClean="0">
                          <a:solidFill>
                            <a:schemeClr val="tx1"/>
                          </a:solidFill>
                          <a:latin typeface="+mn-lt"/>
                        </a:rPr>
                        <a:t> &amp; when using </a:t>
                      </a:r>
                      <a:r>
                        <a:rPr lang="en-GB" altLang="en-US" sz="900" b="0" dirty="0" smtClean="0">
                          <a:solidFill>
                            <a:schemeClr val="tx1"/>
                          </a:solidFill>
                          <a:latin typeface="+mn-lt"/>
                        </a:rPr>
                        <a:t> sentence adverbs (‘however’, ‘moreover’ etc.) from the rest of the sentence,</a:t>
                      </a:r>
                      <a:r>
                        <a:rPr lang="en-GB" altLang="en-US" sz="900" b="0" baseline="0" dirty="0" smtClean="0">
                          <a:solidFill>
                            <a:schemeClr val="tx1"/>
                          </a:solidFill>
                          <a:latin typeface="+mn-lt"/>
                        </a:rPr>
                        <a:t> &amp; to indicate a sub-clause in a sentence</a:t>
                      </a:r>
                    </a:p>
                    <a:p>
                      <a:r>
                        <a:rPr lang="en-GB" altLang="en-US" sz="900" b="1" baseline="0" dirty="0" smtClean="0">
                          <a:solidFill>
                            <a:schemeClr val="tx1"/>
                          </a:solidFill>
                          <a:effectLst>
                            <a:outerShdw blurRad="38100" dist="38100" dir="2700000" algn="tl">
                              <a:srgbClr val="C0C0C0"/>
                            </a:outerShdw>
                          </a:effectLst>
                          <a:latin typeface="+mn-lt"/>
                        </a:rPr>
                        <a:t>Apostrophe</a:t>
                      </a:r>
                      <a:r>
                        <a:rPr lang="en-GB" altLang="en-US" sz="900" b="0" baseline="0" dirty="0" smtClean="0">
                          <a:solidFill>
                            <a:schemeClr val="tx1"/>
                          </a:solidFill>
                          <a:effectLst>
                            <a:outerShdw blurRad="38100" dist="38100" dir="2700000" algn="tl">
                              <a:srgbClr val="C0C0C0"/>
                            </a:outerShdw>
                          </a:effectLst>
                          <a:latin typeface="+mn-lt"/>
                        </a:rPr>
                        <a:t>: </a:t>
                      </a:r>
                      <a:r>
                        <a:rPr lang="en-GB" altLang="en-US" sz="900" b="0" dirty="0" smtClean="0">
                          <a:solidFill>
                            <a:schemeClr val="tx1"/>
                          </a:solidFill>
                          <a:latin typeface="+mn-lt"/>
                        </a:rPr>
                        <a:t>~ to show that letters have been left out.</a:t>
                      </a:r>
                    </a:p>
                    <a:p>
                      <a:r>
                        <a:rPr lang="en-GB" altLang="en-US" sz="900" b="0" dirty="0" smtClean="0">
                          <a:solidFill>
                            <a:schemeClr val="tx1"/>
                          </a:solidFill>
                          <a:latin typeface="+mn-lt"/>
                        </a:rPr>
                        <a:t>&amp; to show possession.</a:t>
                      </a:r>
                      <a:endParaRPr lang="en-GB" sz="900" b="0" dirty="0">
                        <a:solidFill>
                          <a:schemeClr val="tx1"/>
                        </a:solidFill>
                        <a:latin typeface="+mn-lt"/>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86380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13999"/>
            <a:ext cx="2709011" cy="369332"/>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GB" b="1" dirty="0" smtClean="0"/>
              <a:t>ROMEO &amp; JULIET CORE </a:t>
            </a:r>
            <a:r>
              <a:rPr lang="en-GB" b="1" dirty="0" smtClean="0"/>
              <a:t>KO</a:t>
            </a:r>
            <a:endParaRPr lang="en-GB" b="1" dirty="0"/>
          </a:p>
        </p:txBody>
      </p:sp>
      <p:graphicFrame>
        <p:nvGraphicFramePr>
          <p:cNvPr id="5" name="Table 4"/>
          <p:cNvGraphicFramePr>
            <a:graphicFrameLocks noGrp="1"/>
          </p:cNvGraphicFramePr>
          <p:nvPr>
            <p:extLst>
              <p:ext uri="{D42A27DB-BD31-4B8C-83A1-F6EECF244321}">
                <p14:modId xmlns:p14="http://schemas.microsoft.com/office/powerpoint/2010/main" val="2842309350"/>
              </p:ext>
            </p:extLst>
          </p:nvPr>
        </p:nvGraphicFramePr>
        <p:xfrm>
          <a:off x="0" y="452471"/>
          <a:ext cx="2123728" cy="6323266"/>
        </p:xfrm>
        <a:graphic>
          <a:graphicData uri="http://schemas.openxmlformats.org/drawingml/2006/table">
            <a:tbl>
              <a:tblPr firstRow="1" bandRow="1">
                <a:tableStyleId>{93296810-A885-4BE3-A3E7-6D5BEEA58F35}</a:tableStyleId>
              </a:tblPr>
              <a:tblGrid>
                <a:gridCol w="755576">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tblGrid>
              <a:tr h="240225">
                <a:tc>
                  <a:txBody>
                    <a:bodyPr/>
                    <a:lstStyle/>
                    <a:p>
                      <a:pPr algn="ctr"/>
                      <a:r>
                        <a:rPr lang="en-GB" sz="900" dirty="0" smtClean="0">
                          <a:solidFill>
                            <a:schemeClr val="tx1"/>
                          </a:solidFill>
                        </a:rPr>
                        <a:t>Vocabulary</a:t>
                      </a:r>
                      <a:endParaRPr lang="en-GB" sz="900" dirty="0">
                        <a:solidFill>
                          <a:schemeClr val="tx1"/>
                        </a:solidFill>
                      </a:endParaRPr>
                    </a:p>
                  </a:txBody>
                  <a:tcPr/>
                </a:tc>
                <a:tc>
                  <a:txBody>
                    <a:bodyPr/>
                    <a:lstStyle/>
                    <a:p>
                      <a:pPr algn="ctr"/>
                      <a:r>
                        <a:rPr lang="en-GB" sz="900" dirty="0" smtClean="0">
                          <a:solidFill>
                            <a:schemeClr val="tx1"/>
                          </a:solidFill>
                        </a:rPr>
                        <a:t>Definition</a:t>
                      </a:r>
                      <a:r>
                        <a:rPr lang="en-GB" sz="900" baseline="0" dirty="0" smtClean="0">
                          <a:solidFill>
                            <a:schemeClr val="tx1"/>
                          </a:solidFill>
                        </a:rPr>
                        <a:t> </a:t>
                      </a:r>
                      <a:endParaRPr lang="en-GB" sz="900" dirty="0">
                        <a:solidFill>
                          <a:schemeClr val="tx1"/>
                        </a:solidFill>
                      </a:endParaRPr>
                    </a:p>
                  </a:txBody>
                  <a:tcPr/>
                </a:tc>
                <a:extLst>
                  <a:ext uri="{0D108BD9-81ED-4DB2-BD59-A6C34878D82A}">
                    <a16:rowId xmlns:a16="http://schemas.microsoft.com/office/drawing/2014/main" val="10000"/>
                  </a:ext>
                </a:extLst>
              </a:tr>
              <a:tr h="407975">
                <a:tc>
                  <a:txBody>
                    <a:bodyPr/>
                    <a:lstStyle/>
                    <a:p>
                      <a:pPr algn="r"/>
                      <a:r>
                        <a:rPr lang="en-GB" sz="900" b="1" dirty="0" smtClean="0"/>
                        <a:t>Unrequited love</a:t>
                      </a:r>
                      <a:endParaRPr lang="en-GB" sz="900" b="1" dirty="0"/>
                    </a:p>
                  </a:txBody>
                  <a:tcPr/>
                </a:tc>
                <a:tc>
                  <a:txBody>
                    <a:bodyPr/>
                    <a:lstStyle/>
                    <a:p>
                      <a:pPr algn="r"/>
                      <a:r>
                        <a:rPr lang="en-GB" sz="900" dirty="0" smtClean="0"/>
                        <a:t>Love which</a:t>
                      </a:r>
                      <a:r>
                        <a:rPr lang="en-GB" sz="900" baseline="0" dirty="0" smtClean="0"/>
                        <a:t> is felt by one person, but not returned</a:t>
                      </a:r>
                      <a:endParaRPr lang="en-GB" sz="900" dirty="0"/>
                    </a:p>
                  </a:txBody>
                  <a:tcPr/>
                </a:tc>
                <a:extLst>
                  <a:ext uri="{0D108BD9-81ED-4DB2-BD59-A6C34878D82A}">
                    <a16:rowId xmlns:a16="http://schemas.microsoft.com/office/drawing/2014/main" val="10001"/>
                  </a:ext>
                </a:extLst>
              </a:tr>
              <a:tr h="407975">
                <a:tc>
                  <a:txBody>
                    <a:bodyPr/>
                    <a:lstStyle/>
                    <a:p>
                      <a:pPr algn="r"/>
                      <a:r>
                        <a:rPr lang="en-GB" sz="900" b="1" dirty="0" smtClean="0"/>
                        <a:t>Patriarchy </a:t>
                      </a:r>
                      <a:endParaRPr lang="en-GB" sz="900" b="1" dirty="0"/>
                    </a:p>
                  </a:txBody>
                  <a:tcPr/>
                </a:tc>
                <a:tc>
                  <a:txBody>
                    <a:bodyPr/>
                    <a:lstStyle/>
                    <a:p>
                      <a:pPr algn="r"/>
                      <a:r>
                        <a:rPr lang="en-GB" sz="900" dirty="0" smtClean="0"/>
                        <a:t>Society dominated</a:t>
                      </a:r>
                      <a:r>
                        <a:rPr lang="en-GB" sz="900" baseline="0" dirty="0" smtClean="0"/>
                        <a:t> by </a:t>
                      </a:r>
                      <a:r>
                        <a:rPr lang="en-GB" sz="900" dirty="0" smtClean="0"/>
                        <a:t>males who</a:t>
                      </a:r>
                      <a:r>
                        <a:rPr lang="en-GB" sz="900" baseline="0" dirty="0" smtClean="0"/>
                        <a:t> </a:t>
                      </a:r>
                      <a:r>
                        <a:rPr lang="en-GB" sz="900" dirty="0" smtClean="0"/>
                        <a:t>rule</a:t>
                      </a:r>
                      <a:r>
                        <a:rPr lang="en-GB" sz="900" baseline="0" dirty="0" smtClean="0"/>
                        <a:t> over females</a:t>
                      </a:r>
                      <a:r>
                        <a:rPr lang="en-GB" sz="900" dirty="0" smtClean="0"/>
                        <a:t> </a:t>
                      </a:r>
                      <a:endParaRPr lang="en-GB" sz="900" dirty="0"/>
                    </a:p>
                  </a:txBody>
                  <a:tcPr/>
                </a:tc>
                <a:extLst>
                  <a:ext uri="{0D108BD9-81ED-4DB2-BD59-A6C34878D82A}">
                    <a16:rowId xmlns:a16="http://schemas.microsoft.com/office/drawing/2014/main" val="10002"/>
                  </a:ext>
                </a:extLst>
              </a:tr>
              <a:tr h="407975">
                <a:tc>
                  <a:txBody>
                    <a:bodyPr/>
                    <a:lstStyle/>
                    <a:p>
                      <a:pPr algn="r"/>
                      <a:r>
                        <a:rPr lang="en-GB" sz="900" b="1" dirty="0" smtClean="0"/>
                        <a:t>Masculinity</a:t>
                      </a:r>
                      <a:endParaRPr lang="en-GB" sz="900" b="1" dirty="0"/>
                    </a:p>
                  </a:txBody>
                  <a:tcPr/>
                </a:tc>
                <a:tc>
                  <a:txBody>
                    <a:bodyPr/>
                    <a:lstStyle/>
                    <a:p>
                      <a:pPr algn="r"/>
                      <a:r>
                        <a:rPr lang="en-GB" sz="900" dirty="0" smtClean="0"/>
                        <a:t>Traits relating to being stereotypically</a:t>
                      </a:r>
                      <a:r>
                        <a:rPr lang="en-GB" sz="900" baseline="0" dirty="0" smtClean="0"/>
                        <a:t> male</a:t>
                      </a:r>
                      <a:endParaRPr lang="en-GB" sz="900" dirty="0"/>
                    </a:p>
                  </a:txBody>
                  <a:tcPr/>
                </a:tc>
                <a:extLst>
                  <a:ext uri="{0D108BD9-81ED-4DB2-BD59-A6C34878D82A}">
                    <a16:rowId xmlns:a16="http://schemas.microsoft.com/office/drawing/2014/main" val="10003"/>
                  </a:ext>
                </a:extLst>
              </a:tr>
              <a:tr h="407975">
                <a:tc>
                  <a:txBody>
                    <a:bodyPr/>
                    <a:lstStyle/>
                    <a:p>
                      <a:pPr algn="r"/>
                      <a:r>
                        <a:rPr lang="en-GB" sz="900" b="1" dirty="0" smtClean="0"/>
                        <a:t>Impulsive </a:t>
                      </a:r>
                      <a:endParaRPr lang="en-GB" sz="900" b="1" dirty="0"/>
                    </a:p>
                  </a:txBody>
                  <a:tcPr/>
                </a:tc>
                <a:tc>
                  <a:txBody>
                    <a:bodyPr/>
                    <a:lstStyle/>
                    <a:p>
                      <a:pPr algn="r"/>
                      <a:r>
                        <a:rPr lang="en-GB" sz="900" dirty="0" smtClean="0"/>
                        <a:t>Acting/</a:t>
                      </a:r>
                      <a:r>
                        <a:rPr lang="en-GB" sz="900" baseline="0" dirty="0" smtClean="0"/>
                        <a:t>doing something without thinking</a:t>
                      </a:r>
                      <a:endParaRPr lang="en-GB" sz="900" dirty="0"/>
                    </a:p>
                  </a:txBody>
                  <a:tcPr/>
                </a:tc>
                <a:extLst>
                  <a:ext uri="{0D108BD9-81ED-4DB2-BD59-A6C34878D82A}">
                    <a16:rowId xmlns:a16="http://schemas.microsoft.com/office/drawing/2014/main" val="10004"/>
                  </a:ext>
                </a:extLst>
              </a:tr>
              <a:tr h="407975">
                <a:tc>
                  <a:txBody>
                    <a:bodyPr/>
                    <a:lstStyle/>
                    <a:p>
                      <a:pPr algn="r"/>
                      <a:r>
                        <a:rPr lang="en-GB" sz="900" b="1" dirty="0" smtClean="0"/>
                        <a:t>Loyalty</a:t>
                      </a:r>
                      <a:r>
                        <a:rPr lang="en-GB" sz="900" b="1" baseline="0" dirty="0" smtClean="0"/>
                        <a:t> </a:t>
                      </a:r>
                      <a:endParaRPr lang="en-GB" sz="900" b="1" dirty="0"/>
                    </a:p>
                  </a:txBody>
                  <a:tcPr/>
                </a:tc>
                <a:tc>
                  <a:txBody>
                    <a:bodyPr/>
                    <a:lstStyle/>
                    <a:p>
                      <a:pPr algn="r"/>
                      <a:r>
                        <a:rPr lang="en-GB" sz="900" dirty="0" smtClean="0"/>
                        <a:t>Having a strong</a:t>
                      </a:r>
                      <a:r>
                        <a:rPr lang="en-GB" sz="900" baseline="0" dirty="0" smtClean="0"/>
                        <a:t> feeling of support or allegiance </a:t>
                      </a:r>
                      <a:endParaRPr lang="en-GB" sz="900" dirty="0"/>
                    </a:p>
                  </a:txBody>
                  <a:tcPr/>
                </a:tc>
                <a:extLst>
                  <a:ext uri="{0D108BD9-81ED-4DB2-BD59-A6C34878D82A}">
                    <a16:rowId xmlns:a16="http://schemas.microsoft.com/office/drawing/2014/main" val="10005"/>
                  </a:ext>
                </a:extLst>
              </a:tr>
              <a:tr h="325368">
                <a:tc>
                  <a:txBody>
                    <a:bodyPr/>
                    <a:lstStyle/>
                    <a:p>
                      <a:pPr algn="r"/>
                      <a:r>
                        <a:rPr lang="en-GB" sz="900" b="1" dirty="0" smtClean="0"/>
                        <a:t>Audience</a:t>
                      </a:r>
                      <a:endParaRPr lang="en-GB" sz="900" b="1" dirty="0"/>
                    </a:p>
                  </a:txBody>
                  <a:tcPr/>
                </a:tc>
                <a:tc>
                  <a:txBody>
                    <a:bodyPr/>
                    <a:lstStyle/>
                    <a:p>
                      <a:pPr algn="r"/>
                      <a:r>
                        <a:rPr lang="en-GB" sz="900" dirty="0" smtClean="0"/>
                        <a:t>Spectators</a:t>
                      </a:r>
                      <a:r>
                        <a:rPr lang="en-GB" sz="900" baseline="0" dirty="0" smtClean="0"/>
                        <a:t> or listeners</a:t>
                      </a:r>
                      <a:endParaRPr lang="en-GB" sz="900" dirty="0"/>
                    </a:p>
                  </a:txBody>
                  <a:tcPr/>
                </a:tc>
                <a:extLst>
                  <a:ext uri="{0D108BD9-81ED-4DB2-BD59-A6C34878D82A}">
                    <a16:rowId xmlns:a16="http://schemas.microsoft.com/office/drawing/2014/main" val="10006"/>
                  </a:ext>
                </a:extLst>
              </a:tr>
              <a:tr h="407975">
                <a:tc>
                  <a:txBody>
                    <a:bodyPr/>
                    <a:lstStyle/>
                    <a:p>
                      <a:pPr algn="r"/>
                      <a:r>
                        <a:rPr lang="en-GB" sz="900" b="1" dirty="0" smtClean="0"/>
                        <a:t>Wisdom</a:t>
                      </a:r>
                      <a:endParaRPr lang="en-GB" sz="900" b="1" dirty="0"/>
                    </a:p>
                  </a:txBody>
                  <a:tcPr/>
                </a:tc>
                <a:tc>
                  <a:txBody>
                    <a:bodyPr/>
                    <a:lstStyle/>
                    <a:p>
                      <a:pPr algn="r"/>
                      <a:r>
                        <a:rPr lang="en-GB" sz="900" dirty="0" smtClean="0"/>
                        <a:t>Quality of having</a:t>
                      </a:r>
                      <a:r>
                        <a:rPr lang="en-GB" sz="900" baseline="0" dirty="0" smtClean="0"/>
                        <a:t> good judgement/being </a:t>
                      </a:r>
                      <a:r>
                        <a:rPr lang="en-GB" sz="900" dirty="0" smtClean="0"/>
                        <a:t>wise</a:t>
                      </a:r>
                      <a:endParaRPr lang="en-GB" sz="900" dirty="0"/>
                    </a:p>
                  </a:txBody>
                  <a:tcPr/>
                </a:tc>
                <a:extLst>
                  <a:ext uri="{0D108BD9-81ED-4DB2-BD59-A6C34878D82A}">
                    <a16:rowId xmlns:a16="http://schemas.microsoft.com/office/drawing/2014/main" val="10007"/>
                  </a:ext>
                </a:extLst>
              </a:tr>
              <a:tr h="325368">
                <a:tc>
                  <a:txBody>
                    <a:bodyPr/>
                    <a:lstStyle/>
                    <a:p>
                      <a:pPr algn="r"/>
                      <a:r>
                        <a:rPr lang="en-GB" sz="900" b="1" dirty="0" smtClean="0"/>
                        <a:t>Justice</a:t>
                      </a:r>
                      <a:endParaRPr lang="en-GB" sz="900" b="1" dirty="0"/>
                    </a:p>
                  </a:txBody>
                  <a:tcPr/>
                </a:tc>
                <a:tc>
                  <a:txBody>
                    <a:bodyPr/>
                    <a:lstStyle/>
                    <a:p>
                      <a:pPr algn="r"/>
                      <a:r>
                        <a:rPr lang="en-GB" sz="900" dirty="0" smtClean="0"/>
                        <a:t>Fair treatment</a:t>
                      </a:r>
                      <a:r>
                        <a:rPr lang="en-GB" sz="900" baseline="0" dirty="0" smtClean="0"/>
                        <a:t> or behaviour </a:t>
                      </a:r>
                      <a:endParaRPr lang="en-GB" sz="900" dirty="0"/>
                    </a:p>
                  </a:txBody>
                  <a:tcPr/>
                </a:tc>
                <a:extLst>
                  <a:ext uri="{0D108BD9-81ED-4DB2-BD59-A6C34878D82A}">
                    <a16:rowId xmlns:a16="http://schemas.microsoft.com/office/drawing/2014/main" val="10008"/>
                  </a:ext>
                </a:extLst>
              </a:tr>
              <a:tr h="407975">
                <a:tc>
                  <a:txBody>
                    <a:bodyPr/>
                    <a:lstStyle/>
                    <a:p>
                      <a:pPr algn="r"/>
                      <a:r>
                        <a:rPr lang="en-GB" sz="900" b="1" dirty="0" smtClean="0"/>
                        <a:t>Rebellion</a:t>
                      </a:r>
                      <a:endParaRPr lang="en-GB" sz="900" b="1" dirty="0"/>
                    </a:p>
                  </a:txBody>
                  <a:tcPr/>
                </a:tc>
                <a:tc>
                  <a:txBody>
                    <a:bodyPr/>
                    <a:lstStyle/>
                    <a:p>
                      <a:pPr algn="r"/>
                      <a:r>
                        <a:rPr lang="en-GB" sz="900" dirty="0" smtClean="0"/>
                        <a:t>Armed</a:t>
                      </a:r>
                      <a:r>
                        <a:rPr lang="en-GB" sz="900" baseline="0" dirty="0" smtClean="0"/>
                        <a:t> resistance to a government or the laws</a:t>
                      </a:r>
                      <a:endParaRPr lang="en-GB" sz="900" dirty="0"/>
                    </a:p>
                  </a:txBody>
                  <a:tcPr/>
                </a:tc>
                <a:extLst>
                  <a:ext uri="{0D108BD9-81ED-4DB2-BD59-A6C34878D82A}">
                    <a16:rowId xmlns:a16="http://schemas.microsoft.com/office/drawing/2014/main" val="10009"/>
                  </a:ext>
                </a:extLst>
              </a:tr>
              <a:tr h="407975">
                <a:tc>
                  <a:txBody>
                    <a:bodyPr/>
                    <a:lstStyle/>
                    <a:p>
                      <a:pPr algn="r"/>
                      <a:r>
                        <a:rPr lang="en-GB" sz="900" b="1" dirty="0" smtClean="0"/>
                        <a:t>Marriage</a:t>
                      </a:r>
                      <a:endParaRPr lang="en-GB" sz="900" b="1" dirty="0"/>
                    </a:p>
                  </a:txBody>
                  <a:tcPr/>
                </a:tc>
                <a:tc>
                  <a:txBody>
                    <a:bodyPr/>
                    <a:lstStyle/>
                    <a:p>
                      <a:pPr algn="r"/>
                      <a:r>
                        <a:rPr lang="en-GB" sz="900" dirty="0" smtClean="0"/>
                        <a:t>Formal union of two persons in</a:t>
                      </a:r>
                      <a:r>
                        <a:rPr lang="en-GB" sz="900" baseline="0" dirty="0" smtClean="0"/>
                        <a:t> the eyes of god</a:t>
                      </a:r>
                      <a:endParaRPr lang="en-GB" sz="900" dirty="0"/>
                    </a:p>
                  </a:txBody>
                  <a:tcPr/>
                </a:tc>
                <a:extLst>
                  <a:ext uri="{0D108BD9-81ED-4DB2-BD59-A6C34878D82A}">
                    <a16:rowId xmlns:a16="http://schemas.microsoft.com/office/drawing/2014/main" val="10010"/>
                  </a:ext>
                </a:extLst>
              </a:tr>
              <a:tr h="407975">
                <a:tc>
                  <a:txBody>
                    <a:bodyPr/>
                    <a:lstStyle/>
                    <a:p>
                      <a:pPr algn="r"/>
                      <a:r>
                        <a:rPr lang="en-GB" sz="900" b="1" dirty="0" smtClean="0"/>
                        <a:t>Aggression</a:t>
                      </a:r>
                      <a:endParaRPr lang="en-GB" sz="900" b="1" dirty="0"/>
                    </a:p>
                  </a:txBody>
                  <a:tcPr/>
                </a:tc>
                <a:tc>
                  <a:txBody>
                    <a:bodyPr/>
                    <a:lstStyle/>
                    <a:p>
                      <a:pPr algn="r"/>
                      <a:r>
                        <a:rPr lang="en-GB" sz="900" dirty="0" smtClean="0"/>
                        <a:t>Anger which results in aggressive behaviour </a:t>
                      </a:r>
                      <a:endParaRPr lang="en-GB" sz="900" dirty="0"/>
                    </a:p>
                  </a:txBody>
                  <a:tcPr/>
                </a:tc>
                <a:extLst>
                  <a:ext uri="{0D108BD9-81ED-4DB2-BD59-A6C34878D82A}">
                    <a16:rowId xmlns:a16="http://schemas.microsoft.com/office/drawing/2014/main" val="10011"/>
                  </a:ext>
                </a:extLst>
              </a:tr>
              <a:tr h="407975">
                <a:tc>
                  <a:txBody>
                    <a:bodyPr/>
                    <a:lstStyle/>
                    <a:p>
                      <a:pPr algn="r"/>
                      <a:r>
                        <a:rPr lang="en-GB" sz="900" b="1" dirty="0" smtClean="0"/>
                        <a:t>Maternal</a:t>
                      </a:r>
                      <a:endParaRPr lang="en-GB" sz="900" b="1" dirty="0"/>
                    </a:p>
                  </a:txBody>
                  <a:tcPr/>
                </a:tc>
                <a:tc>
                  <a:txBody>
                    <a:bodyPr/>
                    <a:lstStyle/>
                    <a:p>
                      <a:pPr algn="r"/>
                      <a:r>
                        <a:rPr lang="en-GB" sz="900" dirty="0" smtClean="0"/>
                        <a:t>Feelings which are related to being a mother</a:t>
                      </a:r>
                      <a:r>
                        <a:rPr lang="en-GB" sz="900" baseline="0" dirty="0" smtClean="0"/>
                        <a:t> </a:t>
                      </a:r>
                      <a:endParaRPr lang="en-GB" sz="900" dirty="0"/>
                    </a:p>
                  </a:txBody>
                  <a:tcPr/>
                </a:tc>
                <a:extLst>
                  <a:ext uri="{0D108BD9-81ED-4DB2-BD59-A6C34878D82A}">
                    <a16:rowId xmlns:a16="http://schemas.microsoft.com/office/drawing/2014/main" val="10012"/>
                  </a:ext>
                </a:extLst>
              </a:tr>
              <a:tr h="407975">
                <a:tc>
                  <a:txBody>
                    <a:bodyPr/>
                    <a:lstStyle/>
                    <a:p>
                      <a:pPr algn="r"/>
                      <a:r>
                        <a:rPr lang="en-GB" sz="900" b="1" dirty="0" smtClean="0"/>
                        <a:t>Societal expectation</a:t>
                      </a:r>
                      <a:endParaRPr lang="en-GB" sz="900" b="1" dirty="0"/>
                    </a:p>
                  </a:txBody>
                  <a:tcPr/>
                </a:tc>
                <a:tc>
                  <a:txBody>
                    <a:bodyPr/>
                    <a:lstStyle/>
                    <a:p>
                      <a:pPr algn="r"/>
                      <a:r>
                        <a:rPr lang="en-GB" sz="900" dirty="0" smtClean="0"/>
                        <a:t>Social normalities</a:t>
                      </a:r>
                      <a:r>
                        <a:rPr lang="en-GB" sz="900" baseline="0" dirty="0" smtClean="0"/>
                        <a:t> relating to the time </a:t>
                      </a:r>
                      <a:endParaRPr lang="en-GB" sz="900" dirty="0"/>
                    </a:p>
                  </a:txBody>
                  <a:tcPr/>
                </a:tc>
                <a:extLst>
                  <a:ext uri="{0D108BD9-81ED-4DB2-BD59-A6C34878D82A}">
                    <a16:rowId xmlns:a16="http://schemas.microsoft.com/office/drawing/2014/main" val="10013"/>
                  </a:ext>
                </a:extLst>
              </a:tr>
              <a:tr h="247699">
                <a:tc>
                  <a:txBody>
                    <a:bodyPr/>
                    <a:lstStyle/>
                    <a:p>
                      <a:pPr algn="r"/>
                      <a:r>
                        <a:rPr lang="en-GB" sz="900" b="1" dirty="0" smtClean="0"/>
                        <a:t>Morbid</a:t>
                      </a:r>
                      <a:endParaRPr lang="en-GB" sz="900" b="1" dirty="0"/>
                    </a:p>
                  </a:txBody>
                  <a:tcPr/>
                </a:tc>
                <a:tc>
                  <a:txBody>
                    <a:bodyPr/>
                    <a:lstStyle/>
                    <a:p>
                      <a:pPr algn="r"/>
                      <a:r>
                        <a:rPr lang="en-GB" sz="900" dirty="0" smtClean="0"/>
                        <a:t>An interest in </a:t>
                      </a:r>
                      <a:r>
                        <a:rPr lang="en-GB" sz="900" baseline="0" dirty="0" smtClean="0"/>
                        <a:t>death and disease</a:t>
                      </a:r>
                      <a:endParaRPr lang="en-GB" sz="900" dirty="0"/>
                    </a:p>
                  </a:txBody>
                  <a:tcPr/>
                </a:tc>
                <a:extLst>
                  <a:ext uri="{0D108BD9-81ED-4DB2-BD59-A6C34878D82A}">
                    <a16:rowId xmlns:a16="http://schemas.microsoft.com/office/drawing/2014/main" val="10014"/>
                  </a:ext>
                </a:extLst>
              </a:tr>
              <a:tr h="253593">
                <a:tc>
                  <a:txBody>
                    <a:bodyPr/>
                    <a:lstStyle/>
                    <a:p>
                      <a:pPr algn="r"/>
                      <a:r>
                        <a:rPr lang="en-GB" sz="900" b="1" dirty="0" smtClean="0"/>
                        <a:t>Futile</a:t>
                      </a:r>
                      <a:endParaRPr lang="en-GB" sz="900" b="1" dirty="0"/>
                    </a:p>
                  </a:txBody>
                  <a:tcPr/>
                </a:tc>
                <a:tc>
                  <a:txBody>
                    <a:bodyPr/>
                    <a:lstStyle/>
                    <a:p>
                      <a:pPr algn="r"/>
                      <a:r>
                        <a:rPr lang="en-GB" sz="900" dirty="0" smtClean="0"/>
                        <a:t>pointless</a:t>
                      </a:r>
                      <a:endParaRPr lang="en-GB" sz="900" dirty="0"/>
                    </a:p>
                  </a:txBody>
                  <a:tcPr/>
                </a:tc>
                <a:extLst>
                  <a:ext uri="{0D108BD9-81ED-4DB2-BD59-A6C34878D82A}">
                    <a16:rowId xmlns:a16="http://schemas.microsoft.com/office/drawing/2014/main" val="1001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45056091"/>
              </p:ext>
            </p:extLst>
          </p:nvPr>
        </p:nvGraphicFramePr>
        <p:xfrm>
          <a:off x="2123728" y="452473"/>
          <a:ext cx="2304256" cy="6390836"/>
        </p:xfrm>
        <a:graphic>
          <a:graphicData uri="http://schemas.openxmlformats.org/drawingml/2006/table">
            <a:tbl>
              <a:tblPr firstRow="1" bandRow="1">
                <a:tableStyleId>{93296810-A885-4BE3-A3E7-6D5BEEA58F35}</a:tableStyleId>
              </a:tblPr>
              <a:tblGrid>
                <a:gridCol w="936104">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tblGrid>
              <a:tr h="269295">
                <a:tc>
                  <a:txBody>
                    <a:bodyPr/>
                    <a:lstStyle/>
                    <a:p>
                      <a:pPr algn="l"/>
                      <a:r>
                        <a:rPr lang="en-GB" sz="900" dirty="0" smtClean="0">
                          <a:solidFill>
                            <a:schemeClr val="tx1"/>
                          </a:solidFill>
                        </a:rPr>
                        <a:t>Terminology</a:t>
                      </a:r>
                      <a:endParaRPr lang="en-GB" sz="900" dirty="0">
                        <a:solidFill>
                          <a:schemeClr val="tx1"/>
                        </a:solidFill>
                      </a:endParaRPr>
                    </a:p>
                  </a:txBody>
                  <a:tcPr/>
                </a:tc>
                <a:tc>
                  <a:txBody>
                    <a:bodyPr/>
                    <a:lstStyle/>
                    <a:p>
                      <a:pPr algn="l"/>
                      <a:r>
                        <a:rPr lang="en-GB" sz="900" dirty="0" smtClean="0">
                          <a:solidFill>
                            <a:schemeClr val="tx1"/>
                          </a:solidFill>
                        </a:rPr>
                        <a:t>Definition</a:t>
                      </a:r>
                      <a:r>
                        <a:rPr lang="en-GB" sz="900" baseline="0" dirty="0" smtClean="0">
                          <a:solidFill>
                            <a:schemeClr val="tx1"/>
                          </a:solidFill>
                        </a:rPr>
                        <a:t> </a:t>
                      </a:r>
                      <a:endParaRPr lang="en-GB" sz="900" dirty="0">
                        <a:solidFill>
                          <a:schemeClr val="tx1"/>
                        </a:solidFill>
                      </a:endParaRPr>
                    </a:p>
                  </a:txBody>
                  <a:tcPr/>
                </a:tc>
                <a:extLst>
                  <a:ext uri="{0D108BD9-81ED-4DB2-BD59-A6C34878D82A}">
                    <a16:rowId xmlns:a16="http://schemas.microsoft.com/office/drawing/2014/main" val="10000"/>
                  </a:ext>
                </a:extLst>
              </a:tr>
              <a:tr h="492856">
                <a:tc>
                  <a:txBody>
                    <a:bodyPr/>
                    <a:lstStyle/>
                    <a:p>
                      <a:pPr algn="l"/>
                      <a:r>
                        <a:rPr lang="en-GB" sz="900" dirty="0" smtClean="0"/>
                        <a:t>Tragedy</a:t>
                      </a:r>
                      <a:endParaRPr lang="en-GB" sz="900" dirty="0"/>
                    </a:p>
                  </a:txBody>
                  <a:tcPr/>
                </a:tc>
                <a:tc>
                  <a:txBody>
                    <a:bodyPr/>
                    <a:lstStyle/>
                    <a:p>
                      <a:pPr algn="l"/>
                      <a:r>
                        <a:rPr lang="en-GB" sz="900" dirty="0" smtClean="0"/>
                        <a:t>Form of the play exploring tragic events &amp; downfall of character</a:t>
                      </a:r>
                      <a:endParaRPr lang="en-GB" sz="900" dirty="0"/>
                    </a:p>
                  </a:txBody>
                  <a:tcPr/>
                </a:tc>
                <a:extLst>
                  <a:ext uri="{0D108BD9-81ED-4DB2-BD59-A6C34878D82A}">
                    <a16:rowId xmlns:a16="http://schemas.microsoft.com/office/drawing/2014/main" val="10001"/>
                  </a:ext>
                </a:extLst>
              </a:tr>
              <a:tr h="627271">
                <a:tc>
                  <a:txBody>
                    <a:bodyPr/>
                    <a:lstStyle/>
                    <a:p>
                      <a:pPr algn="l"/>
                      <a:r>
                        <a:rPr lang="en-GB" sz="900" dirty="0" smtClean="0"/>
                        <a:t>Dramatic Irony </a:t>
                      </a:r>
                      <a:endParaRPr lang="en-GB" sz="900" dirty="0"/>
                    </a:p>
                  </a:txBody>
                  <a:tcPr/>
                </a:tc>
                <a:tc>
                  <a:txBody>
                    <a:bodyPr/>
                    <a:lstStyle/>
                    <a:p>
                      <a:pPr algn="l"/>
                      <a:r>
                        <a:rPr lang="en-GB" sz="900" kern="1200" dirty="0" smtClean="0">
                          <a:solidFill>
                            <a:schemeClr val="dk1"/>
                          </a:solidFill>
                          <a:effectLst/>
                          <a:latin typeface="+mn-lt"/>
                          <a:ea typeface="+mn-ea"/>
                          <a:cs typeface="+mn-cs"/>
                        </a:rPr>
                        <a:t>where the audience are more aware of the action happening than the characters </a:t>
                      </a:r>
                      <a:endParaRPr lang="en-GB" sz="900" dirty="0"/>
                    </a:p>
                  </a:txBody>
                  <a:tcPr/>
                </a:tc>
                <a:extLst>
                  <a:ext uri="{0D108BD9-81ED-4DB2-BD59-A6C34878D82A}">
                    <a16:rowId xmlns:a16="http://schemas.microsoft.com/office/drawing/2014/main" val="10002"/>
                  </a:ext>
                </a:extLst>
              </a:tr>
              <a:tr h="627271">
                <a:tc>
                  <a:txBody>
                    <a:bodyPr/>
                    <a:lstStyle/>
                    <a:p>
                      <a:pPr algn="l"/>
                      <a:r>
                        <a:rPr lang="en-GB" sz="900" dirty="0" smtClean="0"/>
                        <a:t>Soliloquy</a:t>
                      </a:r>
                      <a:endParaRPr lang="en-GB" sz="900" dirty="0"/>
                    </a:p>
                  </a:txBody>
                  <a:tcPr/>
                </a:tc>
                <a:tc>
                  <a:txBody>
                    <a:bodyPr/>
                    <a:lstStyle/>
                    <a:p>
                      <a:pPr lvl="0"/>
                      <a:r>
                        <a:rPr lang="en-GB" sz="900" kern="1200" dirty="0" smtClean="0">
                          <a:solidFill>
                            <a:schemeClr val="dk1"/>
                          </a:solidFill>
                          <a:effectLst/>
                          <a:latin typeface="+mn-lt"/>
                          <a:ea typeface="+mn-ea"/>
                          <a:cs typeface="+mn-cs"/>
                        </a:rPr>
                        <a:t>an individual character in a play speaking their thoughts out loud to the audience </a:t>
                      </a:r>
                      <a:endParaRPr lang="en-GB" sz="900" kern="1200" dirty="0">
                        <a:solidFill>
                          <a:schemeClr val="dk1"/>
                        </a:solidFill>
                        <a:effectLst/>
                        <a:latin typeface="+mn-lt"/>
                        <a:ea typeface="+mn-ea"/>
                        <a:cs typeface="+mn-cs"/>
                      </a:endParaRPr>
                    </a:p>
                  </a:txBody>
                  <a:tcPr/>
                </a:tc>
                <a:extLst>
                  <a:ext uri="{0D108BD9-81ED-4DB2-BD59-A6C34878D82A}">
                    <a16:rowId xmlns:a16="http://schemas.microsoft.com/office/drawing/2014/main" val="10003"/>
                  </a:ext>
                </a:extLst>
              </a:tr>
              <a:tr h="492856">
                <a:tc>
                  <a:txBody>
                    <a:bodyPr/>
                    <a:lstStyle/>
                    <a:p>
                      <a:pPr algn="l"/>
                      <a:r>
                        <a:rPr lang="en-GB" sz="900" dirty="0" smtClean="0"/>
                        <a:t>Protagonists</a:t>
                      </a:r>
                      <a:endParaRPr lang="en-GB" sz="900" dirty="0"/>
                    </a:p>
                  </a:txBody>
                  <a:tcPr/>
                </a:tc>
                <a:tc>
                  <a:txBody>
                    <a:bodyPr/>
                    <a:lstStyle/>
                    <a:p>
                      <a:pPr algn="l"/>
                      <a:r>
                        <a:rPr lang="en-GB" sz="900" dirty="0" smtClean="0"/>
                        <a:t>The main character who propels the action</a:t>
                      </a:r>
                      <a:r>
                        <a:rPr lang="en-GB" sz="900" baseline="0" dirty="0" smtClean="0"/>
                        <a:t> forward</a:t>
                      </a:r>
                      <a:endParaRPr lang="en-GB" sz="900" dirty="0"/>
                    </a:p>
                  </a:txBody>
                  <a:tcPr/>
                </a:tc>
                <a:extLst>
                  <a:ext uri="{0D108BD9-81ED-4DB2-BD59-A6C34878D82A}">
                    <a16:rowId xmlns:a16="http://schemas.microsoft.com/office/drawing/2014/main" val="10004"/>
                  </a:ext>
                </a:extLst>
              </a:tr>
              <a:tr h="371715">
                <a:tc>
                  <a:txBody>
                    <a:bodyPr/>
                    <a:lstStyle/>
                    <a:p>
                      <a:pPr algn="l"/>
                      <a:r>
                        <a:rPr lang="en-GB" sz="900" dirty="0" smtClean="0"/>
                        <a:t>Celestial Imagery </a:t>
                      </a:r>
                      <a:endParaRPr lang="en-GB" sz="900" dirty="0"/>
                    </a:p>
                  </a:txBody>
                  <a:tcPr/>
                </a:tc>
                <a:tc>
                  <a:txBody>
                    <a:bodyPr/>
                    <a:lstStyle/>
                    <a:p>
                      <a:pPr algn="l"/>
                      <a:r>
                        <a:rPr lang="en-GB" sz="900" dirty="0" smtClean="0"/>
                        <a:t>Images relating to heaven</a:t>
                      </a:r>
                      <a:r>
                        <a:rPr lang="en-GB" sz="900" baseline="0" dirty="0" smtClean="0"/>
                        <a:t> </a:t>
                      </a:r>
                      <a:endParaRPr lang="en-GB" sz="900" dirty="0"/>
                    </a:p>
                  </a:txBody>
                  <a:tcPr/>
                </a:tc>
                <a:extLst>
                  <a:ext uri="{0D108BD9-81ED-4DB2-BD59-A6C34878D82A}">
                    <a16:rowId xmlns:a16="http://schemas.microsoft.com/office/drawing/2014/main" val="10005"/>
                  </a:ext>
                </a:extLst>
              </a:tr>
              <a:tr h="627271">
                <a:tc>
                  <a:txBody>
                    <a:bodyPr/>
                    <a:lstStyle/>
                    <a:p>
                      <a:pPr algn="l"/>
                      <a:r>
                        <a:rPr lang="en-GB" sz="900" dirty="0" smtClean="0"/>
                        <a:t>Oxymoron</a:t>
                      </a:r>
                      <a:endParaRPr lang="en-GB" sz="900" dirty="0"/>
                    </a:p>
                  </a:txBody>
                  <a:tcPr/>
                </a:tc>
                <a:tc>
                  <a:txBody>
                    <a:bodyPr/>
                    <a:lstStyle/>
                    <a:p>
                      <a:pPr lvl="0"/>
                      <a:r>
                        <a:rPr lang="en-GB" sz="900" kern="1200" dirty="0" smtClean="0">
                          <a:solidFill>
                            <a:schemeClr val="dk1"/>
                          </a:solidFill>
                          <a:effectLst/>
                          <a:latin typeface="+mn-lt"/>
                          <a:ea typeface="+mn-ea"/>
                          <a:cs typeface="+mn-cs"/>
                        </a:rPr>
                        <a:t>using two opposing terms together, that normally contradict each other</a:t>
                      </a:r>
                      <a:endParaRPr lang="en-GB" sz="900" kern="1200" dirty="0">
                        <a:solidFill>
                          <a:schemeClr val="dk1"/>
                        </a:solidFill>
                        <a:effectLst/>
                        <a:latin typeface="+mn-lt"/>
                        <a:ea typeface="+mn-ea"/>
                        <a:cs typeface="+mn-cs"/>
                      </a:endParaRPr>
                    </a:p>
                  </a:txBody>
                  <a:tcPr/>
                </a:tc>
                <a:extLst>
                  <a:ext uri="{0D108BD9-81ED-4DB2-BD59-A6C34878D82A}">
                    <a16:rowId xmlns:a16="http://schemas.microsoft.com/office/drawing/2014/main" val="10006"/>
                  </a:ext>
                </a:extLst>
              </a:tr>
              <a:tr h="358440">
                <a:tc>
                  <a:txBody>
                    <a:bodyPr/>
                    <a:lstStyle/>
                    <a:p>
                      <a:pPr algn="l"/>
                      <a:r>
                        <a:rPr lang="en-GB" sz="900" dirty="0" smtClean="0"/>
                        <a:t>Juxtaposition </a:t>
                      </a:r>
                      <a:endParaRPr lang="en-GB" sz="900" dirty="0"/>
                    </a:p>
                  </a:txBody>
                  <a:tcPr/>
                </a:tc>
                <a:tc>
                  <a:txBody>
                    <a:bodyPr/>
                    <a:lstStyle/>
                    <a:p>
                      <a:pPr algn="l"/>
                      <a:r>
                        <a:rPr lang="en-GB" sz="900" dirty="0" smtClean="0"/>
                        <a:t>Placing contrasting ideas close</a:t>
                      </a:r>
                      <a:r>
                        <a:rPr lang="en-GB" sz="900" baseline="0" dirty="0" smtClean="0"/>
                        <a:t> together in a text</a:t>
                      </a:r>
                      <a:endParaRPr lang="en-GB" sz="900" dirty="0"/>
                    </a:p>
                  </a:txBody>
                  <a:tcPr/>
                </a:tc>
                <a:extLst>
                  <a:ext uri="{0D108BD9-81ED-4DB2-BD59-A6C34878D82A}">
                    <a16:rowId xmlns:a16="http://schemas.microsoft.com/office/drawing/2014/main" val="10007"/>
                  </a:ext>
                </a:extLst>
              </a:tr>
              <a:tr h="492856">
                <a:tc>
                  <a:txBody>
                    <a:bodyPr/>
                    <a:lstStyle/>
                    <a:p>
                      <a:pPr algn="l"/>
                      <a:r>
                        <a:rPr lang="en-GB" sz="900" dirty="0" smtClean="0"/>
                        <a:t>Foreshadowing</a:t>
                      </a:r>
                      <a:endParaRPr lang="en-GB" sz="900" dirty="0"/>
                    </a:p>
                  </a:txBody>
                  <a:tcPr/>
                </a:tc>
                <a:tc>
                  <a:txBody>
                    <a:bodyPr/>
                    <a:lstStyle/>
                    <a:p>
                      <a:pPr lvl="0"/>
                      <a:r>
                        <a:rPr lang="en-GB" sz="900" kern="1200" dirty="0" smtClean="0">
                          <a:solidFill>
                            <a:schemeClr val="dk1"/>
                          </a:solidFill>
                          <a:effectLst/>
                          <a:latin typeface="+mn-lt"/>
                          <a:ea typeface="+mn-ea"/>
                          <a:cs typeface="+mn-cs"/>
                        </a:rPr>
                        <a:t>a hint or suggestion of what might happen later in the story </a:t>
                      </a:r>
                      <a:endParaRPr lang="en-GB" sz="900" kern="1200" dirty="0">
                        <a:solidFill>
                          <a:schemeClr val="dk1"/>
                        </a:solidFill>
                        <a:effectLst/>
                        <a:latin typeface="+mn-lt"/>
                        <a:ea typeface="+mn-ea"/>
                        <a:cs typeface="+mn-cs"/>
                      </a:endParaRPr>
                    </a:p>
                  </a:txBody>
                  <a:tcPr/>
                </a:tc>
                <a:extLst>
                  <a:ext uri="{0D108BD9-81ED-4DB2-BD59-A6C34878D82A}">
                    <a16:rowId xmlns:a16="http://schemas.microsoft.com/office/drawing/2014/main" val="10008"/>
                  </a:ext>
                </a:extLst>
              </a:tr>
              <a:tr h="358440">
                <a:tc>
                  <a:txBody>
                    <a:bodyPr/>
                    <a:lstStyle/>
                    <a:p>
                      <a:pPr algn="l"/>
                      <a:r>
                        <a:rPr lang="en-GB" sz="900" dirty="0" smtClean="0"/>
                        <a:t>Emotive Language</a:t>
                      </a:r>
                      <a:endParaRPr lang="en-GB" sz="900" dirty="0"/>
                    </a:p>
                  </a:txBody>
                  <a:tcPr/>
                </a:tc>
                <a:tc>
                  <a:txBody>
                    <a:bodyPr/>
                    <a:lstStyle/>
                    <a:p>
                      <a:pPr algn="l"/>
                      <a:r>
                        <a:rPr lang="en-GB" sz="900" dirty="0" smtClean="0"/>
                        <a:t>Language which creates an emotion</a:t>
                      </a:r>
                      <a:r>
                        <a:rPr lang="en-GB" sz="900" baseline="0" dirty="0" smtClean="0"/>
                        <a:t> in the reader</a:t>
                      </a:r>
                      <a:endParaRPr lang="en-GB" sz="900" dirty="0"/>
                    </a:p>
                  </a:txBody>
                  <a:tcPr/>
                </a:tc>
                <a:extLst>
                  <a:ext uri="{0D108BD9-81ED-4DB2-BD59-A6C34878D82A}">
                    <a16:rowId xmlns:a16="http://schemas.microsoft.com/office/drawing/2014/main" val="10009"/>
                  </a:ext>
                </a:extLst>
              </a:tr>
              <a:tr h="492856">
                <a:tc>
                  <a:txBody>
                    <a:bodyPr/>
                    <a:lstStyle/>
                    <a:p>
                      <a:pPr algn="l"/>
                      <a:r>
                        <a:rPr lang="en-GB" sz="900" dirty="0" smtClean="0"/>
                        <a:t>Connotations/ Zooming in </a:t>
                      </a:r>
                      <a:endParaRPr lang="en-GB" sz="900" dirty="0"/>
                    </a:p>
                  </a:txBody>
                  <a:tcPr/>
                </a:tc>
                <a:tc>
                  <a:txBody>
                    <a:bodyPr/>
                    <a:lstStyle/>
                    <a:p>
                      <a:pPr algn="l"/>
                      <a:r>
                        <a:rPr lang="en-GB" sz="900" dirty="0" smtClean="0"/>
                        <a:t>Implied or suggested meanings</a:t>
                      </a:r>
                      <a:r>
                        <a:rPr lang="en-GB" sz="900" baseline="0" dirty="0" smtClean="0"/>
                        <a:t> of a word or phrases</a:t>
                      </a:r>
                      <a:endParaRPr lang="en-GB" sz="900" dirty="0"/>
                    </a:p>
                  </a:txBody>
                  <a:tcPr/>
                </a:tc>
                <a:extLst>
                  <a:ext uri="{0D108BD9-81ED-4DB2-BD59-A6C34878D82A}">
                    <a16:rowId xmlns:a16="http://schemas.microsoft.com/office/drawing/2014/main" val="10010"/>
                  </a:ext>
                </a:extLst>
              </a:tr>
              <a:tr h="492856">
                <a:tc>
                  <a:txBody>
                    <a:bodyPr/>
                    <a:lstStyle/>
                    <a:p>
                      <a:pPr algn="l"/>
                      <a:r>
                        <a:rPr lang="en-GB" sz="900" dirty="0" smtClean="0"/>
                        <a:t>Hyperbole</a:t>
                      </a:r>
                      <a:endParaRPr lang="en-GB"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dk1"/>
                          </a:solidFill>
                          <a:effectLst/>
                          <a:latin typeface="+mn-lt"/>
                          <a:ea typeface="+mn-ea"/>
                          <a:cs typeface="+mn-cs"/>
                        </a:rPr>
                        <a:t>use of extremely exaggerated terms for emphasis</a:t>
                      </a:r>
                    </a:p>
                  </a:txBody>
                  <a:tcPr/>
                </a:tc>
                <a:extLst>
                  <a:ext uri="{0D108BD9-81ED-4DB2-BD59-A6C34878D82A}">
                    <a16:rowId xmlns:a16="http://schemas.microsoft.com/office/drawing/2014/main" val="10011"/>
                  </a:ext>
                </a:extLst>
              </a:tr>
              <a:tr h="583466">
                <a:tc>
                  <a:txBody>
                    <a:bodyPr/>
                    <a:lstStyle/>
                    <a:p>
                      <a:pPr algn="l"/>
                      <a:r>
                        <a:rPr lang="en-GB" sz="900" dirty="0" smtClean="0"/>
                        <a:t>Puns</a:t>
                      </a:r>
                      <a:endParaRPr lang="en-GB" sz="900" dirty="0"/>
                    </a:p>
                  </a:txBody>
                  <a:tcPr/>
                </a:tc>
                <a:tc>
                  <a:txBody>
                    <a:bodyPr/>
                    <a:lstStyle/>
                    <a:p>
                      <a:pPr algn="l"/>
                      <a:r>
                        <a:rPr lang="en-GB" sz="900" dirty="0" smtClean="0"/>
                        <a:t>Joke exploiting the possible</a:t>
                      </a:r>
                      <a:r>
                        <a:rPr lang="en-GB" sz="900" baseline="0" dirty="0" smtClean="0"/>
                        <a:t> different meanings of a word</a:t>
                      </a:r>
                      <a:endParaRPr lang="en-GB" sz="900" dirty="0"/>
                    </a:p>
                  </a:txBody>
                  <a:tcPr/>
                </a:tc>
                <a:extLst>
                  <a:ext uri="{0D108BD9-81ED-4DB2-BD59-A6C34878D82A}">
                    <a16:rowId xmlns:a16="http://schemas.microsoft.com/office/drawing/2014/main" val="1001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741758287"/>
              </p:ext>
            </p:extLst>
          </p:nvPr>
        </p:nvGraphicFramePr>
        <p:xfrm>
          <a:off x="4427984" y="0"/>
          <a:ext cx="1944216" cy="3215640"/>
        </p:xfrm>
        <a:graphic>
          <a:graphicData uri="http://schemas.openxmlformats.org/drawingml/2006/table">
            <a:tbl>
              <a:tblPr firstRow="1" bandRow="1">
                <a:tableStyleId>{93296810-A885-4BE3-A3E7-6D5BEEA58F35}</a:tableStyleId>
              </a:tblPr>
              <a:tblGrid>
                <a:gridCol w="1944216">
                  <a:extLst>
                    <a:ext uri="{9D8B030D-6E8A-4147-A177-3AD203B41FA5}">
                      <a16:colId xmlns:a16="http://schemas.microsoft.com/office/drawing/2014/main" val="20000"/>
                    </a:ext>
                  </a:extLst>
                </a:gridCol>
              </a:tblGrid>
              <a:tr h="144016">
                <a:tc>
                  <a:txBody>
                    <a:bodyPr/>
                    <a:lstStyle/>
                    <a:p>
                      <a:pPr algn="ctr"/>
                      <a:r>
                        <a:rPr lang="en-GB" sz="900" dirty="0" smtClean="0">
                          <a:solidFill>
                            <a:schemeClr val="tx1"/>
                          </a:solidFill>
                        </a:rPr>
                        <a:t>SKILLS</a:t>
                      </a:r>
                      <a:endParaRPr lang="en-GB" sz="400" dirty="0">
                        <a:solidFill>
                          <a:schemeClr val="tx1"/>
                        </a:solidFill>
                      </a:endParaRPr>
                    </a:p>
                  </a:txBody>
                  <a:tcPr/>
                </a:tc>
                <a:extLst>
                  <a:ext uri="{0D108BD9-81ED-4DB2-BD59-A6C34878D82A}">
                    <a16:rowId xmlns:a16="http://schemas.microsoft.com/office/drawing/2014/main" val="10000"/>
                  </a:ext>
                </a:extLst>
              </a:tr>
              <a:tr h="2728742">
                <a:tc>
                  <a:txBody>
                    <a:bodyPr/>
                    <a:lstStyle/>
                    <a:p>
                      <a:pPr algn="l"/>
                      <a:r>
                        <a:rPr lang="en-GB" sz="1000" b="1" dirty="0" smtClean="0"/>
                        <a:t>Analysis Points:</a:t>
                      </a:r>
                      <a:r>
                        <a:rPr lang="en-GB" sz="1000" b="1" baseline="0" dirty="0" smtClean="0"/>
                        <a:t> </a:t>
                      </a:r>
                    </a:p>
                    <a:p>
                      <a:pPr marL="0" indent="0" algn="l">
                        <a:buFont typeface="Arial" panose="020B0604020202020204" pitchFamily="34" charset="0"/>
                        <a:buNone/>
                      </a:pPr>
                      <a:r>
                        <a:rPr lang="en-GB" sz="1000" b="1" dirty="0" smtClean="0">
                          <a:solidFill>
                            <a:srgbClr val="FF0000"/>
                          </a:solidFill>
                        </a:rPr>
                        <a:t>Link to the question</a:t>
                      </a:r>
                    </a:p>
                    <a:p>
                      <a:pPr marL="0" indent="0" algn="l">
                        <a:buFont typeface="Arial" panose="020B0604020202020204" pitchFamily="34" charset="0"/>
                        <a:buNone/>
                      </a:pPr>
                      <a:r>
                        <a:rPr lang="en-GB" sz="1000" b="1" dirty="0" smtClean="0">
                          <a:solidFill>
                            <a:schemeClr val="accent6">
                              <a:lumMod val="75000"/>
                            </a:schemeClr>
                          </a:solidFill>
                        </a:rPr>
                        <a:t>Link to the terminology (Lang/Structure – evaluating choice) </a:t>
                      </a:r>
                    </a:p>
                    <a:p>
                      <a:pPr marL="0" indent="0" algn="l">
                        <a:buFont typeface="Arial" panose="020B0604020202020204" pitchFamily="34" charset="0"/>
                        <a:buNone/>
                      </a:pPr>
                      <a:r>
                        <a:rPr lang="en-GB" sz="1000" b="1" dirty="0" smtClean="0">
                          <a:solidFill>
                            <a:srgbClr val="FF0000"/>
                          </a:solidFill>
                        </a:rPr>
                        <a:t>Short Quote(s) </a:t>
                      </a:r>
                    </a:p>
                    <a:p>
                      <a:pPr marL="0" indent="0" algn="l">
                        <a:buFont typeface="Arial" panose="020B0604020202020204" pitchFamily="34" charset="0"/>
                        <a:buNone/>
                      </a:pPr>
                      <a:r>
                        <a:rPr lang="en-GB" sz="1000" b="1" dirty="0" smtClean="0">
                          <a:solidFill>
                            <a:srgbClr val="FF0000"/>
                          </a:solidFill>
                        </a:rPr>
                        <a:t>Explain meaning and effect – both obvious and hidden (explicit and implicit) </a:t>
                      </a:r>
                    </a:p>
                    <a:p>
                      <a:pPr marL="0" indent="0" algn="l">
                        <a:buFont typeface="Arial" panose="020B0604020202020204" pitchFamily="34" charset="0"/>
                        <a:buNone/>
                      </a:pPr>
                      <a:r>
                        <a:rPr lang="en-GB" sz="1000" b="1" dirty="0" smtClean="0">
                          <a:solidFill>
                            <a:schemeClr val="accent6">
                              <a:lumMod val="75000"/>
                            </a:schemeClr>
                          </a:solidFill>
                        </a:rPr>
                        <a:t>Zoom in on words/explore connotations and effect</a:t>
                      </a:r>
                    </a:p>
                    <a:p>
                      <a:pPr marL="0" indent="0" algn="l">
                        <a:buFont typeface="Arial" panose="020B0604020202020204" pitchFamily="34" charset="0"/>
                        <a:buNone/>
                      </a:pPr>
                      <a:r>
                        <a:rPr lang="en-GB" sz="1000" b="1" dirty="0" smtClean="0">
                          <a:solidFill>
                            <a:srgbClr val="00B050"/>
                          </a:solidFill>
                        </a:rPr>
                        <a:t>Suggest what other readers might think/feel (offering an alternative opinion)</a:t>
                      </a:r>
                    </a:p>
                    <a:p>
                      <a:pPr marL="0" indent="0" algn="l">
                        <a:buFont typeface="Arial" panose="020B0604020202020204" pitchFamily="34" charset="0"/>
                        <a:buNone/>
                      </a:pPr>
                      <a:r>
                        <a:rPr lang="en-GB" sz="1000" b="1" dirty="0" smtClean="0">
                          <a:solidFill>
                            <a:srgbClr val="00B050"/>
                          </a:solidFill>
                        </a:rPr>
                        <a:t>Link to the writer’s intentions (step out from the close analysis to give an overview of meaning)</a:t>
                      </a:r>
                    </a:p>
                    <a:p>
                      <a:pPr marL="0" indent="0" algn="l">
                        <a:buFont typeface="Arial" panose="020B0604020202020204" pitchFamily="34" charset="0"/>
                        <a:buNone/>
                      </a:pPr>
                      <a:r>
                        <a:rPr lang="en-GB" sz="1000" b="1" dirty="0" smtClean="0">
                          <a:solidFill>
                            <a:srgbClr val="00B050"/>
                          </a:solidFill>
                        </a:rPr>
                        <a:t>Explore a linking quote/supporting idea </a:t>
                      </a: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442152130"/>
              </p:ext>
            </p:extLst>
          </p:nvPr>
        </p:nvGraphicFramePr>
        <p:xfrm>
          <a:off x="4427984" y="3185592"/>
          <a:ext cx="1944216" cy="3676989"/>
        </p:xfrm>
        <a:graphic>
          <a:graphicData uri="http://schemas.openxmlformats.org/drawingml/2006/table">
            <a:tbl>
              <a:tblPr firstRow="1" bandRow="1">
                <a:tableStyleId>{93296810-A885-4BE3-A3E7-6D5BEEA58F35}</a:tableStyleId>
              </a:tblPr>
              <a:tblGrid>
                <a:gridCol w="1944216">
                  <a:extLst>
                    <a:ext uri="{9D8B030D-6E8A-4147-A177-3AD203B41FA5}">
                      <a16:colId xmlns:a16="http://schemas.microsoft.com/office/drawing/2014/main" val="20000"/>
                    </a:ext>
                  </a:extLst>
                </a:gridCol>
              </a:tblGrid>
              <a:tr h="293709">
                <a:tc>
                  <a:txBody>
                    <a:bodyPr/>
                    <a:lstStyle/>
                    <a:p>
                      <a:pPr algn="ctr"/>
                      <a:r>
                        <a:rPr lang="en-GB" sz="900" dirty="0" smtClean="0">
                          <a:solidFill>
                            <a:schemeClr val="tx1"/>
                          </a:solidFill>
                        </a:rPr>
                        <a:t>EXAM</a:t>
                      </a:r>
                      <a:r>
                        <a:rPr lang="en-GB" sz="900" baseline="0" dirty="0" smtClean="0">
                          <a:solidFill>
                            <a:schemeClr val="tx1"/>
                          </a:solidFill>
                        </a:rPr>
                        <a:t> REQUIREMENTS</a:t>
                      </a:r>
                      <a:endParaRPr lang="en-GB" sz="400" dirty="0">
                        <a:solidFill>
                          <a:schemeClr val="tx1"/>
                        </a:solidFill>
                      </a:endParaRPr>
                    </a:p>
                  </a:txBody>
                  <a:tcPr/>
                </a:tc>
                <a:extLst>
                  <a:ext uri="{0D108BD9-81ED-4DB2-BD59-A6C34878D82A}">
                    <a16:rowId xmlns:a16="http://schemas.microsoft.com/office/drawing/2014/main" val="10000"/>
                  </a:ext>
                </a:extLst>
              </a:tr>
              <a:tr h="3378699">
                <a:tc>
                  <a:txBody>
                    <a:bodyPr/>
                    <a:lstStyle/>
                    <a:p>
                      <a:pPr algn="ctr"/>
                      <a:r>
                        <a:rPr lang="en-GB" sz="900" b="1" u="sng" dirty="0" smtClean="0">
                          <a:solidFill>
                            <a:schemeClr val="tx1"/>
                          </a:solidFill>
                        </a:rPr>
                        <a:t>EXTRACT</a:t>
                      </a:r>
                      <a:r>
                        <a:rPr lang="en-GB" sz="900" b="1" u="sng" baseline="0" dirty="0" smtClean="0">
                          <a:solidFill>
                            <a:schemeClr val="tx1"/>
                          </a:solidFill>
                        </a:rPr>
                        <a:t> ONLY: </a:t>
                      </a:r>
                    </a:p>
                    <a:p>
                      <a:r>
                        <a:rPr lang="en-GB" sz="900" b="1" u="sng" dirty="0" smtClean="0">
                          <a:solidFill>
                            <a:schemeClr val="tx1"/>
                          </a:solidFill>
                        </a:rPr>
                        <a:t>Intro</a:t>
                      </a:r>
                      <a:r>
                        <a:rPr lang="en-GB" sz="900" b="1" dirty="0" smtClean="0">
                          <a:solidFill>
                            <a:schemeClr val="tx1"/>
                          </a:solidFill>
                        </a:rPr>
                        <a:t> – link to the question with overview of meaning in the extract. Explain where the extract happens in the play,</a:t>
                      </a:r>
                      <a:r>
                        <a:rPr lang="en-GB" sz="900" b="1" baseline="0" dirty="0" smtClean="0">
                          <a:solidFill>
                            <a:schemeClr val="tx1"/>
                          </a:solidFill>
                        </a:rPr>
                        <a:t> </a:t>
                      </a:r>
                      <a:r>
                        <a:rPr lang="en-GB" sz="900" b="1" u="sng" dirty="0" smtClean="0">
                          <a:solidFill>
                            <a:schemeClr val="tx1"/>
                          </a:solidFill>
                        </a:rPr>
                        <a:t>Start of extract </a:t>
                      </a:r>
                      <a:r>
                        <a:rPr lang="en-GB" sz="900" b="1" dirty="0" smtClean="0">
                          <a:solidFill>
                            <a:schemeClr val="tx1"/>
                          </a:solidFill>
                        </a:rPr>
                        <a:t>– choose 2 – 3 quotes to explore,</a:t>
                      </a:r>
                      <a:r>
                        <a:rPr lang="en-GB" sz="900" b="1" baseline="0" dirty="0" smtClean="0">
                          <a:solidFill>
                            <a:schemeClr val="tx1"/>
                          </a:solidFill>
                        </a:rPr>
                        <a:t> </a:t>
                      </a:r>
                      <a:r>
                        <a:rPr lang="en-GB" sz="900" b="1" u="sng" dirty="0" smtClean="0">
                          <a:solidFill>
                            <a:schemeClr val="tx1"/>
                          </a:solidFill>
                        </a:rPr>
                        <a:t>Middle of extract </a:t>
                      </a:r>
                      <a:r>
                        <a:rPr lang="en-GB" sz="900" b="1" dirty="0" smtClean="0">
                          <a:solidFill>
                            <a:schemeClr val="tx1"/>
                          </a:solidFill>
                        </a:rPr>
                        <a:t>– choose 2 – 3 quotes to explore,</a:t>
                      </a:r>
                      <a:r>
                        <a:rPr lang="en-GB" sz="900" b="1" baseline="0" dirty="0" smtClean="0">
                          <a:solidFill>
                            <a:schemeClr val="tx1"/>
                          </a:solidFill>
                        </a:rPr>
                        <a:t> </a:t>
                      </a:r>
                      <a:r>
                        <a:rPr lang="en-GB" sz="900" b="1" u="sng" dirty="0" smtClean="0">
                          <a:solidFill>
                            <a:schemeClr val="tx1"/>
                          </a:solidFill>
                        </a:rPr>
                        <a:t>End of the extract </a:t>
                      </a:r>
                      <a:r>
                        <a:rPr lang="en-GB" sz="900" b="1" dirty="0" smtClean="0">
                          <a:solidFill>
                            <a:schemeClr val="tx1"/>
                          </a:solidFill>
                        </a:rPr>
                        <a:t>– choose 2 – 3 quotes to explore</a:t>
                      </a:r>
                      <a:r>
                        <a:rPr lang="en-GB" sz="900" b="1" baseline="0" dirty="0" smtClean="0">
                          <a:solidFill>
                            <a:schemeClr val="tx1"/>
                          </a:solidFill>
                        </a:rPr>
                        <a:t>, </a:t>
                      </a:r>
                      <a:r>
                        <a:rPr lang="en-GB" sz="900" b="1" u="sng" dirty="0" smtClean="0">
                          <a:solidFill>
                            <a:schemeClr val="tx1"/>
                          </a:solidFill>
                        </a:rPr>
                        <a:t>Conclude </a:t>
                      </a:r>
                      <a:r>
                        <a:rPr lang="en-GB" sz="900" b="1" dirty="0" smtClean="0">
                          <a:solidFill>
                            <a:schemeClr val="tx1"/>
                          </a:solidFill>
                        </a:rPr>
                        <a:t>– Short summary of points</a:t>
                      </a:r>
                    </a:p>
                    <a:p>
                      <a:pPr algn="ctr"/>
                      <a:r>
                        <a:rPr lang="en-GB" sz="900" b="1" u="sng" dirty="0" smtClean="0">
                          <a:solidFill>
                            <a:schemeClr val="tx1"/>
                          </a:solidFill>
                        </a:rPr>
                        <a:t>ESSAY ON ROMEO &amp; JULIET:  Intro </a:t>
                      </a:r>
                      <a:r>
                        <a:rPr lang="en-GB" sz="900" b="1" dirty="0" smtClean="0">
                          <a:solidFill>
                            <a:schemeClr val="tx1"/>
                          </a:solidFill>
                        </a:rPr>
                        <a:t>– link to the question with overview of meaning. Explain which 3 to 4 events in the play you will focus on. </a:t>
                      </a:r>
                      <a:r>
                        <a:rPr lang="en-GB" sz="900" b="1" u="sng" dirty="0" smtClean="0">
                          <a:solidFill>
                            <a:schemeClr val="tx1"/>
                          </a:solidFill>
                        </a:rPr>
                        <a:t>Idea 1 -</a:t>
                      </a:r>
                      <a:r>
                        <a:rPr lang="en-GB" sz="900" b="1" u="sng" baseline="0" dirty="0" smtClean="0">
                          <a:solidFill>
                            <a:schemeClr val="tx1"/>
                          </a:solidFill>
                        </a:rPr>
                        <a:t> </a:t>
                      </a:r>
                      <a:r>
                        <a:rPr lang="en-GB" sz="900" b="1" dirty="0" smtClean="0">
                          <a:solidFill>
                            <a:schemeClr val="tx1"/>
                          </a:solidFill>
                        </a:rPr>
                        <a:t>choose a moment from the play to explore (quotes if remembered) </a:t>
                      </a:r>
                      <a:r>
                        <a:rPr lang="en-GB" sz="900" b="1" u="sng" dirty="0" smtClean="0">
                          <a:solidFill>
                            <a:schemeClr val="tx1"/>
                          </a:solidFill>
                        </a:rPr>
                        <a:t>Idea 2 - c</a:t>
                      </a:r>
                      <a:r>
                        <a:rPr lang="en-GB" sz="900" b="1" dirty="0" smtClean="0">
                          <a:solidFill>
                            <a:schemeClr val="tx1"/>
                          </a:solidFill>
                        </a:rPr>
                        <a:t>hoose a 2</a:t>
                      </a:r>
                      <a:r>
                        <a:rPr lang="en-GB" sz="900" b="1" baseline="30000" dirty="0" smtClean="0">
                          <a:solidFill>
                            <a:schemeClr val="tx1"/>
                          </a:solidFill>
                        </a:rPr>
                        <a:t>nd</a:t>
                      </a:r>
                      <a:r>
                        <a:rPr lang="en-GB" sz="900" b="1" dirty="0" smtClean="0">
                          <a:solidFill>
                            <a:schemeClr val="tx1"/>
                          </a:solidFill>
                        </a:rPr>
                        <a:t> moment from the play to explore (quotes if remembered) - </a:t>
                      </a:r>
                      <a:r>
                        <a:rPr lang="en-GB" sz="900" b="1" u="sng" dirty="0" smtClean="0">
                          <a:solidFill>
                            <a:schemeClr val="tx1"/>
                          </a:solidFill>
                        </a:rPr>
                        <a:t>Idea 3  -</a:t>
                      </a:r>
                      <a:r>
                        <a:rPr lang="en-GB" sz="900" b="1" u="sng" baseline="0" dirty="0" smtClean="0">
                          <a:solidFill>
                            <a:schemeClr val="tx1"/>
                          </a:solidFill>
                        </a:rPr>
                        <a:t> </a:t>
                      </a:r>
                      <a:r>
                        <a:rPr lang="en-GB" sz="900" b="1" dirty="0" smtClean="0">
                          <a:solidFill>
                            <a:schemeClr val="tx1"/>
                          </a:solidFill>
                        </a:rPr>
                        <a:t>choose a moment from the play to explore (quotes if remembered)</a:t>
                      </a:r>
                      <a:r>
                        <a:rPr lang="en-GB" sz="900" b="1" baseline="0" dirty="0" smtClean="0">
                          <a:solidFill>
                            <a:schemeClr val="tx1"/>
                          </a:solidFill>
                        </a:rPr>
                        <a:t>  - Idea 4 – choose a moment to explore (quotes if remembered)  </a:t>
                      </a:r>
                      <a:endParaRPr lang="en-GB" sz="900" b="1" dirty="0" smtClean="0">
                        <a:solidFill>
                          <a:schemeClr val="tx1"/>
                        </a:solidFill>
                      </a:endParaRPr>
                    </a:p>
                    <a:p>
                      <a:r>
                        <a:rPr lang="en-GB" sz="900" b="1" u="sng" dirty="0" smtClean="0">
                          <a:solidFill>
                            <a:schemeClr val="tx1"/>
                          </a:solidFill>
                        </a:rPr>
                        <a:t>Conclude</a:t>
                      </a:r>
                      <a:r>
                        <a:rPr lang="en-GB" sz="900" b="1" dirty="0" smtClean="0">
                          <a:solidFill>
                            <a:schemeClr val="tx1"/>
                          </a:solidFill>
                        </a:rPr>
                        <a:t> – Short summary of points</a:t>
                      </a:r>
                    </a:p>
                  </a:txBody>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262787099"/>
              </p:ext>
            </p:extLst>
          </p:nvPr>
        </p:nvGraphicFramePr>
        <p:xfrm>
          <a:off x="6373091" y="-2"/>
          <a:ext cx="2771800" cy="6739922"/>
        </p:xfrm>
        <a:graphic>
          <a:graphicData uri="http://schemas.openxmlformats.org/drawingml/2006/table">
            <a:tbl>
              <a:tblPr firstRow="1" bandRow="1">
                <a:tableStyleId>{93296810-A885-4BE3-A3E7-6D5BEEA58F35}</a:tableStyleId>
              </a:tblPr>
              <a:tblGrid>
                <a:gridCol w="770889">
                  <a:extLst>
                    <a:ext uri="{9D8B030D-6E8A-4147-A177-3AD203B41FA5}">
                      <a16:colId xmlns:a16="http://schemas.microsoft.com/office/drawing/2014/main" val="20000"/>
                    </a:ext>
                  </a:extLst>
                </a:gridCol>
                <a:gridCol w="2000911">
                  <a:extLst>
                    <a:ext uri="{9D8B030D-6E8A-4147-A177-3AD203B41FA5}">
                      <a16:colId xmlns:a16="http://schemas.microsoft.com/office/drawing/2014/main" val="20001"/>
                    </a:ext>
                  </a:extLst>
                </a:gridCol>
              </a:tblGrid>
              <a:tr h="234883">
                <a:tc>
                  <a:txBody>
                    <a:bodyPr/>
                    <a:lstStyle/>
                    <a:p>
                      <a:pPr algn="ctr"/>
                      <a:r>
                        <a:rPr lang="en-GB" sz="800" dirty="0" smtClean="0">
                          <a:solidFill>
                            <a:schemeClr val="tx1"/>
                          </a:solidFill>
                        </a:rPr>
                        <a:t>Act</a:t>
                      </a:r>
                      <a:r>
                        <a:rPr lang="en-GB" sz="800" baseline="0" dirty="0" smtClean="0">
                          <a:solidFill>
                            <a:schemeClr val="tx1"/>
                          </a:solidFill>
                        </a:rPr>
                        <a:t> &amp; Theme</a:t>
                      </a:r>
                      <a:endParaRPr lang="en-GB" sz="800" dirty="0">
                        <a:solidFill>
                          <a:schemeClr val="tx1"/>
                        </a:solidFill>
                      </a:endParaRPr>
                    </a:p>
                  </a:txBody>
                  <a:tcPr/>
                </a:tc>
                <a:tc>
                  <a:txBody>
                    <a:bodyPr/>
                    <a:lstStyle/>
                    <a:p>
                      <a:pPr algn="ctr"/>
                      <a:r>
                        <a:rPr lang="en-GB" sz="900" dirty="0" smtClean="0">
                          <a:solidFill>
                            <a:schemeClr val="tx1"/>
                          </a:solidFill>
                        </a:rPr>
                        <a:t>Key Moments </a:t>
                      </a:r>
                      <a:endParaRPr lang="en-GB" sz="900" dirty="0">
                        <a:solidFill>
                          <a:schemeClr val="tx1"/>
                        </a:solidFill>
                      </a:endParaRPr>
                    </a:p>
                  </a:txBody>
                  <a:tcPr/>
                </a:tc>
                <a:extLst>
                  <a:ext uri="{0D108BD9-81ED-4DB2-BD59-A6C34878D82A}">
                    <a16:rowId xmlns:a16="http://schemas.microsoft.com/office/drawing/2014/main" val="10000"/>
                  </a:ext>
                </a:extLst>
              </a:tr>
              <a:tr h="643227">
                <a:tc>
                  <a:txBody>
                    <a:bodyPr/>
                    <a:lstStyle/>
                    <a:p>
                      <a:r>
                        <a:rPr lang="en-GB" sz="900" b="1" dirty="0" smtClean="0"/>
                        <a:t>Prologue: </a:t>
                      </a:r>
                      <a:r>
                        <a:rPr lang="en-GB" sz="900" dirty="0" smtClean="0"/>
                        <a:t>Love,</a:t>
                      </a:r>
                      <a:r>
                        <a:rPr lang="en-GB" sz="900" baseline="0" dirty="0" smtClean="0"/>
                        <a:t> </a:t>
                      </a:r>
                      <a:r>
                        <a:rPr lang="en-GB" sz="900" dirty="0" smtClean="0"/>
                        <a:t>Civil War</a:t>
                      </a:r>
                      <a:r>
                        <a:rPr lang="en-GB" sz="900" baseline="0" dirty="0" smtClean="0"/>
                        <a:t>, Fate Conflict</a:t>
                      </a:r>
                      <a:endParaRPr lang="en-GB" sz="900" dirty="0" smtClean="0"/>
                    </a:p>
                  </a:txBody>
                  <a:tcPr/>
                </a:tc>
                <a:tc>
                  <a:txBody>
                    <a:bodyPr/>
                    <a:lstStyle/>
                    <a:p>
                      <a:r>
                        <a:rPr lang="en-GB" sz="900" dirty="0" smtClean="0"/>
                        <a:t>Exposition</a:t>
                      </a:r>
                      <a:r>
                        <a:rPr lang="en-GB" sz="900" baseline="0" dirty="0" smtClean="0"/>
                        <a:t> of feud between Montagues and Capulets.  Love story &amp; deaths of Romeo &amp; Juliet revealed . </a:t>
                      </a:r>
                    </a:p>
                  </a:txBody>
                  <a:tcPr/>
                </a:tc>
                <a:extLst>
                  <a:ext uri="{0D108BD9-81ED-4DB2-BD59-A6C34878D82A}">
                    <a16:rowId xmlns:a16="http://schemas.microsoft.com/office/drawing/2014/main" val="10001"/>
                  </a:ext>
                </a:extLst>
              </a:tr>
              <a:tr h="1332398">
                <a:tc>
                  <a:txBody>
                    <a:bodyPr/>
                    <a:lstStyle/>
                    <a:p>
                      <a:r>
                        <a:rPr lang="en-GB" sz="900" b="1" dirty="0" smtClean="0"/>
                        <a:t>Act 1: </a:t>
                      </a:r>
                      <a:r>
                        <a:rPr lang="en-GB" sz="900" dirty="0" smtClean="0"/>
                        <a:t>Civil</a:t>
                      </a:r>
                      <a:r>
                        <a:rPr lang="en-GB" sz="900" baseline="0" dirty="0" smtClean="0"/>
                        <a:t> War, Conflict </a:t>
                      </a:r>
                      <a:br>
                        <a:rPr lang="en-GB" sz="900" baseline="0" dirty="0" smtClean="0"/>
                      </a:br>
                      <a:r>
                        <a:rPr lang="en-GB" sz="900" baseline="0" dirty="0" smtClean="0"/>
                        <a:t>Law, Fate, Patriarchy </a:t>
                      </a:r>
                    </a:p>
                    <a:p>
                      <a:r>
                        <a:rPr lang="en-GB" sz="900" baseline="0" dirty="0" smtClean="0"/>
                        <a:t>Family Relationship</a:t>
                      </a:r>
                      <a:endParaRPr lang="en-GB" sz="900" dirty="0" smtClean="0"/>
                    </a:p>
                    <a:p>
                      <a:endParaRPr lang="en-GB" sz="900" b="1" dirty="0"/>
                    </a:p>
                  </a:txBody>
                  <a:tcPr/>
                </a:tc>
                <a:tc>
                  <a:txBody>
                    <a:bodyPr/>
                    <a:lstStyle/>
                    <a:p>
                      <a:r>
                        <a:rPr lang="en-GB" sz="900" dirty="0" smtClean="0"/>
                        <a:t>Servants</a:t>
                      </a:r>
                      <a:r>
                        <a:rPr lang="en-GB" sz="900" baseline="0" dirty="0" smtClean="0"/>
                        <a:t> of both houses fight in the street. Prince breaks it up. Paris asks to marry Juliet. Nurse reveals this to Juliet &amp; we see their close bond. Romeo argues against going to the ball. R&amp;J meet &amp; fall in love at the Capulet Ball. Tybalt recognises Romeo &amp; wants to fight. Lord Capulet stops him. </a:t>
                      </a:r>
                      <a:endParaRPr lang="en-GB" sz="900" dirty="0"/>
                    </a:p>
                  </a:txBody>
                  <a:tcPr/>
                </a:tc>
                <a:extLst>
                  <a:ext uri="{0D108BD9-81ED-4DB2-BD59-A6C34878D82A}">
                    <a16:rowId xmlns:a16="http://schemas.microsoft.com/office/drawing/2014/main" val="10002"/>
                  </a:ext>
                </a:extLst>
              </a:tr>
              <a:tr h="1194564">
                <a:tc>
                  <a:txBody>
                    <a:bodyPr/>
                    <a:lstStyle/>
                    <a:p>
                      <a:r>
                        <a:rPr lang="en-GB" sz="900" b="1" dirty="0" smtClean="0"/>
                        <a:t>Act 2:</a:t>
                      </a:r>
                      <a:r>
                        <a:rPr lang="en-GB" sz="900" b="1" baseline="0" dirty="0" smtClean="0"/>
                        <a:t> </a:t>
                      </a:r>
                      <a:r>
                        <a:rPr lang="en-GB" sz="900" dirty="0" smtClean="0"/>
                        <a:t>Civil</a:t>
                      </a:r>
                      <a:r>
                        <a:rPr lang="en-GB" sz="900" baseline="0" dirty="0" smtClean="0"/>
                        <a:t> War, Conflict </a:t>
                      </a:r>
                      <a:br>
                        <a:rPr lang="en-GB" sz="900" baseline="0" dirty="0" smtClean="0"/>
                      </a:br>
                      <a:r>
                        <a:rPr lang="en-GB" sz="900" baseline="0" dirty="0" smtClean="0"/>
                        <a:t>Law , Fate, Patriarchy, </a:t>
                      </a:r>
                    </a:p>
                    <a:p>
                      <a:r>
                        <a:rPr lang="en-GB" sz="900" baseline="0" dirty="0" smtClean="0"/>
                        <a:t>Family Relationship</a:t>
                      </a:r>
                      <a:endParaRPr lang="en-GB" sz="900" dirty="0" smtClean="0"/>
                    </a:p>
                  </a:txBody>
                  <a:tcPr/>
                </a:tc>
                <a:tc>
                  <a:txBody>
                    <a:bodyPr/>
                    <a:lstStyle/>
                    <a:p>
                      <a:r>
                        <a:rPr lang="en-GB" sz="900" dirty="0" smtClean="0"/>
                        <a:t>Chorus inform of the futile</a:t>
                      </a:r>
                      <a:r>
                        <a:rPr lang="en-GB" sz="900" baseline="0" dirty="0" smtClean="0"/>
                        <a:t> love.  Romeo abandons his friends &amp; jumps into Capulet’s orchard. Balcony scene – they confess their love &amp; arrange to marry. Friar Laurence agrees to marry R&amp;J. Tybalt challenges Romeo.  Nurse acts as messenger regarding the wedding. They marry in secret. </a:t>
                      </a:r>
                    </a:p>
                  </a:txBody>
                  <a:tcPr/>
                </a:tc>
                <a:extLst>
                  <a:ext uri="{0D108BD9-81ED-4DB2-BD59-A6C34878D82A}">
                    <a16:rowId xmlns:a16="http://schemas.microsoft.com/office/drawing/2014/main" val="10003"/>
                  </a:ext>
                </a:extLst>
              </a:tr>
              <a:tr h="1332398">
                <a:tc>
                  <a:txBody>
                    <a:bodyPr/>
                    <a:lstStyle/>
                    <a:p>
                      <a:r>
                        <a:rPr lang="en-GB" sz="900" b="1" dirty="0" smtClean="0"/>
                        <a:t>Act</a:t>
                      </a:r>
                      <a:r>
                        <a:rPr lang="en-GB" sz="900" b="1" baseline="0" dirty="0" smtClean="0"/>
                        <a:t> 3: </a:t>
                      </a:r>
                      <a:r>
                        <a:rPr lang="en-GB" sz="900" b="0" baseline="0" dirty="0" smtClean="0"/>
                        <a:t>Civil war, </a:t>
                      </a:r>
                      <a:r>
                        <a:rPr lang="en-GB" sz="900" b="0" baseline="0" dirty="0" err="1" smtClean="0"/>
                        <a:t>Cnflict</a:t>
                      </a:r>
                      <a:r>
                        <a:rPr lang="en-GB" sz="900" b="0" baseline="0" dirty="0" smtClean="0"/>
                        <a:t>, Death, Love, Religion, Law, Fate, Patriarchy, Family Relationship</a:t>
                      </a:r>
                      <a:endParaRPr lang="en-GB" sz="900" b="0" dirty="0"/>
                    </a:p>
                  </a:txBody>
                  <a:tcPr/>
                </a:tc>
                <a:tc>
                  <a:txBody>
                    <a:bodyPr/>
                    <a:lstStyle/>
                    <a:p>
                      <a:r>
                        <a:rPr lang="en-GB" sz="900" dirty="0" smtClean="0"/>
                        <a:t>Mercutio</a:t>
                      </a:r>
                      <a:r>
                        <a:rPr lang="en-GB" sz="900" baseline="0" dirty="0" smtClean="0"/>
                        <a:t> &amp; Tybalt fight. Tybalt kills Mercutio. In anger Romeo kills Tybalt. Prince banishes Romeo to Mantua. First the lovers spend the night together. Juliet is distraught about Romeo being banished. Capulet agrees to Paris &amp; Juliet marrying. Juliet refuses to marry him. The nurse says she should. </a:t>
                      </a:r>
                      <a:endParaRPr lang="en-GB" sz="900" dirty="0"/>
                    </a:p>
                  </a:txBody>
                  <a:tcPr/>
                </a:tc>
                <a:extLst>
                  <a:ext uri="{0D108BD9-81ED-4DB2-BD59-A6C34878D82A}">
                    <a16:rowId xmlns:a16="http://schemas.microsoft.com/office/drawing/2014/main" val="10004"/>
                  </a:ext>
                </a:extLst>
              </a:tr>
              <a:tr h="781061">
                <a:tc>
                  <a:txBody>
                    <a:bodyPr/>
                    <a:lstStyle/>
                    <a:p>
                      <a:r>
                        <a:rPr lang="en-GB" sz="900" b="1" dirty="0" smtClean="0"/>
                        <a:t>Act 4: </a:t>
                      </a:r>
                      <a:r>
                        <a:rPr lang="en-GB" sz="900" b="0" dirty="0" smtClean="0"/>
                        <a:t>Fate,</a:t>
                      </a:r>
                      <a:r>
                        <a:rPr lang="en-GB" sz="900" b="0" baseline="0" dirty="0" smtClean="0"/>
                        <a:t>  Love, Death, Patriarchy, Family Relationship</a:t>
                      </a:r>
                      <a:endParaRPr lang="en-GB" sz="900" b="0" dirty="0"/>
                    </a:p>
                  </a:txBody>
                  <a:tcPr/>
                </a:tc>
                <a:tc>
                  <a:txBody>
                    <a:bodyPr/>
                    <a:lstStyle/>
                    <a:p>
                      <a:r>
                        <a:rPr lang="en-GB" sz="900" dirty="0" smtClean="0"/>
                        <a:t>Friar plans to give Juliet sleeping drug. Juliet agrees to marry Paris. Takes the drug.</a:t>
                      </a:r>
                      <a:r>
                        <a:rPr lang="en-GB" sz="900" baseline="0" dirty="0" smtClean="0"/>
                        <a:t> Everyone thinks she is dead (Nurse finds her). </a:t>
                      </a:r>
                      <a:endParaRPr lang="en-GB" sz="900" dirty="0"/>
                    </a:p>
                  </a:txBody>
                  <a:tcPr/>
                </a:tc>
                <a:extLst>
                  <a:ext uri="{0D108BD9-81ED-4DB2-BD59-A6C34878D82A}">
                    <a16:rowId xmlns:a16="http://schemas.microsoft.com/office/drawing/2014/main" val="10005"/>
                  </a:ext>
                </a:extLst>
              </a:tr>
              <a:tr h="1221391">
                <a:tc>
                  <a:txBody>
                    <a:bodyPr/>
                    <a:lstStyle/>
                    <a:p>
                      <a:r>
                        <a:rPr lang="en-GB" sz="900" b="1" dirty="0" smtClean="0"/>
                        <a:t>Act 5: </a:t>
                      </a:r>
                      <a:r>
                        <a:rPr lang="en-GB" sz="900" b="0" dirty="0" smtClean="0"/>
                        <a:t>Death,</a:t>
                      </a:r>
                      <a:r>
                        <a:rPr lang="en-GB" sz="900" b="0" baseline="0" dirty="0" smtClean="0"/>
                        <a:t> Fate, Conflict, Family Relationships, Love, Law, Religion, Patriarchy, </a:t>
                      </a:r>
                      <a:endParaRPr lang="en-GB" sz="900" b="0" dirty="0"/>
                    </a:p>
                  </a:txBody>
                  <a:tcPr/>
                </a:tc>
                <a:tc>
                  <a:txBody>
                    <a:bodyPr/>
                    <a:lstStyle/>
                    <a:p>
                      <a:r>
                        <a:rPr lang="en-GB" sz="900" dirty="0" smtClean="0"/>
                        <a:t>Romeo doesn’t receive a letter about the Friar’s plan. He hears</a:t>
                      </a:r>
                      <a:r>
                        <a:rPr lang="en-GB" sz="900" baseline="0" dirty="0" smtClean="0"/>
                        <a:t> she is dead. Buys poison. Friar Laurence sends another letter. Romeo arrives at the tomb. Kills Paris. Drinks poison. Juliet awakes to find Romeo dead. Juliet stabs herself. The families are brought together in grief.</a:t>
                      </a:r>
                      <a:endParaRPr lang="en-GB" sz="9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39772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809904570"/>
              </p:ext>
            </p:extLst>
          </p:nvPr>
        </p:nvGraphicFramePr>
        <p:xfrm>
          <a:off x="-20572" y="-71726"/>
          <a:ext cx="9180513" cy="6932136"/>
        </p:xfrm>
        <a:graphic>
          <a:graphicData uri="http://schemas.openxmlformats.org/drawingml/2006/table">
            <a:tbl>
              <a:tblPr firstRow="1" bandRow="1">
                <a:tableStyleId>{93296810-A885-4BE3-A3E7-6D5BEEA58F35}</a:tableStyleId>
              </a:tblPr>
              <a:tblGrid>
                <a:gridCol w="899592">
                  <a:extLst>
                    <a:ext uri="{9D8B030D-6E8A-4147-A177-3AD203B41FA5}">
                      <a16:colId xmlns:a16="http://schemas.microsoft.com/office/drawing/2014/main" val="20000"/>
                    </a:ext>
                  </a:extLst>
                </a:gridCol>
                <a:gridCol w="8280921">
                  <a:extLst>
                    <a:ext uri="{9D8B030D-6E8A-4147-A177-3AD203B41FA5}">
                      <a16:colId xmlns:a16="http://schemas.microsoft.com/office/drawing/2014/main" val="20001"/>
                    </a:ext>
                  </a:extLst>
                </a:gridCol>
              </a:tblGrid>
              <a:tr h="188640">
                <a:tc>
                  <a:txBody>
                    <a:bodyPr/>
                    <a:lstStyle/>
                    <a:p>
                      <a:r>
                        <a:rPr lang="en-GB" sz="900" dirty="0" smtClean="0">
                          <a:solidFill>
                            <a:schemeClr val="tx1"/>
                          </a:solidFill>
                        </a:rPr>
                        <a:t>Character</a:t>
                      </a:r>
                      <a:endParaRPr lang="en-GB" sz="900" dirty="0">
                        <a:solidFill>
                          <a:schemeClr val="tx1"/>
                        </a:solidFill>
                      </a:endParaRPr>
                    </a:p>
                  </a:txBody>
                  <a:tcPr/>
                </a:tc>
                <a:tc>
                  <a:txBody>
                    <a:bodyPr/>
                    <a:lstStyle/>
                    <a:p>
                      <a:r>
                        <a:rPr lang="en-GB" sz="1000" dirty="0" smtClean="0">
                          <a:solidFill>
                            <a:schemeClr val="tx1"/>
                          </a:solidFill>
                        </a:rPr>
                        <a:t>Quotes &amp; Technique &amp; Brief Analysis </a:t>
                      </a:r>
                      <a:endParaRPr lang="en-GB" sz="1000" dirty="0">
                        <a:solidFill>
                          <a:schemeClr val="tx1"/>
                        </a:solidFill>
                      </a:endParaRPr>
                    </a:p>
                  </a:txBody>
                  <a:tcPr/>
                </a:tc>
                <a:extLst>
                  <a:ext uri="{0D108BD9-81ED-4DB2-BD59-A6C34878D82A}">
                    <a16:rowId xmlns:a16="http://schemas.microsoft.com/office/drawing/2014/main" val="10000"/>
                  </a:ext>
                </a:extLst>
              </a:tr>
              <a:tr h="370840">
                <a:tc>
                  <a:txBody>
                    <a:bodyPr/>
                    <a:lstStyle/>
                    <a:p>
                      <a:r>
                        <a:rPr lang="en-GB" sz="900" b="0" dirty="0" smtClean="0"/>
                        <a:t>ROMEO</a:t>
                      </a:r>
                      <a:r>
                        <a:rPr lang="en-GB" sz="900" b="0" baseline="0" dirty="0" smtClean="0"/>
                        <a:t> – Main Protagonist</a:t>
                      </a:r>
                      <a:endParaRPr lang="en-GB" sz="900" b="0" dirty="0"/>
                    </a:p>
                  </a:txBody>
                  <a:tcPr/>
                </a:tc>
                <a:tc>
                  <a:txBody>
                    <a:bodyPr/>
                    <a:lstStyle/>
                    <a:p>
                      <a:pPr lvl="0"/>
                      <a:r>
                        <a:rPr lang="en-GB" sz="900" b="1" kern="1200" dirty="0" smtClean="0">
                          <a:solidFill>
                            <a:schemeClr val="dk1"/>
                          </a:solidFill>
                          <a:effectLst/>
                          <a:latin typeface="+mn-lt"/>
                          <a:ea typeface="+mn-ea"/>
                          <a:cs typeface="+mn-cs"/>
                        </a:rPr>
                        <a:t>“In sadness, cousin, I do love a women”</a:t>
                      </a:r>
                      <a:r>
                        <a:rPr lang="en-GB" sz="900" kern="1200" dirty="0" smtClean="0">
                          <a:solidFill>
                            <a:schemeClr val="dk1"/>
                          </a:solidFill>
                          <a:effectLst/>
                          <a:latin typeface="+mn-lt"/>
                          <a:ea typeface="+mn-ea"/>
                          <a:cs typeface="+mn-cs"/>
                        </a:rPr>
                        <a:t> Act1:1 – juxtaposition Romeo swooning and pining for Rosaline. </a:t>
                      </a:r>
                      <a:r>
                        <a:rPr lang="en-GB" sz="900" b="1" kern="1200" dirty="0" smtClean="0">
                          <a:solidFill>
                            <a:schemeClr val="dk1"/>
                          </a:solidFill>
                          <a:effectLst/>
                          <a:latin typeface="+mn-lt"/>
                          <a:ea typeface="+mn-ea"/>
                          <a:cs typeface="+mn-cs"/>
                        </a:rPr>
                        <a:t>“Arise fair sun and kill the envious moon,”</a:t>
                      </a:r>
                      <a:r>
                        <a:rPr lang="en-GB" sz="900" kern="1200" dirty="0" smtClean="0">
                          <a:solidFill>
                            <a:schemeClr val="dk1"/>
                          </a:solidFill>
                          <a:effectLst/>
                          <a:latin typeface="+mn-lt"/>
                          <a:ea typeface="+mn-ea"/>
                          <a:cs typeface="+mn-cs"/>
                        </a:rPr>
                        <a:t> Act 2 Metaphor to show his rejection of Rosaline in favour of Juliet. </a:t>
                      </a:r>
                      <a:r>
                        <a:rPr lang="en-GB" sz="900" b="1" kern="1200" dirty="0" smtClean="0">
                          <a:solidFill>
                            <a:schemeClr val="dk1"/>
                          </a:solidFill>
                          <a:effectLst/>
                          <a:latin typeface="+mn-lt"/>
                          <a:ea typeface="+mn-ea"/>
                          <a:cs typeface="+mn-cs"/>
                        </a:rPr>
                        <a:t>“With love’s light wings did I </a:t>
                      </a:r>
                      <a:r>
                        <a:rPr lang="en-GB" sz="900" b="1" kern="1200" dirty="0" err="1" smtClean="0">
                          <a:solidFill>
                            <a:schemeClr val="dk1"/>
                          </a:solidFill>
                          <a:effectLst/>
                          <a:latin typeface="+mn-lt"/>
                          <a:ea typeface="+mn-ea"/>
                          <a:cs typeface="+mn-cs"/>
                        </a:rPr>
                        <a:t>o’erperch</a:t>
                      </a:r>
                      <a:r>
                        <a:rPr lang="en-GB" sz="900" b="1" kern="1200" dirty="0" smtClean="0">
                          <a:solidFill>
                            <a:schemeClr val="dk1"/>
                          </a:solidFill>
                          <a:effectLst/>
                          <a:latin typeface="+mn-lt"/>
                          <a:ea typeface="+mn-ea"/>
                          <a:cs typeface="+mn-cs"/>
                        </a:rPr>
                        <a:t> these walls,”</a:t>
                      </a:r>
                      <a:r>
                        <a:rPr lang="en-GB" sz="900" kern="1200" dirty="0" smtClean="0">
                          <a:solidFill>
                            <a:schemeClr val="dk1"/>
                          </a:solidFill>
                          <a:effectLst/>
                          <a:latin typeface="+mn-lt"/>
                          <a:ea typeface="+mn-ea"/>
                          <a:cs typeface="+mn-cs"/>
                        </a:rPr>
                        <a:t> Act 2:2” Celestial Imagery to show he is linked to God and the heavens.</a:t>
                      </a:r>
                      <a:r>
                        <a:rPr lang="en-GB" sz="900" kern="1200" baseline="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“O I am Fortune’s fool”</a:t>
                      </a:r>
                      <a:r>
                        <a:rPr lang="en-GB" sz="900" kern="1200" dirty="0" smtClean="0">
                          <a:solidFill>
                            <a:schemeClr val="dk1"/>
                          </a:solidFill>
                          <a:effectLst/>
                          <a:latin typeface="+mn-lt"/>
                          <a:ea typeface="+mn-ea"/>
                          <a:cs typeface="+mn-cs"/>
                        </a:rPr>
                        <a:t> Act 3:1 –Metaphor/ Alliteration. Cursing fate after he has killed Tybalt.</a:t>
                      </a:r>
                      <a:r>
                        <a:rPr lang="en-GB" sz="900" kern="1200" baseline="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“Death hath had no power yet upon thy beauty.”</a:t>
                      </a:r>
                      <a:r>
                        <a:rPr lang="en-GB" sz="900" kern="1200" dirty="0" smtClean="0">
                          <a:solidFill>
                            <a:schemeClr val="dk1"/>
                          </a:solidFill>
                          <a:effectLst/>
                          <a:latin typeface="+mn-lt"/>
                          <a:ea typeface="+mn-ea"/>
                          <a:cs typeface="+mn-cs"/>
                        </a:rPr>
                        <a:t> Act 5:3 Imagery to show that death hasn’t changed Juliet’s appearance yet – Shakespeare is playing with the audience here.</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a:t>
                      </a:r>
                      <a:r>
                        <a:rPr lang="en-GB" sz="900" b="1" kern="1200" dirty="0" smtClean="0">
                          <a:solidFill>
                            <a:schemeClr val="dk1"/>
                          </a:solidFill>
                          <a:effectLst/>
                          <a:latin typeface="+mn-lt"/>
                          <a:ea typeface="+mn-ea"/>
                          <a:cs typeface="+mn-cs"/>
                        </a:rPr>
                        <a:t>Thus with a kiss I die”</a:t>
                      </a:r>
                      <a:r>
                        <a:rPr lang="en-GB" sz="900" kern="1200" dirty="0" smtClean="0">
                          <a:solidFill>
                            <a:schemeClr val="dk1"/>
                          </a:solidFill>
                          <a:effectLst/>
                          <a:latin typeface="+mn-lt"/>
                          <a:ea typeface="+mn-ea"/>
                          <a:cs typeface="+mn-cs"/>
                        </a:rPr>
                        <a:t> Act 5:3 statement first person – he dies </a:t>
                      </a:r>
                    </a:p>
                  </a:txBody>
                  <a:tcPr/>
                </a:tc>
                <a:extLst>
                  <a:ext uri="{0D108BD9-81ED-4DB2-BD59-A6C34878D82A}">
                    <a16:rowId xmlns:a16="http://schemas.microsoft.com/office/drawing/2014/main" val="10001"/>
                  </a:ext>
                </a:extLst>
              </a:tr>
              <a:tr h="370840">
                <a:tc>
                  <a:txBody>
                    <a:bodyPr/>
                    <a:lstStyle/>
                    <a:p>
                      <a:r>
                        <a:rPr lang="en-GB" sz="900" b="0" dirty="0" smtClean="0"/>
                        <a:t>JULIET – Main Protagonist</a:t>
                      </a:r>
                      <a:r>
                        <a:rPr lang="en-GB" sz="900" b="0" baseline="0" dirty="0" smtClean="0"/>
                        <a:t> </a:t>
                      </a:r>
                      <a:endParaRPr lang="en-GB" sz="900" b="0" dirty="0"/>
                    </a:p>
                  </a:txBody>
                  <a:tcPr/>
                </a:tc>
                <a:tc>
                  <a:txBody>
                    <a:bodyPr/>
                    <a:lstStyle/>
                    <a:p>
                      <a:pPr lvl="0"/>
                      <a:r>
                        <a:rPr lang="en-GB" sz="1000" b="1" kern="1200" dirty="0" smtClean="0">
                          <a:solidFill>
                            <a:schemeClr val="dk1"/>
                          </a:solidFill>
                          <a:effectLst/>
                          <a:latin typeface="+mn-lt"/>
                          <a:ea typeface="+mn-ea"/>
                          <a:cs typeface="+mn-cs"/>
                        </a:rPr>
                        <a:t>“You kiss by the book”</a:t>
                      </a:r>
                      <a:r>
                        <a:rPr lang="en-GB" sz="1000" kern="1200" dirty="0" smtClean="0">
                          <a:solidFill>
                            <a:schemeClr val="dk1"/>
                          </a:solidFill>
                          <a:effectLst/>
                          <a:latin typeface="+mn-lt"/>
                          <a:ea typeface="+mn-ea"/>
                          <a:cs typeface="+mn-cs"/>
                        </a:rPr>
                        <a:t> Act 1:5 – metaphor – falling in love with Romeo. “</a:t>
                      </a:r>
                      <a:r>
                        <a:rPr lang="en-GB" sz="1000" b="1" kern="1200" dirty="0" smtClean="0">
                          <a:solidFill>
                            <a:schemeClr val="dk1"/>
                          </a:solidFill>
                          <a:effectLst/>
                          <a:latin typeface="+mn-lt"/>
                          <a:ea typeface="+mn-ea"/>
                          <a:cs typeface="+mn-cs"/>
                        </a:rPr>
                        <a:t>My only love sprung from my only hate”</a:t>
                      </a:r>
                      <a:r>
                        <a:rPr lang="en-GB" sz="1000" kern="1200" dirty="0" smtClean="0">
                          <a:solidFill>
                            <a:schemeClr val="dk1"/>
                          </a:solidFill>
                          <a:effectLst/>
                          <a:latin typeface="+mn-lt"/>
                          <a:ea typeface="+mn-ea"/>
                          <a:cs typeface="+mn-cs"/>
                        </a:rPr>
                        <a:t> Act 1:5 – juxtaposition/Oxymoron – Realising Romeo’s family.  </a:t>
                      </a:r>
                      <a:r>
                        <a:rPr lang="en-GB" sz="1000" b="1" kern="1200" dirty="0" smtClean="0">
                          <a:solidFill>
                            <a:schemeClr val="dk1"/>
                          </a:solidFill>
                          <a:effectLst/>
                          <a:latin typeface="+mn-lt"/>
                          <a:ea typeface="+mn-ea"/>
                          <a:cs typeface="+mn-cs"/>
                        </a:rPr>
                        <a:t>“What’s in a name? That which we call any rose would smell as sweet.”</a:t>
                      </a:r>
                      <a:r>
                        <a:rPr lang="en-GB" sz="1000" kern="1200" dirty="0" smtClean="0">
                          <a:solidFill>
                            <a:schemeClr val="dk1"/>
                          </a:solidFill>
                          <a:effectLst/>
                          <a:latin typeface="+mn-lt"/>
                          <a:ea typeface="+mn-ea"/>
                          <a:cs typeface="+mn-cs"/>
                        </a:rPr>
                        <a:t> Act 2:2 –metaphor –Juliet questioning Romeo’s family names</a:t>
                      </a:r>
                      <a:r>
                        <a:rPr lang="en-GB" sz="1000" kern="1200" baseline="0" dirty="0" smtClean="0">
                          <a:solidFill>
                            <a:schemeClr val="dk1"/>
                          </a:solidFill>
                          <a:effectLst/>
                          <a:latin typeface="+mn-lt"/>
                          <a:ea typeface="+mn-ea"/>
                          <a:cs typeface="+mn-cs"/>
                        </a:rPr>
                        <a:t> importance</a:t>
                      </a:r>
                      <a:r>
                        <a:rPr lang="en-GB" sz="1000" kern="1200" dirty="0" smtClean="0">
                          <a:solidFill>
                            <a:schemeClr val="dk1"/>
                          </a:solidFill>
                          <a:effectLst/>
                          <a:latin typeface="+mn-lt"/>
                          <a:ea typeface="+mn-ea"/>
                          <a:cs typeface="+mn-cs"/>
                        </a:rPr>
                        <a:t>.</a:t>
                      </a:r>
                      <a:r>
                        <a:rPr lang="en-GB" sz="1000" kern="1200" baseline="0" dirty="0" smtClean="0">
                          <a:solidFill>
                            <a:schemeClr val="dk1"/>
                          </a:solidFill>
                          <a:effectLst/>
                          <a:latin typeface="+mn-lt"/>
                          <a:ea typeface="+mn-ea"/>
                          <a:cs typeface="+mn-cs"/>
                        </a:rPr>
                        <a:t> </a:t>
                      </a:r>
                      <a:r>
                        <a:rPr lang="en-GB" sz="1000" kern="1200" dirty="0" smtClean="0">
                          <a:solidFill>
                            <a:schemeClr val="dk1"/>
                          </a:solidFill>
                          <a:effectLst/>
                          <a:latin typeface="+mn-lt"/>
                          <a:ea typeface="+mn-ea"/>
                          <a:cs typeface="+mn-cs"/>
                        </a:rPr>
                        <a:t> </a:t>
                      </a:r>
                      <a:r>
                        <a:rPr lang="en-GB" sz="1000" b="1" kern="1200" dirty="0" smtClean="0">
                          <a:solidFill>
                            <a:schemeClr val="dk1"/>
                          </a:solidFill>
                          <a:effectLst/>
                          <a:latin typeface="+mn-lt"/>
                          <a:ea typeface="+mn-ea"/>
                          <a:cs typeface="+mn-cs"/>
                        </a:rPr>
                        <a:t>“Methinks I see thee now, thou art so low, as are dead  in the bottom of the tomb”</a:t>
                      </a:r>
                      <a:r>
                        <a:rPr lang="en-GB" sz="1000" kern="1200" dirty="0" smtClean="0">
                          <a:solidFill>
                            <a:schemeClr val="dk1"/>
                          </a:solidFill>
                          <a:effectLst/>
                          <a:latin typeface="+mn-lt"/>
                          <a:ea typeface="+mn-ea"/>
                          <a:cs typeface="+mn-cs"/>
                        </a:rPr>
                        <a:t> Act 3:5 –Juliet has a vision of Romeo lying dead. </a:t>
                      </a:r>
                      <a:r>
                        <a:rPr lang="en-GB" sz="1000" b="1" kern="1200" dirty="0" smtClean="0">
                          <a:solidFill>
                            <a:schemeClr val="dk1"/>
                          </a:solidFill>
                          <a:effectLst/>
                          <a:latin typeface="+mn-lt"/>
                          <a:ea typeface="+mn-ea"/>
                          <a:cs typeface="+mn-cs"/>
                        </a:rPr>
                        <a:t>“Proud I can never be of what I hate”</a:t>
                      </a:r>
                      <a:r>
                        <a:rPr lang="en-GB" sz="1000" kern="1200" dirty="0" smtClean="0">
                          <a:solidFill>
                            <a:schemeClr val="dk1"/>
                          </a:solidFill>
                          <a:effectLst/>
                          <a:latin typeface="+mn-lt"/>
                          <a:ea typeface="+mn-ea"/>
                          <a:cs typeface="+mn-cs"/>
                        </a:rPr>
                        <a:t> Act 3:5 – Juliet saying to her father that she cannot be proud of being paired with Paris. </a:t>
                      </a:r>
                      <a:r>
                        <a:rPr lang="en-GB" sz="1000" b="1" kern="1200" dirty="0" smtClean="0">
                          <a:solidFill>
                            <a:schemeClr val="dk1"/>
                          </a:solidFill>
                          <a:effectLst/>
                          <a:latin typeface="+mn-lt"/>
                          <a:ea typeface="+mn-ea"/>
                          <a:cs typeface="+mn-cs"/>
                        </a:rPr>
                        <a:t>“O happy dagger –let me </a:t>
                      </a:r>
                      <a:r>
                        <a:rPr lang="en-GB" sz="1000" b="1" kern="1200" dirty="0" err="1" smtClean="0">
                          <a:solidFill>
                            <a:schemeClr val="dk1"/>
                          </a:solidFill>
                          <a:effectLst/>
                          <a:latin typeface="+mn-lt"/>
                          <a:ea typeface="+mn-ea"/>
                          <a:cs typeface="+mn-cs"/>
                        </a:rPr>
                        <a:t>die!”</a:t>
                      </a:r>
                      <a:r>
                        <a:rPr lang="en-GB" sz="1000" kern="1200" dirty="0" err="1" smtClean="0">
                          <a:solidFill>
                            <a:schemeClr val="dk1"/>
                          </a:solidFill>
                          <a:effectLst/>
                          <a:latin typeface="+mn-lt"/>
                          <a:ea typeface="+mn-ea"/>
                          <a:cs typeface="+mn-cs"/>
                        </a:rPr>
                        <a:t>Act</a:t>
                      </a:r>
                      <a:r>
                        <a:rPr lang="en-GB" sz="1000" kern="1200" dirty="0" smtClean="0">
                          <a:solidFill>
                            <a:schemeClr val="dk1"/>
                          </a:solidFill>
                          <a:effectLst/>
                          <a:latin typeface="+mn-lt"/>
                          <a:ea typeface="+mn-ea"/>
                          <a:cs typeface="+mn-cs"/>
                        </a:rPr>
                        <a:t> 5:3–Personification – Juliet before she kills herself.</a:t>
                      </a:r>
                    </a:p>
                  </a:txBody>
                  <a:tcPr/>
                </a:tc>
                <a:extLst>
                  <a:ext uri="{0D108BD9-81ED-4DB2-BD59-A6C34878D82A}">
                    <a16:rowId xmlns:a16="http://schemas.microsoft.com/office/drawing/2014/main" val="10002"/>
                  </a:ext>
                </a:extLst>
              </a:tr>
              <a:tr h="370840">
                <a:tc>
                  <a:txBody>
                    <a:bodyPr/>
                    <a:lstStyle/>
                    <a:p>
                      <a:r>
                        <a:rPr lang="en-GB" sz="900" b="0" dirty="0" smtClean="0"/>
                        <a:t>TYBALT – Cousin to Juliet -</a:t>
                      </a:r>
                      <a:r>
                        <a:rPr lang="en-GB" sz="900" b="0" baseline="0" dirty="0" smtClean="0"/>
                        <a:t> </a:t>
                      </a:r>
                      <a:r>
                        <a:rPr lang="en-GB" sz="900" b="0" dirty="0" smtClean="0"/>
                        <a:t>Antagonist</a:t>
                      </a:r>
                      <a:endParaRPr lang="en-GB" sz="900" b="0" dirty="0"/>
                    </a:p>
                  </a:txBody>
                  <a:tcPr/>
                </a:tc>
                <a:tc>
                  <a:txBody>
                    <a:bodyPr/>
                    <a:lstStyle/>
                    <a:p>
                      <a:pPr lvl="0"/>
                      <a:r>
                        <a:rPr lang="en-GB" sz="1000" b="1" kern="1200" dirty="0" smtClean="0">
                          <a:solidFill>
                            <a:schemeClr val="dk1"/>
                          </a:solidFill>
                          <a:effectLst/>
                          <a:latin typeface="+mn-lt"/>
                          <a:ea typeface="+mn-ea"/>
                          <a:cs typeface="+mn-cs"/>
                        </a:rPr>
                        <a:t>“What, drawn, and talk of peace! I hate the word, as I hate hell, all Montagues, and thee”</a:t>
                      </a:r>
                      <a:r>
                        <a:rPr lang="en-GB" sz="1000" kern="1200" dirty="0" smtClean="0">
                          <a:solidFill>
                            <a:schemeClr val="dk1"/>
                          </a:solidFill>
                          <a:effectLst/>
                          <a:latin typeface="+mn-lt"/>
                          <a:ea typeface="+mn-ea"/>
                          <a:cs typeface="+mn-cs"/>
                        </a:rPr>
                        <a:t> –Act 1:1 –Repetition – Tybalt showing his primary character trait of loving </a:t>
                      </a:r>
                      <a:r>
                        <a:rPr lang="en-GB" sz="1000" kern="1200" dirty="0" err="1" smtClean="0">
                          <a:solidFill>
                            <a:schemeClr val="dk1"/>
                          </a:solidFill>
                          <a:effectLst/>
                          <a:latin typeface="+mn-lt"/>
                          <a:ea typeface="+mn-ea"/>
                          <a:cs typeface="+mn-cs"/>
                        </a:rPr>
                        <a:t>fighting.</a:t>
                      </a:r>
                      <a:r>
                        <a:rPr lang="en-GB" sz="1000" b="1" kern="1200" dirty="0" err="1" smtClean="0">
                          <a:solidFill>
                            <a:schemeClr val="dk1"/>
                          </a:solidFill>
                          <a:effectLst/>
                          <a:latin typeface="+mn-lt"/>
                          <a:ea typeface="+mn-ea"/>
                          <a:cs typeface="+mn-cs"/>
                        </a:rPr>
                        <a:t>“This</a:t>
                      </a:r>
                      <a:r>
                        <a:rPr lang="en-GB" sz="1000" b="1" kern="1200" dirty="0" smtClean="0">
                          <a:solidFill>
                            <a:schemeClr val="dk1"/>
                          </a:solidFill>
                          <a:effectLst/>
                          <a:latin typeface="+mn-lt"/>
                          <a:ea typeface="+mn-ea"/>
                          <a:cs typeface="+mn-cs"/>
                        </a:rPr>
                        <a:t>, by his voice, should be a Montague.— Fetch me my rapier, boy.”</a:t>
                      </a:r>
                      <a:r>
                        <a:rPr lang="en-GB" sz="1000" kern="1200" dirty="0" smtClean="0">
                          <a:solidFill>
                            <a:schemeClr val="dk1"/>
                          </a:solidFill>
                          <a:effectLst/>
                          <a:latin typeface="+mn-lt"/>
                          <a:ea typeface="+mn-ea"/>
                          <a:cs typeface="+mn-cs"/>
                        </a:rPr>
                        <a:t> Act 1:5 Tybalt recognises Romeo who has </a:t>
                      </a:r>
                      <a:r>
                        <a:rPr lang="en-GB" sz="1000" kern="1200" dirty="0" err="1" smtClean="0">
                          <a:solidFill>
                            <a:schemeClr val="dk1"/>
                          </a:solidFill>
                          <a:effectLst/>
                          <a:latin typeface="+mn-lt"/>
                          <a:ea typeface="+mn-ea"/>
                          <a:cs typeface="+mn-cs"/>
                        </a:rPr>
                        <a:t>gatecrashed</a:t>
                      </a:r>
                      <a:r>
                        <a:rPr lang="en-GB" sz="1000" kern="1200" dirty="0" smtClean="0">
                          <a:solidFill>
                            <a:schemeClr val="dk1"/>
                          </a:solidFill>
                          <a:effectLst/>
                          <a:latin typeface="+mn-lt"/>
                          <a:ea typeface="+mn-ea"/>
                          <a:cs typeface="+mn-cs"/>
                        </a:rPr>
                        <a:t> the party and wants to attack him.  </a:t>
                      </a:r>
                      <a:r>
                        <a:rPr lang="en-GB" sz="1000" b="1" kern="1200" dirty="0" smtClean="0">
                          <a:solidFill>
                            <a:schemeClr val="dk1"/>
                          </a:solidFill>
                          <a:effectLst/>
                          <a:latin typeface="+mn-lt"/>
                          <a:ea typeface="+mn-ea"/>
                          <a:cs typeface="+mn-cs"/>
                        </a:rPr>
                        <a:t>“Boy, this shall not excuse the injuries that thou hast done me. Therefore turn and draw.”</a:t>
                      </a:r>
                      <a:r>
                        <a:rPr lang="en-GB" sz="1000" kern="1200" dirty="0" smtClean="0">
                          <a:solidFill>
                            <a:schemeClr val="dk1"/>
                          </a:solidFill>
                          <a:effectLst/>
                          <a:latin typeface="+mn-lt"/>
                          <a:ea typeface="+mn-ea"/>
                          <a:cs typeface="+mn-cs"/>
                        </a:rPr>
                        <a:t> Act 3:5 – Metaphor – Tybalt emphasising how he feels damaged by Romeo’s behaviour, and is determined to fight. </a:t>
                      </a:r>
                    </a:p>
                  </a:txBody>
                  <a:tcPr/>
                </a:tc>
                <a:extLst>
                  <a:ext uri="{0D108BD9-81ED-4DB2-BD59-A6C34878D82A}">
                    <a16:rowId xmlns:a16="http://schemas.microsoft.com/office/drawing/2014/main" val="10003"/>
                  </a:ext>
                </a:extLst>
              </a:tr>
              <a:tr h="486544">
                <a:tc>
                  <a:txBody>
                    <a:bodyPr/>
                    <a:lstStyle/>
                    <a:p>
                      <a:r>
                        <a:rPr lang="en-GB" sz="900" b="0" dirty="0" smtClean="0"/>
                        <a:t>LORD</a:t>
                      </a:r>
                      <a:r>
                        <a:rPr lang="en-GB" sz="900" b="0" baseline="0" dirty="0" smtClean="0"/>
                        <a:t> CAPULET – Juliet’s father</a:t>
                      </a:r>
                      <a:endParaRPr lang="en-GB" sz="900" b="0" dirty="0"/>
                    </a:p>
                  </a:txBody>
                  <a:tcPr/>
                </a:tc>
                <a:tc>
                  <a:txBody>
                    <a:bodyPr/>
                    <a:lstStyle/>
                    <a:p>
                      <a:pPr lvl="0"/>
                      <a:r>
                        <a:rPr lang="en-GB" sz="1000" b="1" kern="1200" dirty="0" smtClean="0">
                          <a:solidFill>
                            <a:schemeClr val="dk1"/>
                          </a:solidFill>
                          <a:effectLst/>
                          <a:latin typeface="+mn-lt"/>
                          <a:ea typeface="+mn-ea"/>
                          <a:cs typeface="+mn-cs"/>
                        </a:rPr>
                        <a:t>“What noise is this? Give me my long sword, </a:t>
                      </a:r>
                      <a:r>
                        <a:rPr lang="en-GB" sz="1000" b="1" kern="1200" dirty="0" err="1" smtClean="0">
                          <a:solidFill>
                            <a:schemeClr val="dk1"/>
                          </a:solidFill>
                          <a:effectLst/>
                          <a:latin typeface="+mn-lt"/>
                          <a:ea typeface="+mn-ea"/>
                          <a:cs typeface="+mn-cs"/>
                        </a:rPr>
                        <a:t>ho</a:t>
                      </a:r>
                      <a:r>
                        <a:rPr lang="en-GB" sz="1000" b="1" kern="1200" dirty="0" smtClean="0">
                          <a:solidFill>
                            <a:schemeClr val="dk1"/>
                          </a:solidFill>
                          <a:effectLst/>
                          <a:latin typeface="+mn-lt"/>
                          <a:ea typeface="+mn-ea"/>
                          <a:cs typeface="+mn-cs"/>
                        </a:rPr>
                        <a:t>!”</a:t>
                      </a:r>
                      <a:r>
                        <a:rPr lang="en-GB" sz="1000" kern="1200" dirty="0" smtClean="0">
                          <a:solidFill>
                            <a:schemeClr val="dk1"/>
                          </a:solidFill>
                          <a:effectLst/>
                          <a:latin typeface="+mn-lt"/>
                          <a:ea typeface="+mn-ea"/>
                          <a:cs typeface="+mn-cs"/>
                        </a:rPr>
                        <a:t> Act 1:1 – Capulet keen to join in the fighting </a:t>
                      </a:r>
                      <a:r>
                        <a:rPr lang="en-GB" sz="1000" b="1" kern="1200" dirty="0" smtClean="0">
                          <a:solidFill>
                            <a:schemeClr val="dk1"/>
                          </a:solidFill>
                          <a:effectLst/>
                          <a:latin typeface="+mn-lt"/>
                          <a:ea typeface="+mn-ea"/>
                          <a:cs typeface="+mn-cs"/>
                        </a:rPr>
                        <a:t>“And, to say truth, Verona brags of him to be a virtuous and well-governed youth.”</a:t>
                      </a:r>
                      <a:r>
                        <a:rPr lang="en-GB" sz="1000" kern="1200" dirty="0" smtClean="0">
                          <a:solidFill>
                            <a:schemeClr val="dk1"/>
                          </a:solidFill>
                          <a:effectLst/>
                          <a:latin typeface="+mn-lt"/>
                          <a:ea typeface="+mn-ea"/>
                          <a:cs typeface="+mn-cs"/>
                        </a:rPr>
                        <a:t> – Act 1:5 –Adjectives - At Capulet’s party, he admits that Romeo is an honourable, young man. </a:t>
                      </a:r>
                      <a:r>
                        <a:rPr lang="en-GB" sz="1000" b="1" kern="1200" dirty="0" smtClean="0">
                          <a:solidFill>
                            <a:schemeClr val="dk1"/>
                          </a:solidFill>
                          <a:effectLst/>
                          <a:latin typeface="+mn-lt"/>
                          <a:ea typeface="+mn-ea"/>
                          <a:cs typeface="+mn-cs"/>
                        </a:rPr>
                        <a:t>“hang thee, young baggage.”</a:t>
                      </a:r>
                      <a:r>
                        <a:rPr lang="en-GB" sz="1000" kern="1200" dirty="0" smtClean="0">
                          <a:solidFill>
                            <a:schemeClr val="dk1"/>
                          </a:solidFill>
                          <a:effectLst/>
                          <a:latin typeface="+mn-lt"/>
                          <a:ea typeface="+mn-ea"/>
                          <a:cs typeface="+mn-cs"/>
                        </a:rPr>
                        <a:t> –Act 3:5 – adjectives -</a:t>
                      </a:r>
                      <a:r>
                        <a:rPr lang="en-GB" sz="1000" kern="1200" baseline="0" dirty="0" smtClean="0">
                          <a:solidFill>
                            <a:schemeClr val="dk1"/>
                          </a:solidFill>
                          <a:effectLst/>
                          <a:latin typeface="+mn-lt"/>
                          <a:ea typeface="+mn-ea"/>
                          <a:cs typeface="+mn-cs"/>
                        </a:rPr>
                        <a:t> </a:t>
                      </a:r>
                      <a:r>
                        <a:rPr lang="en-GB" sz="1000" kern="1200" dirty="0" smtClean="0">
                          <a:solidFill>
                            <a:schemeClr val="dk1"/>
                          </a:solidFill>
                          <a:effectLst/>
                          <a:latin typeface="+mn-lt"/>
                          <a:ea typeface="+mn-ea"/>
                          <a:cs typeface="+mn-cs"/>
                        </a:rPr>
                        <a:t> Capulet insulting Juliet.</a:t>
                      </a:r>
                      <a:endParaRPr lang="en-GB" sz="1000" dirty="0"/>
                    </a:p>
                  </a:txBody>
                  <a:tcPr/>
                </a:tc>
                <a:extLst>
                  <a:ext uri="{0D108BD9-81ED-4DB2-BD59-A6C34878D82A}">
                    <a16:rowId xmlns:a16="http://schemas.microsoft.com/office/drawing/2014/main" val="10004"/>
                  </a:ext>
                </a:extLst>
              </a:tr>
              <a:tr h="486544">
                <a:tc>
                  <a:txBody>
                    <a:bodyPr/>
                    <a:lstStyle/>
                    <a:p>
                      <a:r>
                        <a:rPr lang="en-GB" sz="900" b="0" dirty="0" smtClean="0"/>
                        <a:t>NURSE – Capulet household</a:t>
                      </a:r>
                      <a:endParaRPr lang="en-GB" sz="900" b="0" dirty="0"/>
                    </a:p>
                  </a:txBody>
                  <a:tcPr/>
                </a:tc>
                <a:tc>
                  <a:txBody>
                    <a:bodyPr/>
                    <a:lstStyle/>
                    <a:p>
                      <a:pPr lvl="0"/>
                      <a:r>
                        <a:rPr lang="en-GB" sz="900" b="1" kern="1200" dirty="0" smtClean="0">
                          <a:solidFill>
                            <a:schemeClr val="dk1"/>
                          </a:solidFill>
                          <a:effectLst/>
                          <a:latin typeface="+mn-lt"/>
                          <a:ea typeface="+mn-ea"/>
                          <a:cs typeface="+mn-cs"/>
                        </a:rPr>
                        <a:t>“What lamb? What Ladybird! God forbid, where’s this girl? What Juliet?”</a:t>
                      </a:r>
                      <a:r>
                        <a:rPr lang="en-GB" sz="900" kern="1200" dirty="0" smtClean="0">
                          <a:solidFill>
                            <a:schemeClr val="dk1"/>
                          </a:solidFill>
                          <a:effectLst/>
                          <a:latin typeface="+mn-lt"/>
                          <a:ea typeface="+mn-ea"/>
                          <a:cs typeface="+mn-cs"/>
                        </a:rPr>
                        <a:t> – Act 1: 3 – Rhetorical questions -  nurse calling Juliet to speak to her mother. </a:t>
                      </a:r>
                      <a:r>
                        <a:rPr lang="en-GB" sz="900" b="1" kern="1200" dirty="0" smtClean="0">
                          <a:solidFill>
                            <a:schemeClr val="dk1"/>
                          </a:solidFill>
                          <a:effectLst/>
                          <a:latin typeface="+mn-lt"/>
                          <a:ea typeface="+mn-ea"/>
                          <a:cs typeface="+mn-cs"/>
                        </a:rPr>
                        <a:t>“I am so vexed that every part about me quivers.”</a:t>
                      </a:r>
                      <a:r>
                        <a:rPr lang="en-GB" sz="900" kern="1200" dirty="0" smtClean="0">
                          <a:solidFill>
                            <a:schemeClr val="dk1"/>
                          </a:solidFill>
                          <a:effectLst/>
                          <a:latin typeface="+mn-lt"/>
                          <a:ea typeface="+mn-ea"/>
                          <a:cs typeface="+mn-cs"/>
                        </a:rPr>
                        <a:t> – Act 2:4 adjectives hyperbole – the nurse is angry about the way Romeo and his friends are speaking to her.</a:t>
                      </a:r>
                      <a:r>
                        <a:rPr lang="en-GB" sz="900" kern="1200" baseline="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“She’s dead </a:t>
                      </a:r>
                      <a:r>
                        <a:rPr lang="en-GB" sz="900" b="1" kern="1200" dirty="0" err="1" smtClean="0">
                          <a:solidFill>
                            <a:schemeClr val="dk1"/>
                          </a:solidFill>
                          <a:effectLst/>
                          <a:latin typeface="+mn-lt"/>
                          <a:ea typeface="+mn-ea"/>
                          <a:cs typeface="+mn-cs"/>
                        </a:rPr>
                        <a:t>decease’d</a:t>
                      </a:r>
                      <a:r>
                        <a:rPr lang="en-GB" sz="900" b="1" kern="1200" dirty="0" smtClean="0">
                          <a:solidFill>
                            <a:schemeClr val="dk1"/>
                          </a:solidFill>
                          <a:effectLst/>
                          <a:latin typeface="+mn-lt"/>
                          <a:ea typeface="+mn-ea"/>
                          <a:cs typeface="+mn-cs"/>
                        </a:rPr>
                        <a:t>, she’s dead, she’s dead!”</a:t>
                      </a:r>
                      <a:r>
                        <a:rPr lang="en-GB" sz="900" kern="1200" dirty="0" smtClean="0">
                          <a:solidFill>
                            <a:schemeClr val="dk1"/>
                          </a:solidFill>
                          <a:effectLst/>
                          <a:latin typeface="+mn-lt"/>
                          <a:ea typeface="+mn-ea"/>
                          <a:cs typeface="+mn-cs"/>
                        </a:rPr>
                        <a:t> – Act 4:5 Repetition –alerts Lady Capulet to Juliet’s pretend death</a:t>
                      </a:r>
                    </a:p>
                  </a:txBody>
                  <a:tcPr/>
                </a:tc>
                <a:extLst>
                  <a:ext uri="{0D108BD9-81ED-4DB2-BD59-A6C34878D82A}">
                    <a16:rowId xmlns:a16="http://schemas.microsoft.com/office/drawing/2014/main" val="10005"/>
                  </a:ext>
                </a:extLst>
              </a:tr>
              <a:tr h="370840">
                <a:tc>
                  <a:txBody>
                    <a:bodyPr/>
                    <a:lstStyle/>
                    <a:p>
                      <a:r>
                        <a:rPr lang="en-GB" sz="900" b="0" dirty="0" smtClean="0"/>
                        <a:t>FRIAR LAURENCE – unaffiliated </a:t>
                      </a:r>
                      <a:endParaRPr lang="en-GB" sz="900" b="0" dirty="0"/>
                    </a:p>
                  </a:txBody>
                  <a:tcPr/>
                </a:tc>
                <a:tc>
                  <a:txBody>
                    <a:bodyPr/>
                    <a:lstStyle/>
                    <a:p>
                      <a:pPr lvl="0"/>
                      <a:r>
                        <a:rPr lang="en-GB" sz="900" b="1" kern="1200" dirty="0" smtClean="0">
                          <a:solidFill>
                            <a:schemeClr val="dk1"/>
                          </a:solidFill>
                          <a:effectLst/>
                          <a:latin typeface="+mn-lt"/>
                          <a:ea typeface="+mn-ea"/>
                          <a:cs typeface="+mn-cs"/>
                        </a:rPr>
                        <a:t>“For this alliance may so happy prove/To turn your households rancour to pure love.”</a:t>
                      </a:r>
                      <a:r>
                        <a:rPr lang="en-GB" sz="900" kern="1200" dirty="0" smtClean="0">
                          <a:solidFill>
                            <a:schemeClr val="dk1"/>
                          </a:solidFill>
                          <a:effectLst/>
                          <a:latin typeface="+mn-lt"/>
                          <a:ea typeface="+mn-ea"/>
                          <a:cs typeface="+mn-cs"/>
                        </a:rPr>
                        <a:t> A2:3 poetic/hopeful tone – FL agrees to marry R&amp;J hoping it stops the fighting .</a:t>
                      </a:r>
                      <a:r>
                        <a:rPr lang="en-GB" sz="900" kern="1200" baseline="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“O Juliet, I already know thy grief,”</a:t>
                      </a:r>
                      <a:r>
                        <a:rPr lang="en-GB" sz="900" kern="1200" dirty="0" smtClean="0">
                          <a:solidFill>
                            <a:schemeClr val="dk1"/>
                          </a:solidFill>
                          <a:effectLst/>
                          <a:latin typeface="+mn-lt"/>
                          <a:ea typeface="+mn-ea"/>
                          <a:cs typeface="+mn-cs"/>
                        </a:rPr>
                        <a:t> Act 4:1 – compassionate tone, connotations, showing FL is aware of how Juliet feels about marrying Paris and that he is complicit in her possible bigamy if she does marry Paris.  </a:t>
                      </a:r>
                      <a:r>
                        <a:rPr lang="en-GB" sz="900" b="1" kern="1200" dirty="0" smtClean="0">
                          <a:solidFill>
                            <a:schemeClr val="dk1"/>
                          </a:solidFill>
                          <a:effectLst/>
                          <a:latin typeface="+mn-lt"/>
                          <a:ea typeface="+mn-ea"/>
                          <a:cs typeface="+mn-cs"/>
                        </a:rPr>
                        <a:t>“Come, I’ll dispose of thee among a sisterhood of Nuns.”</a:t>
                      </a:r>
                      <a:r>
                        <a:rPr lang="en-GB" sz="900" kern="1200" dirty="0" smtClean="0">
                          <a:solidFill>
                            <a:schemeClr val="dk1"/>
                          </a:solidFill>
                          <a:effectLst/>
                          <a:latin typeface="+mn-lt"/>
                          <a:ea typeface="+mn-ea"/>
                          <a:cs typeface="+mn-cs"/>
                        </a:rPr>
                        <a:t> Act 5:3 Friar Laurence plotting even at the end to try and help Juliet escape the marriage to Paris, even when the sleeping drug plan goes wrong. </a:t>
                      </a:r>
                    </a:p>
                  </a:txBody>
                  <a:tcPr/>
                </a:tc>
                <a:extLst>
                  <a:ext uri="{0D108BD9-81ED-4DB2-BD59-A6C34878D82A}">
                    <a16:rowId xmlns:a16="http://schemas.microsoft.com/office/drawing/2014/main" val="10006"/>
                  </a:ext>
                </a:extLst>
              </a:tr>
              <a:tr h="379080">
                <a:tc>
                  <a:txBody>
                    <a:bodyPr/>
                    <a:lstStyle/>
                    <a:p>
                      <a:r>
                        <a:rPr lang="en-GB" sz="900" b="0" dirty="0" smtClean="0"/>
                        <a:t>LADY CAPULET – Juliet’s mum</a:t>
                      </a:r>
                      <a:endParaRPr lang="en-GB" sz="900" b="0" dirty="0"/>
                    </a:p>
                  </a:txBody>
                  <a:tcPr/>
                </a:tc>
                <a:tc>
                  <a:txBody>
                    <a:bodyPr/>
                    <a:lstStyle/>
                    <a:p>
                      <a:pPr lvl="0"/>
                      <a:r>
                        <a:rPr lang="en-GB" sz="900" b="1" kern="1200" dirty="0" smtClean="0">
                          <a:solidFill>
                            <a:schemeClr val="dk1"/>
                          </a:solidFill>
                          <a:effectLst/>
                          <a:latin typeface="+mn-lt"/>
                          <a:ea typeface="+mn-ea"/>
                          <a:cs typeface="+mn-cs"/>
                        </a:rPr>
                        <a:t>“</a:t>
                      </a:r>
                      <a:r>
                        <a:rPr lang="en-GB" sz="900" b="1" kern="1200" dirty="0" err="1" smtClean="0">
                          <a:solidFill>
                            <a:schemeClr val="dk1"/>
                          </a:solidFill>
                          <a:effectLst/>
                          <a:latin typeface="+mn-lt"/>
                          <a:ea typeface="+mn-ea"/>
                          <a:cs typeface="+mn-cs"/>
                        </a:rPr>
                        <a:t>Wll</a:t>
                      </a:r>
                      <a:r>
                        <a:rPr lang="en-GB" sz="900" b="1" kern="1200" dirty="0" smtClean="0">
                          <a:solidFill>
                            <a:schemeClr val="dk1"/>
                          </a:solidFill>
                          <a:effectLst/>
                          <a:latin typeface="+mn-lt"/>
                          <a:ea typeface="+mn-ea"/>
                          <a:cs typeface="+mn-cs"/>
                        </a:rPr>
                        <a:t> think of marriage now; younger than you,”</a:t>
                      </a:r>
                      <a:r>
                        <a:rPr lang="en-GB" sz="900" kern="1200" dirty="0" smtClean="0">
                          <a:solidFill>
                            <a:schemeClr val="dk1"/>
                          </a:solidFill>
                          <a:effectLst/>
                          <a:latin typeface="+mn-lt"/>
                          <a:ea typeface="+mn-ea"/>
                          <a:cs typeface="+mn-cs"/>
                        </a:rPr>
                        <a:t> Act 1:3 – cajoling tone – questioning – LC is trying to persuade Juliet to marry Paris.</a:t>
                      </a:r>
                      <a:r>
                        <a:rPr lang="en-GB" sz="900" kern="1200" baseline="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“You are too hot.”</a:t>
                      </a:r>
                      <a:r>
                        <a:rPr lang="en-GB" sz="900" kern="1200" dirty="0" smtClean="0">
                          <a:solidFill>
                            <a:schemeClr val="dk1"/>
                          </a:solidFill>
                          <a:effectLst/>
                          <a:latin typeface="+mn-lt"/>
                          <a:ea typeface="+mn-ea"/>
                          <a:cs typeface="+mn-cs"/>
                        </a:rPr>
                        <a:t> – Act 3:5 short sentence - telling her husband not to be so angry with Juliet. </a:t>
                      </a:r>
                      <a:r>
                        <a:rPr lang="en-GB" sz="900" b="1" kern="1200" dirty="0" smtClean="0">
                          <a:solidFill>
                            <a:schemeClr val="dk1"/>
                          </a:solidFill>
                          <a:effectLst/>
                          <a:latin typeface="+mn-lt"/>
                          <a:ea typeface="+mn-ea"/>
                          <a:cs typeface="+mn-cs"/>
                        </a:rPr>
                        <a:t>“O woeful time!”</a:t>
                      </a:r>
                      <a:r>
                        <a:rPr lang="en-GB" sz="900" kern="1200" dirty="0" smtClean="0">
                          <a:solidFill>
                            <a:schemeClr val="dk1"/>
                          </a:solidFill>
                          <a:effectLst/>
                          <a:latin typeface="+mn-lt"/>
                          <a:ea typeface="+mn-ea"/>
                          <a:cs typeface="+mn-cs"/>
                        </a:rPr>
                        <a:t> Act 4:5 exclamation mark, adjective, despairing tone – LC just learnt of her daughter’s death.</a:t>
                      </a:r>
                    </a:p>
                  </a:txBody>
                  <a:tcPr/>
                </a:tc>
                <a:extLst>
                  <a:ext uri="{0D108BD9-81ED-4DB2-BD59-A6C34878D82A}">
                    <a16:rowId xmlns:a16="http://schemas.microsoft.com/office/drawing/2014/main" val="10007"/>
                  </a:ext>
                </a:extLst>
              </a:tr>
              <a:tr h="370840">
                <a:tc>
                  <a:txBody>
                    <a:bodyPr/>
                    <a:lstStyle/>
                    <a:p>
                      <a:r>
                        <a:rPr lang="en-GB" sz="900" b="0" dirty="0" smtClean="0"/>
                        <a:t>LORD</a:t>
                      </a:r>
                      <a:r>
                        <a:rPr lang="en-GB" sz="900" b="0" baseline="0" dirty="0" smtClean="0"/>
                        <a:t> </a:t>
                      </a:r>
                      <a:r>
                        <a:rPr lang="en-GB" sz="900" b="0" dirty="0" smtClean="0"/>
                        <a:t>MONTAGUE</a:t>
                      </a:r>
                      <a:r>
                        <a:rPr lang="en-GB" sz="900" b="0" baseline="0" dirty="0" smtClean="0"/>
                        <a:t> </a:t>
                      </a:r>
                      <a:endParaRPr lang="en-GB" sz="900" b="0" dirty="0"/>
                    </a:p>
                  </a:txBody>
                  <a:tcPr/>
                </a:tc>
                <a:tc>
                  <a:txBody>
                    <a:bodyPr/>
                    <a:lstStyle/>
                    <a:p>
                      <a:pPr lvl="0"/>
                      <a:r>
                        <a:rPr lang="en-GB" sz="900" b="1" kern="1200" dirty="0" smtClean="0">
                          <a:solidFill>
                            <a:schemeClr val="dk1"/>
                          </a:solidFill>
                          <a:effectLst/>
                          <a:latin typeface="+mn-lt"/>
                          <a:ea typeface="+mn-ea"/>
                          <a:cs typeface="+mn-cs"/>
                        </a:rPr>
                        <a:t>With tears augmenting the fresh morning dew”</a:t>
                      </a:r>
                      <a:r>
                        <a:rPr lang="en-GB" sz="900" kern="1200" dirty="0" smtClean="0">
                          <a:solidFill>
                            <a:schemeClr val="dk1"/>
                          </a:solidFill>
                          <a:effectLst/>
                          <a:latin typeface="+mn-lt"/>
                          <a:ea typeface="+mn-ea"/>
                          <a:cs typeface="+mn-cs"/>
                        </a:rPr>
                        <a:t> Act 1: 1 – metaphor to show he is worried about Romeo.</a:t>
                      </a:r>
                      <a:r>
                        <a:rPr lang="en-GB" sz="900" kern="1200" baseline="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“Who set this new quarrel </a:t>
                      </a:r>
                      <a:r>
                        <a:rPr lang="en-GB" sz="900" b="1" kern="1200" dirty="0" err="1" smtClean="0">
                          <a:solidFill>
                            <a:schemeClr val="dk1"/>
                          </a:solidFill>
                          <a:effectLst/>
                          <a:latin typeface="+mn-lt"/>
                          <a:ea typeface="+mn-ea"/>
                          <a:cs typeface="+mn-cs"/>
                        </a:rPr>
                        <a:t>abroach</a:t>
                      </a:r>
                      <a:r>
                        <a:rPr lang="en-GB" sz="900" b="1" kern="1200" dirty="0" smtClean="0">
                          <a:solidFill>
                            <a:schemeClr val="dk1"/>
                          </a:solidFill>
                          <a:effectLst/>
                          <a:latin typeface="+mn-lt"/>
                          <a:ea typeface="+mn-ea"/>
                          <a:cs typeface="+mn-cs"/>
                        </a:rPr>
                        <a:t>?”</a:t>
                      </a:r>
                      <a:r>
                        <a:rPr lang="en-GB" sz="900" kern="1200" dirty="0" smtClean="0">
                          <a:solidFill>
                            <a:schemeClr val="dk1"/>
                          </a:solidFill>
                          <a:effectLst/>
                          <a:latin typeface="+mn-lt"/>
                          <a:ea typeface="+mn-ea"/>
                          <a:cs typeface="+mn-cs"/>
                        </a:rPr>
                        <a:t> Act 1:1 – Rhetorical question to find out how the fight started. </a:t>
                      </a:r>
                      <a:r>
                        <a:rPr lang="en-GB" sz="900" b="1" kern="1200" dirty="0" smtClean="0">
                          <a:solidFill>
                            <a:schemeClr val="dk1"/>
                          </a:solidFill>
                          <a:effectLst/>
                          <a:latin typeface="+mn-lt"/>
                          <a:ea typeface="+mn-ea"/>
                          <a:cs typeface="+mn-cs"/>
                        </a:rPr>
                        <a:t>“For I will raise her statue in pure gold,”</a:t>
                      </a:r>
                      <a:r>
                        <a:rPr lang="en-GB" sz="900" kern="1200" dirty="0" smtClean="0">
                          <a:solidFill>
                            <a:schemeClr val="dk1"/>
                          </a:solidFill>
                          <a:effectLst/>
                          <a:latin typeface="+mn-lt"/>
                          <a:ea typeface="+mn-ea"/>
                          <a:cs typeface="+mn-cs"/>
                        </a:rPr>
                        <a:t> Act 5:3  hyperbole, persuasion – Montague assures Capulet he’ll erect a gold statue in her memory</a:t>
                      </a:r>
                      <a:endParaRPr lang="en-GB" sz="900" dirty="0"/>
                    </a:p>
                  </a:txBody>
                  <a:tcPr/>
                </a:tc>
                <a:extLst>
                  <a:ext uri="{0D108BD9-81ED-4DB2-BD59-A6C34878D82A}">
                    <a16:rowId xmlns:a16="http://schemas.microsoft.com/office/drawing/2014/main" val="10008"/>
                  </a:ext>
                </a:extLst>
              </a:tr>
              <a:tr h="584056">
                <a:tc>
                  <a:txBody>
                    <a:bodyPr/>
                    <a:lstStyle/>
                    <a:p>
                      <a:r>
                        <a:rPr lang="en-GB" sz="900" b="0" dirty="0" smtClean="0"/>
                        <a:t>MERCUTIO –R</a:t>
                      </a:r>
                      <a:r>
                        <a:rPr lang="en-GB" sz="900" b="0" baseline="0" dirty="0" smtClean="0"/>
                        <a:t>omeo’s friend Antagonist</a:t>
                      </a:r>
                      <a:endParaRPr lang="en-GB" sz="900" b="0" dirty="0"/>
                    </a:p>
                  </a:txBody>
                  <a:tcPr/>
                </a:tc>
                <a:tc>
                  <a:txBody>
                    <a:bodyPr/>
                    <a:lstStyle/>
                    <a:p>
                      <a:pPr lvl="0"/>
                      <a:r>
                        <a:rPr lang="en-GB" sz="900" b="1" kern="1200" dirty="0" smtClean="0">
                          <a:solidFill>
                            <a:schemeClr val="dk1"/>
                          </a:solidFill>
                          <a:effectLst/>
                          <a:latin typeface="+mn-lt"/>
                          <a:ea typeface="+mn-ea"/>
                          <a:cs typeface="+mn-cs"/>
                        </a:rPr>
                        <a:t>“Nay, gentle Romeo, we must have you dance”</a:t>
                      </a:r>
                      <a:r>
                        <a:rPr lang="en-GB" sz="900" kern="1200" dirty="0" smtClean="0">
                          <a:solidFill>
                            <a:schemeClr val="dk1"/>
                          </a:solidFill>
                          <a:effectLst/>
                          <a:latin typeface="+mn-lt"/>
                          <a:ea typeface="+mn-ea"/>
                          <a:cs typeface="+mn-cs"/>
                        </a:rPr>
                        <a:t> Act 1:4 Imperative ‘must’ persuading Romeo to go to the ball.</a:t>
                      </a:r>
                    </a:p>
                    <a:p>
                      <a:pPr lvl="0"/>
                      <a:r>
                        <a:rPr lang="en-GB" sz="900" b="1" kern="1200" dirty="0" smtClean="0">
                          <a:solidFill>
                            <a:schemeClr val="dk1"/>
                          </a:solidFill>
                          <a:effectLst/>
                          <a:latin typeface="+mn-lt"/>
                          <a:ea typeface="+mn-ea"/>
                          <a:cs typeface="+mn-cs"/>
                        </a:rPr>
                        <a:t>“O calm, vile dishonourable submission”</a:t>
                      </a:r>
                      <a:r>
                        <a:rPr lang="en-GB" sz="900" kern="1200" dirty="0" smtClean="0">
                          <a:solidFill>
                            <a:schemeClr val="dk1"/>
                          </a:solidFill>
                          <a:effectLst/>
                          <a:latin typeface="+mn-lt"/>
                          <a:ea typeface="+mn-ea"/>
                          <a:cs typeface="+mn-cs"/>
                        </a:rPr>
                        <a:t> Act 3:1 – Adjectives – Mercutio not understanding why Romeo is cowardly and backing down from a fight with Tybalt. </a:t>
                      </a:r>
                      <a:r>
                        <a:rPr lang="en-GB" sz="900" b="1" kern="1200" dirty="0" smtClean="0">
                          <a:solidFill>
                            <a:schemeClr val="dk1"/>
                          </a:solidFill>
                          <a:effectLst/>
                          <a:latin typeface="+mn-lt"/>
                          <a:ea typeface="+mn-ea"/>
                          <a:cs typeface="+mn-cs"/>
                        </a:rPr>
                        <a:t>“A plague </a:t>
                      </a:r>
                      <a:r>
                        <a:rPr lang="en-GB" sz="900" b="1" kern="1200" dirty="0" err="1" smtClean="0">
                          <a:solidFill>
                            <a:schemeClr val="dk1"/>
                          </a:solidFill>
                          <a:effectLst/>
                          <a:latin typeface="+mn-lt"/>
                          <a:ea typeface="+mn-ea"/>
                          <a:cs typeface="+mn-cs"/>
                        </a:rPr>
                        <a:t>a’both</a:t>
                      </a:r>
                      <a:r>
                        <a:rPr lang="en-GB" sz="900" b="1" kern="1200" dirty="0" smtClean="0">
                          <a:solidFill>
                            <a:schemeClr val="dk1"/>
                          </a:solidFill>
                          <a:effectLst/>
                          <a:latin typeface="+mn-lt"/>
                          <a:ea typeface="+mn-ea"/>
                          <a:cs typeface="+mn-cs"/>
                        </a:rPr>
                        <a:t> your houses!”</a:t>
                      </a:r>
                      <a:r>
                        <a:rPr lang="en-GB" sz="900" kern="1200" dirty="0" smtClean="0">
                          <a:solidFill>
                            <a:schemeClr val="dk1"/>
                          </a:solidFill>
                          <a:effectLst/>
                          <a:latin typeface="+mn-lt"/>
                          <a:ea typeface="+mn-ea"/>
                          <a:cs typeface="+mn-cs"/>
                        </a:rPr>
                        <a:t> Act 3: 1 -Metaphor blaming both the Montagues and the Capulets and wishing them the most unpleasant death. </a:t>
                      </a:r>
                      <a:r>
                        <a:rPr lang="en-GB" sz="900" b="1" i="1" kern="1200" dirty="0" smtClean="0">
                          <a:solidFill>
                            <a:schemeClr val="dk1"/>
                          </a:solidFill>
                          <a:effectLst/>
                          <a:latin typeface="+mn-lt"/>
                          <a:ea typeface="+mn-ea"/>
                          <a:cs typeface="+mn-cs"/>
                        </a:rPr>
                        <a:t>Related</a:t>
                      </a:r>
                      <a:r>
                        <a:rPr lang="en-GB" sz="900" b="1" i="1" kern="1200" baseline="0" dirty="0" smtClean="0">
                          <a:solidFill>
                            <a:schemeClr val="dk1"/>
                          </a:solidFill>
                          <a:effectLst/>
                          <a:latin typeface="+mn-lt"/>
                          <a:ea typeface="+mn-ea"/>
                          <a:cs typeface="+mn-cs"/>
                        </a:rPr>
                        <a:t> to the Prince </a:t>
                      </a:r>
                      <a:endParaRPr lang="en-GB" sz="1000" b="1" i="1" dirty="0"/>
                    </a:p>
                  </a:txBody>
                  <a:tcPr/>
                </a:tc>
                <a:extLst>
                  <a:ext uri="{0D108BD9-81ED-4DB2-BD59-A6C34878D82A}">
                    <a16:rowId xmlns:a16="http://schemas.microsoft.com/office/drawing/2014/main" val="10009"/>
                  </a:ext>
                </a:extLst>
              </a:tr>
              <a:tr h="370840">
                <a:tc>
                  <a:txBody>
                    <a:bodyPr/>
                    <a:lstStyle/>
                    <a:p>
                      <a:r>
                        <a:rPr lang="en-GB" sz="900" b="0" dirty="0" smtClean="0"/>
                        <a:t>BENVOLIO – Romeo’s </a:t>
                      </a:r>
                      <a:r>
                        <a:rPr lang="en-GB" sz="900" b="0" dirty="0" err="1" smtClean="0"/>
                        <a:t>ousin</a:t>
                      </a:r>
                      <a:endParaRPr lang="en-GB" sz="900" b="0" dirty="0"/>
                    </a:p>
                  </a:txBody>
                  <a:tcPr/>
                </a:tc>
                <a:tc>
                  <a:txBody>
                    <a:bodyPr/>
                    <a:lstStyle/>
                    <a:p>
                      <a:pPr lvl="0"/>
                      <a:r>
                        <a:rPr lang="en-GB" sz="900" b="1" kern="1200" dirty="0" smtClean="0">
                          <a:solidFill>
                            <a:schemeClr val="dk1"/>
                          </a:solidFill>
                          <a:effectLst/>
                          <a:latin typeface="+mn-lt"/>
                          <a:ea typeface="+mn-ea"/>
                          <a:cs typeface="+mn-cs"/>
                        </a:rPr>
                        <a:t>“I do but keep the peace. Put up thy sword,”</a:t>
                      </a:r>
                      <a:r>
                        <a:rPr lang="en-GB" sz="900" kern="1200" dirty="0" smtClean="0">
                          <a:solidFill>
                            <a:schemeClr val="dk1"/>
                          </a:solidFill>
                          <a:effectLst/>
                          <a:latin typeface="+mn-lt"/>
                          <a:ea typeface="+mn-ea"/>
                          <a:cs typeface="+mn-cs"/>
                        </a:rPr>
                        <a:t> Appeasing tone. Short sentence – to show he doesn’t want to fight.  </a:t>
                      </a:r>
                      <a:r>
                        <a:rPr lang="en-GB" sz="900" b="1" kern="1200" dirty="0" smtClean="0">
                          <a:solidFill>
                            <a:schemeClr val="dk1"/>
                          </a:solidFill>
                          <a:effectLst/>
                          <a:latin typeface="+mn-lt"/>
                          <a:ea typeface="+mn-ea"/>
                          <a:cs typeface="+mn-cs"/>
                        </a:rPr>
                        <a:t>“I’ll pay that doctrine, or else die in debt.”</a:t>
                      </a:r>
                      <a:r>
                        <a:rPr lang="en-GB" sz="900" kern="1200" dirty="0" smtClean="0">
                          <a:solidFill>
                            <a:schemeClr val="dk1"/>
                          </a:solidFill>
                          <a:effectLst/>
                          <a:latin typeface="+mn-lt"/>
                          <a:ea typeface="+mn-ea"/>
                          <a:cs typeface="+mn-cs"/>
                        </a:rPr>
                        <a:t> hyperbole/exaggeration, alliteration to show he is loyal to Romeo.  </a:t>
                      </a:r>
                      <a:r>
                        <a:rPr lang="en-GB" sz="900" b="1" kern="1200" dirty="0" smtClean="0">
                          <a:solidFill>
                            <a:schemeClr val="dk1"/>
                          </a:solidFill>
                          <a:effectLst/>
                          <a:latin typeface="+mn-lt"/>
                          <a:ea typeface="+mn-ea"/>
                          <a:cs typeface="+mn-cs"/>
                        </a:rPr>
                        <a:t>“Go then, for tis in vain/To seek him here”</a:t>
                      </a:r>
                      <a:r>
                        <a:rPr lang="en-GB" sz="900" kern="1200" dirty="0" smtClean="0">
                          <a:solidFill>
                            <a:schemeClr val="dk1"/>
                          </a:solidFill>
                          <a:effectLst/>
                          <a:latin typeface="+mn-lt"/>
                          <a:ea typeface="+mn-ea"/>
                          <a:cs typeface="+mn-cs"/>
                        </a:rPr>
                        <a:t> A2:2 – Imperative – leaving Romeo after ball in Juliet’s orchard</a:t>
                      </a:r>
                      <a:endParaRPr lang="en-GB" sz="300" dirty="0"/>
                    </a:p>
                  </a:txBody>
                  <a:tcPr/>
                </a:tc>
                <a:extLst>
                  <a:ext uri="{0D108BD9-81ED-4DB2-BD59-A6C34878D82A}">
                    <a16:rowId xmlns:a16="http://schemas.microsoft.com/office/drawing/2014/main" val="10010"/>
                  </a:ext>
                </a:extLst>
              </a:tr>
              <a:tr h="546472">
                <a:tc>
                  <a:txBody>
                    <a:bodyPr/>
                    <a:lstStyle/>
                    <a:p>
                      <a:r>
                        <a:rPr lang="en-GB" sz="900" b="0" dirty="0" smtClean="0"/>
                        <a:t>PARIS – unaffiliated – Love interest</a:t>
                      </a:r>
                      <a:endParaRPr lang="en-GB" sz="900" b="0" dirty="0"/>
                    </a:p>
                  </a:txBody>
                  <a:tcPr/>
                </a:tc>
                <a:tc>
                  <a:txBody>
                    <a:bodyPr/>
                    <a:lstStyle/>
                    <a:p>
                      <a:pPr lvl="0"/>
                      <a:r>
                        <a:rPr lang="en-GB" sz="1000" b="1" kern="1200" dirty="0" smtClean="0">
                          <a:solidFill>
                            <a:schemeClr val="dk1"/>
                          </a:solidFill>
                          <a:effectLst/>
                          <a:latin typeface="+mn-lt"/>
                          <a:ea typeface="+mn-ea"/>
                          <a:cs typeface="+mn-cs"/>
                        </a:rPr>
                        <a:t>“Younger than she are happy mothers made”</a:t>
                      </a:r>
                      <a:r>
                        <a:rPr lang="en-GB" sz="1000" kern="1200" dirty="0" smtClean="0">
                          <a:solidFill>
                            <a:schemeClr val="dk1"/>
                          </a:solidFill>
                          <a:effectLst/>
                          <a:latin typeface="+mn-lt"/>
                          <a:ea typeface="+mn-ea"/>
                          <a:cs typeface="+mn-cs"/>
                        </a:rPr>
                        <a:t> –Act 1:2 – Paris trying to persuade Capulet to allow him to take Juliet as his wife.  </a:t>
                      </a:r>
                      <a:r>
                        <a:rPr lang="en-GB" sz="1000" b="1" kern="1200" dirty="0" smtClean="0">
                          <a:solidFill>
                            <a:schemeClr val="dk1"/>
                          </a:solidFill>
                          <a:effectLst/>
                          <a:latin typeface="+mn-lt"/>
                          <a:ea typeface="+mn-ea"/>
                          <a:cs typeface="+mn-cs"/>
                        </a:rPr>
                        <a:t>“That ‘may be’ must be, love, on Thursday next.”</a:t>
                      </a:r>
                      <a:r>
                        <a:rPr lang="en-GB" sz="1000" kern="1200" dirty="0" smtClean="0">
                          <a:solidFill>
                            <a:schemeClr val="dk1"/>
                          </a:solidFill>
                          <a:effectLst/>
                          <a:latin typeface="+mn-lt"/>
                          <a:ea typeface="+mn-ea"/>
                          <a:cs typeface="+mn-cs"/>
                        </a:rPr>
                        <a:t> – Act 4:1 –Modal into an Imperative. Paris speaking to Juliet about marrying her on Thursday. </a:t>
                      </a:r>
                      <a:r>
                        <a:rPr lang="en-GB" sz="1000" b="1" kern="1200" dirty="0" smtClean="0">
                          <a:solidFill>
                            <a:schemeClr val="dk1"/>
                          </a:solidFill>
                          <a:effectLst/>
                          <a:latin typeface="+mn-lt"/>
                          <a:ea typeface="+mn-ea"/>
                          <a:cs typeface="+mn-cs"/>
                        </a:rPr>
                        <a:t>“O, I am slain! If thou be merciful, open the tomb, lay me with Juliet”</a:t>
                      </a:r>
                      <a:r>
                        <a:rPr lang="en-GB" sz="1000" kern="1200" dirty="0" smtClean="0">
                          <a:solidFill>
                            <a:schemeClr val="dk1"/>
                          </a:solidFill>
                          <a:effectLst/>
                          <a:latin typeface="+mn-lt"/>
                          <a:ea typeface="+mn-ea"/>
                          <a:cs typeface="+mn-cs"/>
                        </a:rPr>
                        <a:t> –Act 5:3 Paris dying &amp; hoping to be buried alongside Juliet. He isn’t.</a:t>
                      </a:r>
                    </a:p>
                  </a:txBody>
                  <a:tcPr/>
                </a:tc>
                <a:extLst>
                  <a:ext uri="{0D108BD9-81ED-4DB2-BD59-A6C34878D82A}">
                    <a16:rowId xmlns:a16="http://schemas.microsoft.com/office/drawing/2014/main" val="10011"/>
                  </a:ext>
                </a:extLst>
              </a:tr>
              <a:tr h="370840">
                <a:tc>
                  <a:txBody>
                    <a:bodyPr/>
                    <a:lstStyle/>
                    <a:p>
                      <a:r>
                        <a:rPr lang="en-GB" sz="900" b="0" dirty="0" smtClean="0"/>
                        <a:t>PRINCE – unaffiliated</a:t>
                      </a:r>
                      <a:r>
                        <a:rPr lang="en-GB" sz="900" b="0" baseline="0" dirty="0" smtClean="0"/>
                        <a:t> - Peacemaker</a:t>
                      </a:r>
                      <a:endParaRPr lang="en-GB" sz="900" b="0" dirty="0"/>
                    </a:p>
                  </a:txBody>
                  <a:tcPr/>
                </a:tc>
                <a:tc>
                  <a:txBody>
                    <a:bodyPr/>
                    <a:lstStyle/>
                    <a:p>
                      <a:pPr lvl="0"/>
                      <a:r>
                        <a:rPr lang="en-GB" sz="1000" b="1" kern="1200" dirty="0" smtClean="0">
                          <a:solidFill>
                            <a:schemeClr val="dk1"/>
                          </a:solidFill>
                          <a:effectLst/>
                          <a:latin typeface="+mn-lt"/>
                          <a:ea typeface="+mn-ea"/>
                          <a:cs typeface="+mn-cs"/>
                        </a:rPr>
                        <a:t>“If ever you disturb our streets again, your lives shall pay the forfeit of the peace”</a:t>
                      </a:r>
                      <a:r>
                        <a:rPr lang="en-GB" sz="1000" kern="1200" dirty="0" smtClean="0">
                          <a:solidFill>
                            <a:schemeClr val="dk1"/>
                          </a:solidFill>
                          <a:effectLst/>
                          <a:latin typeface="+mn-lt"/>
                          <a:ea typeface="+mn-ea"/>
                          <a:cs typeface="+mn-cs"/>
                        </a:rPr>
                        <a:t> –Act 1:1 – The Prince saying that execution will result for</a:t>
                      </a:r>
                      <a:r>
                        <a:rPr lang="en-GB" sz="1000" kern="1200" baseline="0" dirty="0" smtClean="0">
                          <a:solidFill>
                            <a:schemeClr val="dk1"/>
                          </a:solidFill>
                          <a:effectLst/>
                          <a:latin typeface="+mn-lt"/>
                          <a:ea typeface="+mn-ea"/>
                          <a:cs typeface="+mn-cs"/>
                        </a:rPr>
                        <a:t> </a:t>
                      </a:r>
                      <a:r>
                        <a:rPr lang="en-GB" sz="1000" kern="1200" dirty="0" smtClean="0">
                          <a:solidFill>
                            <a:schemeClr val="dk1"/>
                          </a:solidFill>
                          <a:effectLst/>
                          <a:latin typeface="+mn-lt"/>
                          <a:ea typeface="+mn-ea"/>
                          <a:cs typeface="+mn-cs"/>
                        </a:rPr>
                        <a:t>future fighting. </a:t>
                      </a:r>
                      <a:r>
                        <a:rPr lang="en-GB" sz="1000" b="1" kern="1200" dirty="0" smtClean="0">
                          <a:solidFill>
                            <a:schemeClr val="dk1"/>
                          </a:solidFill>
                          <a:effectLst/>
                          <a:latin typeface="+mn-lt"/>
                          <a:ea typeface="+mn-ea"/>
                          <a:cs typeface="+mn-cs"/>
                        </a:rPr>
                        <a:t>“Let Romeo hence in haste, else when he is found, that hour is his last”</a:t>
                      </a:r>
                      <a:r>
                        <a:rPr lang="en-GB" sz="1000" kern="1200" dirty="0" smtClean="0">
                          <a:solidFill>
                            <a:schemeClr val="dk1"/>
                          </a:solidFill>
                          <a:effectLst/>
                          <a:latin typeface="+mn-lt"/>
                          <a:ea typeface="+mn-ea"/>
                          <a:cs typeface="+mn-cs"/>
                        </a:rPr>
                        <a:t> Act 3:1 –Prince banishes Romeo. If he returns he will be executed. </a:t>
                      </a:r>
                      <a:r>
                        <a:rPr lang="en-GB" sz="1000" b="1" kern="1200" dirty="0" smtClean="0">
                          <a:solidFill>
                            <a:schemeClr val="dk1"/>
                          </a:solidFill>
                          <a:effectLst/>
                          <a:latin typeface="+mn-lt"/>
                          <a:ea typeface="+mn-ea"/>
                          <a:cs typeface="+mn-cs"/>
                        </a:rPr>
                        <a:t>“Capulet, Montague! See what a scourge is laid upon your hate…All are punished.”</a:t>
                      </a:r>
                      <a:r>
                        <a:rPr lang="en-GB" sz="1000" kern="1200" dirty="0" smtClean="0">
                          <a:solidFill>
                            <a:schemeClr val="dk1"/>
                          </a:solidFill>
                          <a:effectLst/>
                          <a:latin typeface="+mn-lt"/>
                          <a:ea typeface="+mn-ea"/>
                          <a:cs typeface="+mn-cs"/>
                        </a:rPr>
                        <a:t> Act 5:3 –Prince blaming the heads of both families for the deaths of their children.</a:t>
                      </a:r>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1647322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39635"/>
            <a:ext cx="3560048" cy="369332"/>
          </a:xfrm>
          <a:prstGeom prst="rect">
            <a:avLst/>
          </a:prstGeom>
          <a:solidFill>
            <a:schemeClr val="tx2">
              <a:lumMod val="60000"/>
              <a:lumOff val="40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b="1" dirty="0" smtClean="0"/>
              <a:t>A Christmas Carol CORE </a:t>
            </a:r>
            <a:r>
              <a:rPr lang="en-GB" b="1" dirty="0" smtClean="0"/>
              <a:t>KO</a:t>
            </a:r>
            <a:endParaRPr lang="en-GB" b="1" dirty="0"/>
          </a:p>
        </p:txBody>
      </p:sp>
      <p:graphicFrame>
        <p:nvGraphicFramePr>
          <p:cNvPr id="6" name="Table 5"/>
          <p:cNvGraphicFramePr>
            <a:graphicFrameLocks noGrp="1"/>
          </p:cNvGraphicFramePr>
          <p:nvPr>
            <p:extLst/>
          </p:nvPr>
        </p:nvGraphicFramePr>
        <p:xfrm>
          <a:off x="46751" y="422394"/>
          <a:ext cx="3707904" cy="6369522"/>
        </p:xfrm>
        <a:graphic>
          <a:graphicData uri="http://schemas.openxmlformats.org/drawingml/2006/table">
            <a:tbl>
              <a:tblPr firstRow="1" bandRow="1">
                <a:tableStyleId>{93296810-A885-4BE3-A3E7-6D5BEEA58F35}</a:tableStyleId>
              </a:tblPr>
              <a:tblGrid>
                <a:gridCol w="1115616">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tblGrid>
              <a:tr h="241646">
                <a:tc>
                  <a:txBody>
                    <a:bodyPr/>
                    <a:lstStyle/>
                    <a:p>
                      <a:pPr algn="l"/>
                      <a:r>
                        <a:rPr lang="en-GB" sz="1100" dirty="0" smtClean="0">
                          <a:solidFill>
                            <a:srgbClr val="000000"/>
                          </a:solidFill>
                        </a:rPr>
                        <a:t>Vocabulary</a:t>
                      </a:r>
                      <a:endParaRPr lang="en-GB" sz="1100" dirty="0">
                        <a:solidFill>
                          <a:srgbClr val="000000"/>
                        </a:solidFill>
                      </a:endParaRPr>
                    </a:p>
                  </a:txBody>
                  <a:tcPr>
                    <a:solidFill>
                      <a:srgbClr val="558ED5"/>
                    </a:solidFill>
                  </a:tcPr>
                </a:tc>
                <a:tc>
                  <a:txBody>
                    <a:bodyPr/>
                    <a:lstStyle/>
                    <a:p>
                      <a:pPr algn="l"/>
                      <a:r>
                        <a:rPr lang="en-GB" sz="1100" dirty="0" smtClean="0">
                          <a:solidFill>
                            <a:srgbClr val="000000"/>
                          </a:solidFill>
                        </a:rPr>
                        <a:t>Definition</a:t>
                      </a:r>
                      <a:r>
                        <a:rPr lang="en-GB" sz="1100" baseline="0" dirty="0" smtClean="0">
                          <a:solidFill>
                            <a:srgbClr val="000000"/>
                          </a:solidFill>
                        </a:rPr>
                        <a:t> </a:t>
                      </a:r>
                      <a:endParaRPr lang="en-GB" sz="1100" dirty="0">
                        <a:solidFill>
                          <a:srgbClr val="000000"/>
                        </a:solidFill>
                      </a:endParaRPr>
                    </a:p>
                  </a:txBody>
                  <a:tcPr>
                    <a:solidFill>
                      <a:srgbClr val="558ED5"/>
                    </a:solidFill>
                  </a:tcPr>
                </a:tc>
                <a:extLst>
                  <a:ext uri="{0D108BD9-81ED-4DB2-BD59-A6C34878D82A}">
                    <a16:rowId xmlns:a16="http://schemas.microsoft.com/office/drawing/2014/main" val="10000"/>
                  </a:ext>
                </a:extLst>
              </a:tr>
              <a:tr h="213217">
                <a:tc>
                  <a:txBody>
                    <a:bodyPr/>
                    <a:lstStyle/>
                    <a:p>
                      <a:pPr algn="l"/>
                      <a:r>
                        <a:rPr lang="en-GB" sz="800" dirty="0" smtClean="0"/>
                        <a:t>Hardship</a:t>
                      </a:r>
                      <a:endParaRPr lang="en-GB" sz="800" dirty="0"/>
                    </a:p>
                  </a:txBody>
                  <a:tcPr>
                    <a:solidFill>
                      <a:srgbClr val="8EB4E3"/>
                    </a:solidFill>
                  </a:tcPr>
                </a:tc>
                <a:tc>
                  <a:txBody>
                    <a:bodyPr/>
                    <a:lstStyle/>
                    <a:p>
                      <a:pPr algn="l"/>
                      <a:r>
                        <a:rPr lang="en-GB" sz="700" dirty="0" smtClean="0">
                          <a:solidFill>
                            <a:srgbClr val="000000"/>
                          </a:solidFill>
                        </a:rPr>
                        <a:t>Severe</a:t>
                      </a:r>
                      <a:r>
                        <a:rPr lang="en-GB" sz="700" baseline="0" dirty="0" smtClean="0">
                          <a:solidFill>
                            <a:srgbClr val="000000"/>
                          </a:solidFill>
                        </a:rPr>
                        <a:t> suffering or going without things</a:t>
                      </a:r>
                      <a:endParaRPr lang="en-GB" sz="700" dirty="0">
                        <a:solidFill>
                          <a:srgbClr val="000000"/>
                        </a:solidFill>
                      </a:endParaRPr>
                    </a:p>
                  </a:txBody>
                  <a:tcPr>
                    <a:solidFill>
                      <a:srgbClr val="8EB4E3"/>
                    </a:solidFill>
                  </a:tcPr>
                </a:tc>
                <a:extLst>
                  <a:ext uri="{0D108BD9-81ED-4DB2-BD59-A6C34878D82A}">
                    <a16:rowId xmlns:a16="http://schemas.microsoft.com/office/drawing/2014/main" val="10001"/>
                  </a:ext>
                </a:extLst>
              </a:tr>
              <a:tr h="157902">
                <a:tc>
                  <a:txBody>
                    <a:bodyPr/>
                    <a:lstStyle/>
                    <a:p>
                      <a:pPr algn="l"/>
                      <a:r>
                        <a:rPr lang="en-GB" sz="800" dirty="0" smtClean="0"/>
                        <a:t>Transformation</a:t>
                      </a:r>
                      <a:endParaRPr lang="en-GB" sz="800" dirty="0"/>
                    </a:p>
                  </a:txBody>
                  <a:tcPr>
                    <a:solidFill>
                      <a:srgbClr val="8EB4E3"/>
                    </a:solidFill>
                  </a:tcPr>
                </a:tc>
                <a:tc>
                  <a:txBody>
                    <a:bodyPr/>
                    <a:lstStyle/>
                    <a:p>
                      <a:pPr algn="l"/>
                      <a:r>
                        <a:rPr lang="en-GB" sz="700" dirty="0" smtClean="0">
                          <a:solidFill>
                            <a:srgbClr val="000000"/>
                          </a:solidFill>
                        </a:rPr>
                        <a:t>A marked change </a:t>
                      </a:r>
                      <a:endParaRPr lang="en-GB" sz="700" dirty="0">
                        <a:solidFill>
                          <a:srgbClr val="000000"/>
                        </a:solidFill>
                      </a:endParaRPr>
                    </a:p>
                  </a:txBody>
                  <a:tcPr>
                    <a:solidFill>
                      <a:srgbClr val="8EB4E3"/>
                    </a:solidFill>
                  </a:tcPr>
                </a:tc>
                <a:extLst>
                  <a:ext uri="{0D108BD9-81ED-4DB2-BD59-A6C34878D82A}">
                    <a16:rowId xmlns:a16="http://schemas.microsoft.com/office/drawing/2014/main" val="10002"/>
                  </a:ext>
                </a:extLst>
              </a:tr>
              <a:tr h="127743">
                <a:tc>
                  <a:txBody>
                    <a:bodyPr/>
                    <a:lstStyle/>
                    <a:p>
                      <a:pPr algn="l"/>
                      <a:r>
                        <a:rPr lang="en-GB" sz="800" dirty="0" smtClean="0"/>
                        <a:t>Welfare</a:t>
                      </a:r>
                      <a:endParaRPr lang="en-GB" sz="800" dirty="0"/>
                    </a:p>
                  </a:txBody>
                  <a:tcPr>
                    <a:solidFill>
                      <a:srgbClr val="8EB4E3"/>
                    </a:solidFill>
                  </a:tcPr>
                </a:tc>
                <a:tc>
                  <a:txBody>
                    <a:bodyPr/>
                    <a:lstStyle/>
                    <a:p>
                      <a:pPr>
                        <a:lnSpc>
                          <a:spcPct val="115000"/>
                        </a:lnSpc>
                        <a:spcAft>
                          <a:spcPts val="1000"/>
                        </a:spcAft>
                      </a:pPr>
                      <a:r>
                        <a:rPr lang="en-US" sz="700" dirty="0" smtClean="0">
                          <a:solidFill>
                            <a:srgbClr val="000000"/>
                          </a:solidFill>
                          <a:effectLst/>
                          <a:latin typeface="Calibri"/>
                          <a:ea typeface="Calibri"/>
                          <a:cs typeface="Times New Roman"/>
                        </a:rPr>
                        <a:t>T</a:t>
                      </a:r>
                      <a:r>
                        <a:rPr lang="en-GB" sz="700" dirty="0" smtClean="0">
                          <a:solidFill>
                            <a:srgbClr val="000000"/>
                          </a:solidFill>
                          <a:effectLst/>
                          <a:latin typeface="Calibri"/>
                          <a:ea typeface="Calibri"/>
                          <a:cs typeface="Times New Roman"/>
                        </a:rPr>
                        <a:t>he health, happiness</a:t>
                      </a:r>
                      <a:r>
                        <a:rPr lang="en-GB" sz="700" baseline="0" dirty="0" smtClean="0">
                          <a:solidFill>
                            <a:srgbClr val="000000"/>
                          </a:solidFill>
                          <a:effectLst/>
                          <a:latin typeface="Calibri"/>
                          <a:ea typeface="Calibri"/>
                          <a:cs typeface="Times New Roman"/>
                        </a:rPr>
                        <a:t> and fortunes of a person or group</a:t>
                      </a:r>
                      <a:endParaRPr lang="en-GB" sz="700" dirty="0">
                        <a:solidFill>
                          <a:srgbClr val="000000"/>
                        </a:solidFill>
                        <a:effectLst/>
                        <a:latin typeface="Calibri"/>
                        <a:ea typeface="Calibri"/>
                        <a:cs typeface="Times New Roman"/>
                      </a:endParaRPr>
                    </a:p>
                  </a:txBody>
                  <a:tcPr marL="68580" marR="68580" marT="0" marB="0">
                    <a:solidFill>
                      <a:srgbClr val="8EB4E3"/>
                    </a:solidFill>
                  </a:tcPr>
                </a:tc>
                <a:extLst>
                  <a:ext uri="{0D108BD9-81ED-4DB2-BD59-A6C34878D82A}">
                    <a16:rowId xmlns:a16="http://schemas.microsoft.com/office/drawing/2014/main" val="10003"/>
                  </a:ext>
                </a:extLst>
              </a:tr>
              <a:tr h="130407">
                <a:tc>
                  <a:txBody>
                    <a:bodyPr/>
                    <a:lstStyle/>
                    <a:p>
                      <a:pPr algn="l"/>
                      <a:r>
                        <a:rPr lang="en-GB" sz="800" dirty="0" smtClean="0"/>
                        <a:t>Redemption</a:t>
                      </a:r>
                      <a:endParaRPr lang="en-GB" sz="800" dirty="0"/>
                    </a:p>
                  </a:txBody>
                  <a:tcPr>
                    <a:solidFill>
                      <a:srgbClr val="8EB4E3"/>
                    </a:solidFill>
                  </a:tcPr>
                </a:tc>
                <a:tc>
                  <a:txBody>
                    <a:bodyPr/>
                    <a:lstStyle/>
                    <a:p>
                      <a:pPr algn="l"/>
                      <a:r>
                        <a:rPr lang="en-US" sz="700" dirty="0" smtClean="0">
                          <a:solidFill>
                            <a:srgbClr val="000000"/>
                          </a:solidFill>
                        </a:rPr>
                        <a:t>T</a:t>
                      </a:r>
                      <a:r>
                        <a:rPr lang="en-GB" sz="700" dirty="0" smtClean="0">
                          <a:solidFill>
                            <a:srgbClr val="000000"/>
                          </a:solidFill>
                        </a:rPr>
                        <a:t>he action of saving</a:t>
                      </a:r>
                      <a:r>
                        <a:rPr lang="en-GB" sz="700" baseline="0" dirty="0" smtClean="0">
                          <a:solidFill>
                            <a:srgbClr val="000000"/>
                          </a:solidFill>
                        </a:rPr>
                        <a:t> or being saved from sin, error or evil</a:t>
                      </a:r>
                      <a:endParaRPr lang="en-GB" sz="700" dirty="0">
                        <a:solidFill>
                          <a:srgbClr val="000000"/>
                        </a:solidFill>
                      </a:endParaRPr>
                    </a:p>
                  </a:txBody>
                  <a:tcPr>
                    <a:solidFill>
                      <a:srgbClr val="8EB4E3"/>
                    </a:solidFill>
                  </a:tcPr>
                </a:tc>
                <a:extLst>
                  <a:ext uri="{0D108BD9-81ED-4DB2-BD59-A6C34878D82A}">
                    <a16:rowId xmlns:a16="http://schemas.microsoft.com/office/drawing/2014/main" val="10004"/>
                  </a:ext>
                </a:extLst>
              </a:tr>
              <a:tr h="130906">
                <a:tc>
                  <a:txBody>
                    <a:bodyPr/>
                    <a:lstStyle/>
                    <a:p>
                      <a:pPr algn="l"/>
                      <a:r>
                        <a:rPr lang="en-GB" sz="800" dirty="0" smtClean="0"/>
                        <a:t>Mankind</a:t>
                      </a:r>
                      <a:endParaRPr lang="en-GB" sz="800" dirty="0"/>
                    </a:p>
                  </a:txBody>
                  <a:tcPr>
                    <a:solidFill>
                      <a:srgbClr val="8EB4E3"/>
                    </a:solidFill>
                  </a:tcPr>
                </a:tc>
                <a:tc>
                  <a:txBody>
                    <a:bodyPr/>
                    <a:lstStyle/>
                    <a:p>
                      <a:pPr algn="l"/>
                      <a:r>
                        <a:rPr lang="en-GB" sz="700" dirty="0" smtClean="0">
                          <a:solidFill>
                            <a:srgbClr val="000000"/>
                          </a:solidFill>
                        </a:rPr>
                        <a:t>The human race</a:t>
                      </a:r>
                      <a:endParaRPr lang="en-GB" sz="700" dirty="0">
                        <a:solidFill>
                          <a:srgbClr val="000000"/>
                        </a:solidFill>
                      </a:endParaRPr>
                    </a:p>
                  </a:txBody>
                  <a:tcPr>
                    <a:solidFill>
                      <a:srgbClr val="8EB4E3"/>
                    </a:solidFill>
                  </a:tcPr>
                </a:tc>
                <a:extLst>
                  <a:ext uri="{0D108BD9-81ED-4DB2-BD59-A6C34878D82A}">
                    <a16:rowId xmlns:a16="http://schemas.microsoft.com/office/drawing/2014/main" val="10006"/>
                  </a:ext>
                </a:extLst>
              </a:tr>
              <a:tr h="190839">
                <a:tc>
                  <a:txBody>
                    <a:bodyPr/>
                    <a:lstStyle/>
                    <a:p>
                      <a:pPr algn="l"/>
                      <a:r>
                        <a:rPr lang="en-GB" sz="800" dirty="0" smtClean="0"/>
                        <a:t>Festive</a:t>
                      </a:r>
                      <a:endParaRPr lang="en-GB" sz="800" dirty="0"/>
                    </a:p>
                  </a:txBody>
                  <a:tcPr>
                    <a:solidFill>
                      <a:srgbClr val="8EB4E3"/>
                    </a:solidFill>
                  </a:tcPr>
                </a:tc>
                <a:tc>
                  <a:txBody>
                    <a:bodyPr/>
                    <a:lstStyle/>
                    <a:p>
                      <a:pPr algn="l"/>
                      <a:r>
                        <a:rPr lang="en-US" sz="700" dirty="0" smtClean="0">
                          <a:solidFill>
                            <a:srgbClr val="000000"/>
                          </a:solidFill>
                        </a:rPr>
                        <a:t>R</a:t>
                      </a:r>
                      <a:r>
                        <a:rPr lang="en-GB" sz="700" dirty="0" smtClean="0">
                          <a:solidFill>
                            <a:srgbClr val="000000"/>
                          </a:solidFill>
                        </a:rPr>
                        <a:t>elating</a:t>
                      </a:r>
                      <a:r>
                        <a:rPr lang="en-GB" sz="700" baseline="0" dirty="0" smtClean="0">
                          <a:solidFill>
                            <a:srgbClr val="000000"/>
                          </a:solidFill>
                        </a:rPr>
                        <a:t> to a festival, usually Christmas. Also cheerful.</a:t>
                      </a:r>
                      <a:endParaRPr lang="en-GB" sz="700" dirty="0">
                        <a:solidFill>
                          <a:srgbClr val="000000"/>
                        </a:solidFill>
                      </a:endParaRPr>
                    </a:p>
                  </a:txBody>
                  <a:tcPr>
                    <a:solidFill>
                      <a:srgbClr val="8EB4E3"/>
                    </a:solidFill>
                  </a:tcPr>
                </a:tc>
                <a:extLst>
                  <a:ext uri="{0D108BD9-81ED-4DB2-BD59-A6C34878D82A}">
                    <a16:rowId xmlns:a16="http://schemas.microsoft.com/office/drawing/2014/main" val="10007"/>
                  </a:ext>
                </a:extLst>
              </a:tr>
              <a:tr h="123837">
                <a:tc>
                  <a:txBody>
                    <a:bodyPr/>
                    <a:lstStyle/>
                    <a:p>
                      <a:pPr algn="l"/>
                      <a:r>
                        <a:rPr lang="en-GB" sz="800" dirty="0" smtClean="0"/>
                        <a:t>Miser</a:t>
                      </a:r>
                      <a:endParaRPr lang="en-GB" sz="800" dirty="0"/>
                    </a:p>
                  </a:txBody>
                  <a:tcPr>
                    <a:solidFill>
                      <a:srgbClr val="8EB4E3"/>
                    </a:solidFill>
                  </a:tcPr>
                </a:tc>
                <a:tc>
                  <a:txBody>
                    <a:bodyPr/>
                    <a:lstStyle/>
                    <a:p>
                      <a:pPr algn="l"/>
                      <a:r>
                        <a:rPr lang="en-GB" sz="700" dirty="0" smtClean="0">
                          <a:solidFill>
                            <a:srgbClr val="000000"/>
                          </a:solidFill>
                        </a:rPr>
                        <a:t>A person who hoards wealth and spends</a:t>
                      </a:r>
                      <a:r>
                        <a:rPr lang="en-GB" sz="700" baseline="0" dirty="0" smtClean="0">
                          <a:solidFill>
                            <a:srgbClr val="000000"/>
                          </a:solidFill>
                        </a:rPr>
                        <a:t> as little as possible</a:t>
                      </a:r>
                      <a:endParaRPr lang="en-GB" sz="700" dirty="0">
                        <a:solidFill>
                          <a:srgbClr val="000000"/>
                        </a:solidFill>
                      </a:endParaRPr>
                    </a:p>
                  </a:txBody>
                  <a:tcPr>
                    <a:solidFill>
                      <a:srgbClr val="8EB4E3"/>
                    </a:solidFill>
                  </a:tcPr>
                </a:tc>
                <a:extLst>
                  <a:ext uri="{0D108BD9-81ED-4DB2-BD59-A6C34878D82A}">
                    <a16:rowId xmlns:a16="http://schemas.microsoft.com/office/drawing/2014/main" val="10008"/>
                  </a:ext>
                </a:extLst>
              </a:tr>
              <a:tr h="0">
                <a:tc>
                  <a:txBody>
                    <a:bodyPr/>
                    <a:lstStyle/>
                    <a:p>
                      <a:pPr algn="l"/>
                      <a:r>
                        <a:rPr lang="en-GB" sz="800" dirty="0" smtClean="0"/>
                        <a:t>Ignorance</a:t>
                      </a:r>
                      <a:endParaRPr lang="en-GB" sz="800" dirty="0"/>
                    </a:p>
                  </a:txBody>
                  <a:tcPr>
                    <a:solidFill>
                      <a:srgbClr val="8EB4E3"/>
                    </a:solidFill>
                  </a:tcPr>
                </a:tc>
                <a:tc>
                  <a:txBody>
                    <a:bodyPr/>
                    <a:lstStyle/>
                    <a:p>
                      <a:pPr algn="l"/>
                      <a:r>
                        <a:rPr lang="en-GB" sz="700" dirty="0" smtClean="0">
                          <a:solidFill>
                            <a:srgbClr val="000000"/>
                          </a:solidFill>
                        </a:rPr>
                        <a:t>A lack of knowledge</a:t>
                      </a:r>
                      <a:r>
                        <a:rPr lang="en-GB" sz="700" baseline="0" dirty="0" smtClean="0">
                          <a:solidFill>
                            <a:srgbClr val="000000"/>
                          </a:solidFill>
                        </a:rPr>
                        <a:t> or education </a:t>
                      </a:r>
                      <a:r>
                        <a:rPr lang="en-GB" sz="700" dirty="0" smtClean="0">
                          <a:solidFill>
                            <a:srgbClr val="000000"/>
                          </a:solidFill>
                        </a:rPr>
                        <a:t>on a topic</a:t>
                      </a:r>
                      <a:endParaRPr lang="en-GB" sz="700" dirty="0">
                        <a:solidFill>
                          <a:srgbClr val="000000"/>
                        </a:solidFill>
                      </a:endParaRPr>
                    </a:p>
                  </a:txBody>
                  <a:tcPr>
                    <a:solidFill>
                      <a:srgbClr val="8EB4E3"/>
                    </a:solidFill>
                  </a:tcPr>
                </a:tc>
                <a:extLst>
                  <a:ext uri="{0D108BD9-81ED-4DB2-BD59-A6C34878D82A}">
                    <a16:rowId xmlns:a16="http://schemas.microsoft.com/office/drawing/2014/main" val="10009"/>
                  </a:ext>
                </a:extLst>
              </a:tr>
              <a:tr h="327572">
                <a:tc>
                  <a:txBody>
                    <a:bodyPr/>
                    <a:lstStyle/>
                    <a:p>
                      <a:pPr algn="l"/>
                      <a:r>
                        <a:rPr lang="en-GB" sz="800" dirty="0" smtClean="0"/>
                        <a:t>Free Will</a:t>
                      </a:r>
                      <a:endParaRPr lang="en-GB" sz="800" dirty="0"/>
                    </a:p>
                  </a:txBody>
                  <a:tcPr>
                    <a:solidFill>
                      <a:srgbClr val="8EB4E3"/>
                    </a:solidFill>
                  </a:tcPr>
                </a:tc>
                <a:tc>
                  <a:txBody>
                    <a:bodyPr/>
                    <a:lstStyle/>
                    <a:p>
                      <a:pPr algn="l"/>
                      <a:r>
                        <a:rPr lang="en-US" sz="700" dirty="0" smtClean="0">
                          <a:solidFill>
                            <a:srgbClr val="000000"/>
                          </a:solidFill>
                        </a:rPr>
                        <a:t>The ability to choose between</a:t>
                      </a:r>
                      <a:r>
                        <a:rPr lang="en-US" sz="700" baseline="0" dirty="0" smtClean="0">
                          <a:solidFill>
                            <a:srgbClr val="000000"/>
                          </a:solidFill>
                        </a:rPr>
                        <a:t> different courses of action in your life</a:t>
                      </a:r>
                      <a:endParaRPr lang="en-GB" sz="700" dirty="0" smtClean="0">
                        <a:solidFill>
                          <a:srgbClr val="000000"/>
                        </a:solidFill>
                      </a:endParaRPr>
                    </a:p>
                  </a:txBody>
                  <a:tcPr>
                    <a:solidFill>
                      <a:srgbClr val="8EB4E3"/>
                    </a:solidFill>
                  </a:tcPr>
                </a:tc>
                <a:extLst>
                  <a:ext uri="{0D108BD9-81ED-4DB2-BD59-A6C34878D82A}">
                    <a16:rowId xmlns:a16="http://schemas.microsoft.com/office/drawing/2014/main" val="10015"/>
                  </a:ext>
                </a:extLst>
              </a:tr>
              <a:tr h="412294">
                <a:tc>
                  <a:txBody>
                    <a:bodyPr/>
                    <a:lstStyle/>
                    <a:p>
                      <a:pPr algn="l"/>
                      <a:r>
                        <a:rPr lang="en-GB" sz="800" dirty="0" smtClean="0"/>
                        <a:t>Capitalism</a:t>
                      </a:r>
                      <a:endParaRPr lang="en-GB" sz="800" dirty="0"/>
                    </a:p>
                  </a:txBody>
                  <a:tcPr>
                    <a:solidFill>
                      <a:srgbClr val="8EB4E3"/>
                    </a:solidFill>
                  </a:tcPr>
                </a:tc>
                <a:tc>
                  <a:txBody>
                    <a:bodyPr/>
                    <a:lstStyle/>
                    <a:p>
                      <a:pPr algn="l"/>
                      <a:r>
                        <a:rPr lang="en-GB" sz="700" dirty="0" smtClean="0">
                          <a:solidFill>
                            <a:srgbClr val="000000"/>
                          </a:solidFill>
                        </a:rPr>
                        <a:t>An economic</a:t>
                      </a:r>
                      <a:r>
                        <a:rPr lang="en-GB" sz="700" baseline="0" dirty="0" smtClean="0">
                          <a:solidFill>
                            <a:srgbClr val="000000"/>
                          </a:solidFill>
                        </a:rPr>
                        <a:t> system built around market forces and aimed at profit and wealth creation. Government intervention is minimal. Private companies largely in charge. </a:t>
                      </a:r>
                      <a:endParaRPr lang="en-GB" sz="700" dirty="0">
                        <a:solidFill>
                          <a:srgbClr val="000000"/>
                        </a:solidFill>
                      </a:endParaRPr>
                    </a:p>
                  </a:txBody>
                  <a:tcPr>
                    <a:solidFill>
                      <a:srgbClr val="8EB4E3"/>
                    </a:solidFill>
                  </a:tcPr>
                </a:tc>
                <a:extLst>
                  <a:ext uri="{0D108BD9-81ED-4DB2-BD59-A6C34878D82A}">
                    <a16:rowId xmlns:a16="http://schemas.microsoft.com/office/drawing/2014/main" val="10022"/>
                  </a:ext>
                </a:extLst>
              </a:tr>
              <a:tr h="175102">
                <a:tc>
                  <a:txBody>
                    <a:bodyPr/>
                    <a:lstStyle/>
                    <a:p>
                      <a:pPr algn="l"/>
                      <a:r>
                        <a:rPr lang="en-GB" sz="800" dirty="0" smtClean="0"/>
                        <a:t>Epiphany</a:t>
                      </a:r>
                      <a:endParaRPr lang="en-GB" sz="800" dirty="0"/>
                    </a:p>
                  </a:txBody>
                  <a:tcPr>
                    <a:solidFill>
                      <a:srgbClr val="8EB4E3"/>
                    </a:solidFill>
                  </a:tcPr>
                </a:tc>
                <a:tc>
                  <a:txBody>
                    <a:bodyPr/>
                    <a:lstStyle/>
                    <a:p>
                      <a:pPr algn="l"/>
                      <a:r>
                        <a:rPr lang="en-GB" sz="700" dirty="0" smtClean="0">
                          <a:solidFill>
                            <a:srgbClr val="000000"/>
                          </a:solidFill>
                        </a:rPr>
                        <a:t>A moment of sudden and great revelation or realisation</a:t>
                      </a:r>
                      <a:endParaRPr lang="en-GB" sz="700" dirty="0">
                        <a:solidFill>
                          <a:srgbClr val="000000"/>
                        </a:solidFill>
                      </a:endParaRPr>
                    </a:p>
                  </a:txBody>
                  <a:tcPr>
                    <a:solidFill>
                      <a:srgbClr val="8EB4E3"/>
                    </a:solidFill>
                  </a:tcPr>
                </a:tc>
                <a:extLst>
                  <a:ext uri="{0D108BD9-81ED-4DB2-BD59-A6C34878D82A}">
                    <a16:rowId xmlns:a16="http://schemas.microsoft.com/office/drawing/2014/main" val="10023"/>
                  </a:ext>
                </a:extLst>
              </a:tr>
              <a:tr h="160149">
                <a:tc>
                  <a:txBody>
                    <a:bodyPr/>
                    <a:lstStyle/>
                    <a:p>
                      <a:pPr algn="l"/>
                      <a:r>
                        <a:rPr lang="en-GB" sz="800" dirty="0" smtClean="0"/>
                        <a:t>Solitude</a:t>
                      </a:r>
                      <a:endParaRPr lang="en-GB" sz="800" dirty="0"/>
                    </a:p>
                  </a:txBody>
                  <a:tcPr>
                    <a:solidFill>
                      <a:srgbClr val="8EB4E3"/>
                    </a:solidFill>
                  </a:tcPr>
                </a:tc>
                <a:tc>
                  <a:txBody>
                    <a:bodyPr/>
                    <a:lstStyle/>
                    <a:p>
                      <a:pPr algn="l"/>
                      <a:r>
                        <a:rPr lang="en-GB" sz="700" dirty="0" smtClean="0">
                          <a:solidFill>
                            <a:srgbClr val="000000"/>
                          </a:solidFill>
                        </a:rPr>
                        <a:t>The state of being alone</a:t>
                      </a:r>
                      <a:endParaRPr lang="en-GB" sz="700" dirty="0">
                        <a:solidFill>
                          <a:srgbClr val="000000"/>
                        </a:solidFill>
                      </a:endParaRPr>
                    </a:p>
                  </a:txBody>
                  <a:tcPr>
                    <a:solidFill>
                      <a:srgbClr val="8EB4E3"/>
                    </a:solidFill>
                  </a:tcPr>
                </a:tc>
                <a:extLst>
                  <a:ext uri="{0D108BD9-81ED-4DB2-BD59-A6C34878D82A}">
                    <a16:rowId xmlns:a16="http://schemas.microsoft.com/office/drawing/2014/main" val="10010"/>
                  </a:ext>
                </a:extLst>
              </a:tr>
              <a:tr h="213217">
                <a:tc>
                  <a:txBody>
                    <a:bodyPr/>
                    <a:lstStyle/>
                    <a:p>
                      <a:pPr algn="l"/>
                      <a:r>
                        <a:rPr lang="en-GB" sz="800" dirty="0" smtClean="0"/>
                        <a:t>Humility</a:t>
                      </a:r>
                      <a:endParaRPr lang="en-GB" sz="800" dirty="0"/>
                    </a:p>
                  </a:txBody>
                  <a:tcPr>
                    <a:solidFill>
                      <a:srgbClr val="8EB4E3"/>
                    </a:solidFill>
                  </a:tcPr>
                </a:tc>
                <a:tc>
                  <a:txBody>
                    <a:bodyPr/>
                    <a:lstStyle/>
                    <a:p>
                      <a:pPr algn="l"/>
                      <a:r>
                        <a:rPr lang="en-GB" sz="700" dirty="0" smtClean="0">
                          <a:solidFill>
                            <a:srgbClr val="000000"/>
                          </a:solidFill>
                        </a:rPr>
                        <a:t>Having a modest or low view of your own importance</a:t>
                      </a:r>
                      <a:endParaRPr lang="en-GB" sz="700" dirty="0">
                        <a:solidFill>
                          <a:srgbClr val="000000"/>
                        </a:solidFill>
                      </a:endParaRPr>
                    </a:p>
                  </a:txBody>
                  <a:tcPr>
                    <a:solidFill>
                      <a:srgbClr val="8EB4E3"/>
                    </a:solidFill>
                  </a:tcPr>
                </a:tc>
                <a:extLst>
                  <a:ext uri="{0D108BD9-81ED-4DB2-BD59-A6C34878D82A}">
                    <a16:rowId xmlns:a16="http://schemas.microsoft.com/office/drawing/2014/main" val="10011"/>
                  </a:ext>
                </a:extLst>
              </a:tr>
              <a:tr h="209570">
                <a:tc>
                  <a:txBody>
                    <a:bodyPr/>
                    <a:lstStyle/>
                    <a:p>
                      <a:pPr algn="l"/>
                      <a:r>
                        <a:rPr lang="en-GB" sz="800" dirty="0" smtClean="0"/>
                        <a:t>Nostalgia</a:t>
                      </a:r>
                      <a:endParaRPr lang="en-GB" sz="800" dirty="0"/>
                    </a:p>
                  </a:txBody>
                  <a:tcPr>
                    <a:solidFill>
                      <a:srgbClr val="8EB4E3"/>
                    </a:solidFill>
                  </a:tcPr>
                </a:tc>
                <a:tc>
                  <a:txBody>
                    <a:bodyPr/>
                    <a:lstStyle/>
                    <a:p>
                      <a:pPr algn="l"/>
                      <a:r>
                        <a:rPr lang="en-GB" sz="700" dirty="0" smtClean="0">
                          <a:solidFill>
                            <a:srgbClr val="000000"/>
                          </a:solidFill>
                        </a:rPr>
                        <a:t>A sentimental longing for the past</a:t>
                      </a:r>
                      <a:endParaRPr lang="en-GB" sz="700" dirty="0">
                        <a:solidFill>
                          <a:srgbClr val="000000"/>
                        </a:solidFill>
                      </a:endParaRPr>
                    </a:p>
                  </a:txBody>
                  <a:tcPr>
                    <a:solidFill>
                      <a:srgbClr val="8EB4E3"/>
                    </a:solidFill>
                  </a:tcPr>
                </a:tc>
                <a:extLst>
                  <a:ext uri="{0D108BD9-81ED-4DB2-BD59-A6C34878D82A}">
                    <a16:rowId xmlns:a16="http://schemas.microsoft.com/office/drawing/2014/main" val="10012"/>
                  </a:ext>
                </a:extLst>
              </a:tr>
              <a:tr h="209570">
                <a:tc>
                  <a:txBody>
                    <a:bodyPr/>
                    <a:lstStyle/>
                    <a:p>
                      <a:pPr algn="l"/>
                      <a:r>
                        <a:rPr lang="en-GB" sz="800" dirty="0" smtClean="0"/>
                        <a:t>Apparition/Spectre</a:t>
                      </a:r>
                      <a:endParaRPr lang="en-GB" sz="800" dirty="0"/>
                    </a:p>
                  </a:txBody>
                  <a:tcPr>
                    <a:solidFill>
                      <a:srgbClr val="8EB4E3"/>
                    </a:solidFill>
                  </a:tcPr>
                </a:tc>
                <a:tc>
                  <a:txBody>
                    <a:bodyPr/>
                    <a:lstStyle/>
                    <a:p>
                      <a:pPr algn="l"/>
                      <a:r>
                        <a:rPr lang="en-GB" sz="700" dirty="0" smtClean="0">
                          <a:solidFill>
                            <a:srgbClr val="000000"/>
                          </a:solidFill>
                        </a:rPr>
                        <a:t>A ghost</a:t>
                      </a:r>
                      <a:endParaRPr lang="en-GB" sz="700" dirty="0">
                        <a:solidFill>
                          <a:srgbClr val="000000"/>
                        </a:solidFill>
                      </a:endParaRPr>
                    </a:p>
                  </a:txBody>
                  <a:tcPr>
                    <a:solidFill>
                      <a:srgbClr val="8EB4E3"/>
                    </a:solidFill>
                  </a:tcPr>
                </a:tc>
                <a:extLst>
                  <a:ext uri="{0D108BD9-81ED-4DB2-BD59-A6C34878D82A}">
                    <a16:rowId xmlns:a16="http://schemas.microsoft.com/office/drawing/2014/main" val="10013"/>
                  </a:ext>
                </a:extLst>
              </a:tr>
              <a:tr h="150401">
                <a:tc>
                  <a:txBody>
                    <a:bodyPr/>
                    <a:lstStyle/>
                    <a:p>
                      <a:pPr algn="l"/>
                      <a:r>
                        <a:rPr lang="en-GB" sz="800" dirty="0" smtClean="0"/>
                        <a:t>Deference</a:t>
                      </a:r>
                      <a:endParaRPr lang="en-GB" sz="800" dirty="0"/>
                    </a:p>
                  </a:txBody>
                  <a:tcPr>
                    <a:solidFill>
                      <a:srgbClr val="8EB4E3"/>
                    </a:solidFill>
                  </a:tcPr>
                </a:tc>
                <a:tc>
                  <a:txBody>
                    <a:bodyPr/>
                    <a:lstStyle/>
                    <a:p>
                      <a:pPr algn="l"/>
                      <a:r>
                        <a:rPr lang="en-GB" sz="700" dirty="0" smtClean="0">
                          <a:solidFill>
                            <a:srgbClr val="000000"/>
                          </a:solidFill>
                        </a:rPr>
                        <a:t>Polite submission and respect</a:t>
                      </a:r>
                      <a:endParaRPr lang="en-GB" sz="700" dirty="0">
                        <a:solidFill>
                          <a:srgbClr val="000000"/>
                        </a:solidFill>
                      </a:endParaRPr>
                    </a:p>
                  </a:txBody>
                  <a:tcPr>
                    <a:solidFill>
                      <a:srgbClr val="8EB4E3"/>
                    </a:solidFill>
                  </a:tcPr>
                </a:tc>
                <a:extLst>
                  <a:ext uri="{0D108BD9-81ED-4DB2-BD59-A6C34878D82A}">
                    <a16:rowId xmlns:a16="http://schemas.microsoft.com/office/drawing/2014/main" val="10014"/>
                  </a:ext>
                </a:extLst>
              </a:tr>
              <a:tr h="212613">
                <a:tc>
                  <a:txBody>
                    <a:bodyPr/>
                    <a:lstStyle/>
                    <a:p>
                      <a:pPr algn="l"/>
                      <a:r>
                        <a:rPr lang="en-GB" sz="800" dirty="0" smtClean="0"/>
                        <a:t>Parable</a:t>
                      </a:r>
                      <a:endParaRPr lang="en-GB" sz="800" dirty="0"/>
                    </a:p>
                  </a:txBody>
                  <a:tcPr>
                    <a:solidFill>
                      <a:srgbClr val="8EB4E3"/>
                    </a:solidFill>
                  </a:tcPr>
                </a:tc>
                <a:tc>
                  <a:txBody>
                    <a:bodyPr/>
                    <a:lstStyle/>
                    <a:p>
                      <a:pPr algn="l"/>
                      <a:r>
                        <a:rPr lang="en-GB" sz="700" dirty="0" smtClean="0">
                          <a:solidFill>
                            <a:srgbClr val="000000"/>
                          </a:solidFill>
                        </a:rPr>
                        <a:t>A simple story used to illustrate a moral or spiritual lesson</a:t>
                      </a:r>
                      <a:endParaRPr lang="en-GB" sz="700" dirty="0">
                        <a:solidFill>
                          <a:srgbClr val="000000"/>
                        </a:solidFill>
                      </a:endParaRPr>
                    </a:p>
                  </a:txBody>
                  <a:tcPr>
                    <a:solidFill>
                      <a:srgbClr val="8EB4E3"/>
                    </a:solidFill>
                  </a:tcPr>
                </a:tc>
                <a:extLst>
                  <a:ext uri="{0D108BD9-81ED-4DB2-BD59-A6C34878D82A}">
                    <a16:rowId xmlns:a16="http://schemas.microsoft.com/office/drawing/2014/main" val="10016"/>
                  </a:ext>
                </a:extLst>
              </a:tr>
              <a:tr h="302985">
                <a:tc>
                  <a:txBody>
                    <a:bodyPr/>
                    <a:lstStyle/>
                    <a:p>
                      <a:pPr algn="l"/>
                      <a:r>
                        <a:rPr lang="en-GB" sz="800" dirty="0" smtClean="0"/>
                        <a:t>Philanthropy</a:t>
                      </a:r>
                      <a:endParaRPr lang="en-GB" sz="800" dirty="0"/>
                    </a:p>
                  </a:txBody>
                  <a:tcPr>
                    <a:solidFill>
                      <a:srgbClr val="8EB4E3"/>
                    </a:solidFill>
                  </a:tcPr>
                </a:tc>
                <a:tc>
                  <a:txBody>
                    <a:bodyPr/>
                    <a:lstStyle/>
                    <a:p>
                      <a:pPr algn="l"/>
                      <a:r>
                        <a:rPr lang="en-GB" sz="700" dirty="0" smtClean="0">
                          <a:solidFill>
                            <a:srgbClr val="000000"/>
                          </a:solidFill>
                        </a:rPr>
                        <a:t>A desire to promote the welfare of others, especially by generous donations to good causes</a:t>
                      </a:r>
                      <a:endParaRPr lang="en-GB" sz="700" dirty="0">
                        <a:solidFill>
                          <a:srgbClr val="000000"/>
                        </a:solidFill>
                      </a:endParaRPr>
                    </a:p>
                  </a:txBody>
                  <a:tcPr>
                    <a:solidFill>
                      <a:srgbClr val="8EB4E3"/>
                    </a:solidFill>
                  </a:tcPr>
                </a:tc>
                <a:extLst>
                  <a:ext uri="{0D108BD9-81ED-4DB2-BD59-A6C34878D82A}">
                    <a16:rowId xmlns:a16="http://schemas.microsoft.com/office/drawing/2014/main" val="10017"/>
                  </a:ext>
                </a:extLst>
              </a:tr>
              <a:tr h="0">
                <a:tc>
                  <a:txBody>
                    <a:bodyPr/>
                    <a:lstStyle/>
                    <a:p>
                      <a:pPr algn="l"/>
                      <a:r>
                        <a:rPr lang="en-GB" sz="1000" b="1" dirty="0" smtClean="0"/>
                        <a:t>Terminology</a:t>
                      </a:r>
                      <a:endParaRPr lang="en-GB" sz="1000" b="1" dirty="0"/>
                    </a:p>
                  </a:txBody>
                  <a:tcPr>
                    <a:solidFill>
                      <a:srgbClr val="8EB4E3"/>
                    </a:solidFill>
                  </a:tcPr>
                </a:tc>
                <a:tc>
                  <a:txBody>
                    <a:bodyPr/>
                    <a:lstStyle/>
                    <a:p>
                      <a:pPr algn="l"/>
                      <a:r>
                        <a:rPr lang="en-GB" sz="900" b="1" dirty="0" smtClean="0">
                          <a:solidFill>
                            <a:srgbClr val="000000"/>
                          </a:solidFill>
                        </a:rPr>
                        <a:t>Definition </a:t>
                      </a:r>
                      <a:endParaRPr lang="en-GB" sz="900" b="1" dirty="0">
                        <a:solidFill>
                          <a:srgbClr val="000000"/>
                        </a:solidFill>
                      </a:endParaRPr>
                    </a:p>
                  </a:txBody>
                  <a:tcPr>
                    <a:solidFill>
                      <a:srgbClr val="8EB4E3"/>
                    </a:solidFill>
                  </a:tcPr>
                </a:tc>
                <a:extLst>
                  <a:ext uri="{0D108BD9-81ED-4DB2-BD59-A6C34878D82A}">
                    <a16:rowId xmlns:a16="http://schemas.microsoft.com/office/drawing/2014/main" val="1183032066"/>
                  </a:ext>
                </a:extLst>
              </a:tr>
              <a:tr h="151052">
                <a:tc>
                  <a:txBody>
                    <a:bodyPr/>
                    <a:lstStyle/>
                    <a:p>
                      <a:pPr algn="l"/>
                      <a:r>
                        <a:rPr lang="en-GB" sz="800" dirty="0" smtClean="0"/>
                        <a:t>Pathetic</a:t>
                      </a:r>
                      <a:r>
                        <a:rPr lang="en-GB" sz="800" baseline="0" dirty="0" smtClean="0"/>
                        <a:t> Fallacy</a:t>
                      </a:r>
                      <a:endParaRPr lang="en-GB" sz="800" dirty="0"/>
                    </a:p>
                  </a:txBody>
                  <a:tcPr>
                    <a:solidFill>
                      <a:srgbClr val="8EB4E3"/>
                    </a:solidFill>
                  </a:tcPr>
                </a:tc>
                <a:tc>
                  <a:txBody>
                    <a:bodyPr/>
                    <a:lstStyle/>
                    <a:p>
                      <a:pPr algn="l"/>
                      <a:r>
                        <a:rPr lang="en-GB" sz="700" dirty="0" smtClean="0">
                          <a:solidFill>
                            <a:srgbClr val="000000"/>
                          </a:solidFill>
                        </a:rPr>
                        <a:t>Linking of nature and weather to human emotions/moods</a:t>
                      </a:r>
                      <a:endParaRPr lang="en-GB" sz="700" dirty="0">
                        <a:solidFill>
                          <a:srgbClr val="000000"/>
                        </a:solidFill>
                      </a:endParaRPr>
                    </a:p>
                  </a:txBody>
                  <a:tcPr>
                    <a:solidFill>
                      <a:srgbClr val="8EB4E3"/>
                    </a:solidFill>
                  </a:tcPr>
                </a:tc>
                <a:extLst>
                  <a:ext uri="{0D108BD9-81ED-4DB2-BD59-A6C34878D82A}">
                    <a16:rowId xmlns:a16="http://schemas.microsoft.com/office/drawing/2014/main" val="10018"/>
                  </a:ext>
                </a:extLst>
              </a:tr>
              <a:tr h="153716">
                <a:tc>
                  <a:txBody>
                    <a:bodyPr/>
                    <a:lstStyle/>
                    <a:p>
                      <a:pPr algn="l"/>
                      <a:r>
                        <a:rPr lang="en-GB" sz="800" dirty="0" smtClean="0"/>
                        <a:t>Metaphor</a:t>
                      </a:r>
                      <a:endParaRPr lang="en-GB" sz="800" dirty="0"/>
                    </a:p>
                  </a:txBody>
                  <a:tcPr>
                    <a:solidFill>
                      <a:srgbClr val="8EB4E3"/>
                    </a:solidFill>
                  </a:tcPr>
                </a:tc>
                <a:tc>
                  <a:txBody>
                    <a:bodyPr/>
                    <a:lstStyle/>
                    <a:p>
                      <a:pPr algn="l"/>
                      <a:r>
                        <a:rPr lang="en-GB" sz="700" dirty="0" smtClean="0">
                          <a:solidFill>
                            <a:srgbClr val="000000"/>
                          </a:solidFill>
                        </a:rPr>
                        <a:t>Where one thing</a:t>
                      </a:r>
                      <a:r>
                        <a:rPr lang="en-GB" sz="700" baseline="0" dirty="0" smtClean="0">
                          <a:solidFill>
                            <a:srgbClr val="000000"/>
                          </a:solidFill>
                        </a:rPr>
                        <a:t> becomes another in a comparison</a:t>
                      </a:r>
                      <a:endParaRPr lang="en-GB" sz="700" dirty="0">
                        <a:solidFill>
                          <a:srgbClr val="000000"/>
                        </a:solidFill>
                      </a:endParaRPr>
                    </a:p>
                  </a:txBody>
                  <a:tcPr>
                    <a:solidFill>
                      <a:srgbClr val="8EB4E3"/>
                    </a:solidFill>
                  </a:tcPr>
                </a:tc>
                <a:extLst>
                  <a:ext uri="{0D108BD9-81ED-4DB2-BD59-A6C34878D82A}">
                    <a16:rowId xmlns:a16="http://schemas.microsoft.com/office/drawing/2014/main" val="10019"/>
                  </a:ext>
                </a:extLst>
              </a:tr>
              <a:tr h="156380">
                <a:tc>
                  <a:txBody>
                    <a:bodyPr/>
                    <a:lstStyle/>
                    <a:p>
                      <a:pPr algn="l"/>
                      <a:r>
                        <a:rPr lang="en-GB" sz="900" dirty="0" smtClean="0"/>
                        <a:t>Simile</a:t>
                      </a:r>
                      <a:endParaRPr lang="en-GB" sz="900" dirty="0"/>
                    </a:p>
                  </a:txBody>
                  <a:tcPr>
                    <a:solidFill>
                      <a:srgbClr val="8EB4E3"/>
                    </a:solidFill>
                  </a:tcPr>
                </a:tc>
                <a:tc>
                  <a:txBody>
                    <a:bodyPr/>
                    <a:lstStyle/>
                    <a:p>
                      <a:pPr algn="l"/>
                      <a:r>
                        <a:rPr lang="en-GB" sz="700" dirty="0" smtClean="0">
                          <a:solidFill>
                            <a:srgbClr val="000000"/>
                          </a:solidFill>
                        </a:rPr>
                        <a:t>A comparison using like or as</a:t>
                      </a:r>
                      <a:endParaRPr lang="en-GB" sz="700" dirty="0">
                        <a:solidFill>
                          <a:srgbClr val="000000"/>
                        </a:solidFill>
                      </a:endParaRPr>
                    </a:p>
                  </a:txBody>
                  <a:tcPr>
                    <a:solidFill>
                      <a:srgbClr val="8EB4E3"/>
                    </a:solidFill>
                  </a:tcPr>
                </a:tc>
                <a:extLst>
                  <a:ext uri="{0D108BD9-81ED-4DB2-BD59-A6C34878D82A}">
                    <a16:rowId xmlns:a16="http://schemas.microsoft.com/office/drawing/2014/main" val="10020"/>
                  </a:ext>
                </a:extLst>
              </a:tr>
              <a:tr h="143804">
                <a:tc>
                  <a:txBody>
                    <a:bodyPr/>
                    <a:lstStyle/>
                    <a:p>
                      <a:pPr algn="l"/>
                      <a:r>
                        <a:rPr lang="en-GB" sz="900" dirty="0" smtClean="0"/>
                        <a:t>Allegory</a:t>
                      </a:r>
                      <a:endParaRPr lang="en-GB" sz="900" dirty="0"/>
                    </a:p>
                  </a:txBody>
                  <a:tcPr>
                    <a:solidFill>
                      <a:srgbClr val="8EB4E3"/>
                    </a:solidFill>
                  </a:tcPr>
                </a:tc>
                <a:tc>
                  <a:txBody>
                    <a:bodyPr/>
                    <a:lstStyle/>
                    <a:p>
                      <a:pPr>
                        <a:lnSpc>
                          <a:spcPct val="115000"/>
                        </a:lnSpc>
                        <a:spcAft>
                          <a:spcPts val="1000"/>
                        </a:spcAft>
                      </a:pPr>
                      <a:r>
                        <a:rPr lang="en-GB" sz="700" dirty="0" smtClean="0">
                          <a:effectLst/>
                          <a:latin typeface="Calibri"/>
                          <a:ea typeface="Calibri"/>
                          <a:cs typeface="Times New Roman"/>
                        </a:rPr>
                        <a:t>A story that holds</a:t>
                      </a:r>
                      <a:r>
                        <a:rPr lang="en-GB" sz="700" baseline="0" dirty="0" smtClean="0">
                          <a:effectLst/>
                          <a:latin typeface="Calibri"/>
                          <a:ea typeface="Calibri"/>
                          <a:cs typeface="Times New Roman"/>
                        </a:rPr>
                        <a:t> a deeper, moral or political meaning</a:t>
                      </a:r>
                      <a:endParaRPr lang="en-GB" sz="700" dirty="0">
                        <a:effectLst/>
                        <a:latin typeface="Calibri"/>
                        <a:ea typeface="Calibri"/>
                        <a:cs typeface="Times New Roman"/>
                      </a:endParaRPr>
                    </a:p>
                  </a:txBody>
                  <a:tcPr marL="68580" marR="68580" marT="0" marB="0">
                    <a:solidFill>
                      <a:srgbClr val="8EB4E3"/>
                    </a:solidFill>
                  </a:tcPr>
                </a:tc>
                <a:extLst>
                  <a:ext uri="{0D108BD9-81ED-4DB2-BD59-A6C34878D82A}">
                    <a16:rowId xmlns:a16="http://schemas.microsoft.com/office/drawing/2014/main" val="10021"/>
                  </a:ext>
                </a:extLst>
              </a:tr>
              <a:tr h="209570">
                <a:tc>
                  <a:txBody>
                    <a:bodyPr/>
                    <a:lstStyle/>
                    <a:p>
                      <a:pPr algn="l"/>
                      <a:r>
                        <a:rPr lang="en-GB" sz="900" dirty="0" smtClean="0"/>
                        <a:t>Description</a:t>
                      </a:r>
                      <a:endParaRPr lang="en-GB" sz="900" dirty="0"/>
                    </a:p>
                  </a:txBody>
                  <a:tcPr>
                    <a:solidFill>
                      <a:srgbClr val="8EB4E3"/>
                    </a:solidFill>
                  </a:tcPr>
                </a:tc>
                <a:tc>
                  <a:txBody>
                    <a:bodyPr/>
                    <a:lstStyle/>
                    <a:p>
                      <a:pPr>
                        <a:lnSpc>
                          <a:spcPct val="115000"/>
                        </a:lnSpc>
                        <a:spcAft>
                          <a:spcPts val="1000"/>
                        </a:spcAft>
                      </a:pPr>
                      <a:r>
                        <a:rPr lang="en-GB" sz="700" dirty="0" smtClean="0">
                          <a:effectLst/>
                          <a:latin typeface="Calibri"/>
                          <a:ea typeface="Calibri"/>
                          <a:cs typeface="Times New Roman"/>
                        </a:rPr>
                        <a:t>A spoken/written</a:t>
                      </a:r>
                      <a:r>
                        <a:rPr lang="en-GB" sz="700" baseline="0" dirty="0" smtClean="0">
                          <a:effectLst/>
                          <a:latin typeface="Calibri"/>
                          <a:ea typeface="Calibri"/>
                          <a:cs typeface="Times New Roman"/>
                        </a:rPr>
                        <a:t> account of a person, action or event</a:t>
                      </a:r>
                      <a:endParaRPr lang="en-GB" sz="700" dirty="0">
                        <a:effectLst/>
                        <a:latin typeface="Calibri"/>
                        <a:ea typeface="Calibri"/>
                        <a:cs typeface="Times New Roman"/>
                      </a:endParaRPr>
                    </a:p>
                  </a:txBody>
                  <a:tcPr marL="68580" marR="68580" marT="0" marB="0">
                    <a:solidFill>
                      <a:srgbClr val="8EB4E3"/>
                    </a:solidFill>
                  </a:tcPr>
                </a:tc>
                <a:extLst>
                  <a:ext uri="{0D108BD9-81ED-4DB2-BD59-A6C34878D82A}">
                    <a16:rowId xmlns:a16="http://schemas.microsoft.com/office/drawing/2014/main" val="10024"/>
                  </a:ext>
                </a:extLst>
              </a:tr>
              <a:tr h="242444">
                <a:tc>
                  <a:txBody>
                    <a:bodyPr/>
                    <a:lstStyle/>
                    <a:p>
                      <a:pPr algn="l"/>
                      <a:r>
                        <a:rPr lang="en-GB" sz="900" dirty="0" smtClean="0"/>
                        <a:t>Foreshadowing</a:t>
                      </a:r>
                      <a:endParaRPr lang="en-GB" sz="900" dirty="0"/>
                    </a:p>
                  </a:txBody>
                  <a:tcPr>
                    <a:solidFill>
                      <a:srgbClr val="8EB4E3"/>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GB" sz="800" kern="1200" dirty="0" smtClean="0">
                          <a:solidFill>
                            <a:schemeClr val="dk1"/>
                          </a:solidFill>
                          <a:effectLst/>
                          <a:latin typeface="+mn-lt"/>
                          <a:ea typeface="+mn-ea"/>
                          <a:cs typeface="+mn-cs"/>
                        </a:rPr>
                        <a:t>a hint or suggestion of what might happen later in the story</a:t>
                      </a:r>
                    </a:p>
                  </a:txBody>
                  <a:tcPr marL="68580" marR="68580" marT="0" marB="0">
                    <a:solidFill>
                      <a:srgbClr val="8EB4E3"/>
                    </a:solidFill>
                  </a:tcPr>
                </a:tc>
                <a:extLst>
                  <a:ext uri="{0D108BD9-81ED-4DB2-BD59-A6C34878D82A}">
                    <a16:rowId xmlns:a16="http://schemas.microsoft.com/office/drawing/2014/main" val="2052836532"/>
                  </a:ext>
                </a:extLst>
              </a:tr>
              <a:tr h="209570">
                <a:tc>
                  <a:txBody>
                    <a:bodyPr/>
                    <a:lstStyle/>
                    <a:p>
                      <a:pPr algn="l"/>
                      <a:r>
                        <a:rPr lang="en-GB" sz="900" dirty="0" smtClean="0"/>
                        <a:t>Symbolism </a:t>
                      </a:r>
                      <a:endParaRPr lang="en-GB" sz="900" dirty="0"/>
                    </a:p>
                  </a:txBody>
                  <a:tcPr>
                    <a:solidFill>
                      <a:srgbClr val="8EB4E3"/>
                    </a:solidFill>
                  </a:tcPr>
                </a:tc>
                <a:tc>
                  <a:txBody>
                    <a:bodyPr/>
                    <a:lstStyle/>
                    <a:p>
                      <a:pPr>
                        <a:lnSpc>
                          <a:spcPct val="115000"/>
                        </a:lnSpc>
                        <a:spcAft>
                          <a:spcPts val="1000"/>
                        </a:spcAft>
                      </a:pPr>
                      <a:r>
                        <a:rPr lang="en-GB" sz="800" kern="1200" dirty="0" smtClean="0">
                          <a:solidFill>
                            <a:schemeClr val="dk1"/>
                          </a:solidFill>
                          <a:effectLst/>
                          <a:latin typeface="+mn-lt"/>
                          <a:ea typeface="+mn-ea"/>
                          <a:cs typeface="+mn-cs"/>
                        </a:rPr>
                        <a:t>the use of symbols to represent ideas or qualities</a:t>
                      </a:r>
                      <a:endParaRPr lang="en-GB" sz="800" dirty="0">
                        <a:effectLst/>
                        <a:latin typeface="Calibri"/>
                        <a:ea typeface="Calibri"/>
                        <a:cs typeface="Times New Roman"/>
                      </a:endParaRPr>
                    </a:p>
                  </a:txBody>
                  <a:tcPr marL="68580" marR="68580" marT="0" marB="0">
                    <a:solidFill>
                      <a:srgbClr val="8EB4E3"/>
                    </a:solidFill>
                  </a:tcPr>
                </a:tc>
                <a:extLst>
                  <a:ext uri="{0D108BD9-81ED-4DB2-BD59-A6C34878D82A}">
                    <a16:rowId xmlns:a16="http://schemas.microsoft.com/office/drawing/2014/main" val="3805667714"/>
                  </a:ext>
                </a:extLst>
              </a:tr>
            </a:tbl>
          </a:graphicData>
        </a:graphic>
      </p:graphicFrame>
      <p:graphicFrame>
        <p:nvGraphicFramePr>
          <p:cNvPr id="7" name="Table 6"/>
          <p:cNvGraphicFramePr>
            <a:graphicFrameLocks noGrp="1"/>
          </p:cNvGraphicFramePr>
          <p:nvPr>
            <p:extLst/>
          </p:nvPr>
        </p:nvGraphicFramePr>
        <p:xfrm>
          <a:off x="3736816" y="1"/>
          <a:ext cx="3779911" cy="2476500"/>
        </p:xfrm>
        <a:graphic>
          <a:graphicData uri="http://schemas.openxmlformats.org/drawingml/2006/table">
            <a:tbl>
              <a:tblPr firstRow="1" bandRow="1">
                <a:tableStyleId>{93296810-A885-4BE3-A3E7-6D5BEEA58F35}</a:tableStyleId>
              </a:tblPr>
              <a:tblGrid>
                <a:gridCol w="3779911">
                  <a:extLst>
                    <a:ext uri="{9D8B030D-6E8A-4147-A177-3AD203B41FA5}">
                      <a16:colId xmlns:a16="http://schemas.microsoft.com/office/drawing/2014/main" val="20000"/>
                    </a:ext>
                  </a:extLst>
                </a:gridCol>
              </a:tblGrid>
              <a:tr h="169025">
                <a:tc>
                  <a:txBody>
                    <a:bodyPr/>
                    <a:lstStyle/>
                    <a:p>
                      <a:pPr algn="ctr"/>
                      <a:r>
                        <a:rPr lang="en-GB" sz="1050" dirty="0" smtClean="0">
                          <a:solidFill>
                            <a:schemeClr val="tx1"/>
                          </a:solidFill>
                        </a:rPr>
                        <a:t>SKILLS</a:t>
                      </a:r>
                      <a:endParaRPr lang="en-GB" sz="1050" dirty="0">
                        <a:solidFill>
                          <a:schemeClr val="tx1"/>
                        </a:solidFill>
                      </a:endParaRPr>
                    </a:p>
                  </a:txBody>
                  <a:tcPr>
                    <a:solidFill>
                      <a:srgbClr val="558ED5"/>
                    </a:solidFill>
                  </a:tcPr>
                </a:tc>
                <a:extLst>
                  <a:ext uri="{0D108BD9-81ED-4DB2-BD59-A6C34878D82A}">
                    <a16:rowId xmlns:a16="http://schemas.microsoft.com/office/drawing/2014/main" val="10000"/>
                  </a:ext>
                </a:extLst>
              </a:tr>
              <a:tr h="2107847">
                <a:tc>
                  <a:txBody>
                    <a:bodyPr/>
                    <a:lstStyle/>
                    <a:p>
                      <a:pPr algn="l"/>
                      <a:r>
                        <a:rPr lang="en-GB" sz="1000" b="1" dirty="0" smtClean="0"/>
                        <a:t>Analysis Points:</a:t>
                      </a:r>
                      <a:r>
                        <a:rPr lang="en-GB" sz="1000" b="1" baseline="0" dirty="0" smtClean="0"/>
                        <a:t> </a:t>
                      </a:r>
                    </a:p>
                    <a:p>
                      <a:pPr marL="0" indent="0" algn="l">
                        <a:buFont typeface="Arial" panose="020B0604020202020204" pitchFamily="34" charset="0"/>
                        <a:buNone/>
                      </a:pPr>
                      <a:r>
                        <a:rPr lang="en-GB" sz="1000" b="1" dirty="0" smtClean="0">
                          <a:solidFill>
                            <a:srgbClr val="FF0000"/>
                          </a:solidFill>
                        </a:rPr>
                        <a:t>Link to the question</a:t>
                      </a:r>
                    </a:p>
                    <a:p>
                      <a:pPr marL="0" indent="0" algn="l">
                        <a:buFont typeface="Arial" panose="020B0604020202020204" pitchFamily="34" charset="0"/>
                        <a:buNone/>
                      </a:pPr>
                      <a:r>
                        <a:rPr lang="en-GB" sz="1000" b="1" dirty="0" smtClean="0">
                          <a:solidFill>
                            <a:schemeClr val="accent6">
                              <a:lumMod val="75000"/>
                            </a:schemeClr>
                          </a:solidFill>
                        </a:rPr>
                        <a:t>Link to the terminology (Lang/Structure – evaluating choice) </a:t>
                      </a:r>
                    </a:p>
                    <a:p>
                      <a:pPr marL="0" indent="0" algn="l">
                        <a:buFont typeface="Arial" panose="020B0604020202020204" pitchFamily="34" charset="0"/>
                        <a:buNone/>
                      </a:pPr>
                      <a:r>
                        <a:rPr lang="en-GB" sz="1000" b="1" dirty="0" smtClean="0">
                          <a:solidFill>
                            <a:srgbClr val="FF0000"/>
                          </a:solidFill>
                        </a:rPr>
                        <a:t>Short Quote(s) -or Moment</a:t>
                      </a:r>
                    </a:p>
                    <a:p>
                      <a:pPr marL="0" indent="0" algn="l">
                        <a:buFont typeface="Arial" panose="020B0604020202020204" pitchFamily="34" charset="0"/>
                        <a:buNone/>
                      </a:pPr>
                      <a:r>
                        <a:rPr lang="en-GB" sz="1000" b="1" dirty="0" smtClean="0">
                          <a:solidFill>
                            <a:srgbClr val="FF0000"/>
                          </a:solidFill>
                        </a:rPr>
                        <a:t>Explain meaning and effect – both obvious and hidden (explicit and implicit) </a:t>
                      </a:r>
                    </a:p>
                    <a:p>
                      <a:pPr marL="0" indent="0" algn="l">
                        <a:buFont typeface="Arial" panose="020B0604020202020204" pitchFamily="34" charset="0"/>
                        <a:buNone/>
                      </a:pPr>
                      <a:r>
                        <a:rPr lang="en-GB" sz="1000" b="1" dirty="0" smtClean="0">
                          <a:solidFill>
                            <a:schemeClr val="accent6">
                              <a:lumMod val="75000"/>
                            </a:schemeClr>
                          </a:solidFill>
                        </a:rPr>
                        <a:t>Zoom in on words/explore connotations and effect</a:t>
                      </a:r>
                    </a:p>
                    <a:p>
                      <a:pPr marL="0" indent="0" algn="l">
                        <a:buFont typeface="Arial" panose="020B0604020202020204" pitchFamily="34" charset="0"/>
                        <a:buNone/>
                      </a:pPr>
                      <a:r>
                        <a:rPr lang="en-GB" sz="1000" b="1" dirty="0" smtClean="0">
                          <a:solidFill>
                            <a:srgbClr val="00B050"/>
                          </a:solidFill>
                        </a:rPr>
                        <a:t>Suggest what other readers might think/feel (offering an alternative opinion)</a:t>
                      </a:r>
                    </a:p>
                    <a:p>
                      <a:pPr marL="0" indent="0" algn="l">
                        <a:buFont typeface="Arial" panose="020B0604020202020204" pitchFamily="34" charset="0"/>
                        <a:buNone/>
                      </a:pPr>
                      <a:r>
                        <a:rPr lang="en-GB" sz="1000" b="1" dirty="0" smtClean="0">
                          <a:solidFill>
                            <a:srgbClr val="00B050"/>
                          </a:solidFill>
                        </a:rPr>
                        <a:t>Link to the writer’s intentions (step out from the close analysis to give an overview of meaning)</a:t>
                      </a:r>
                    </a:p>
                    <a:p>
                      <a:pPr marL="0" indent="0" algn="l">
                        <a:buFont typeface="Arial" panose="020B0604020202020204" pitchFamily="34" charset="0"/>
                        <a:buNone/>
                      </a:pPr>
                      <a:r>
                        <a:rPr lang="en-GB" sz="1000" b="1" dirty="0" smtClean="0">
                          <a:solidFill>
                            <a:srgbClr val="00B050"/>
                          </a:solidFill>
                        </a:rPr>
                        <a:t>Explore a linking quote/supporting idea</a:t>
                      </a:r>
                    </a:p>
                    <a:p>
                      <a:pPr marL="0" indent="0" algn="l">
                        <a:buFont typeface="Arial" panose="020B0604020202020204" pitchFamily="34" charset="0"/>
                        <a:buNone/>
                      </a:pPr>
                      <a:endParaRPr lang="en-GB" sz="1000" b="1" dirty="0" smtClean="0">
                        <a:solidFill>
                          <a:srgbClr val="00B050"/>
                        </a:solidFill>
                      </a:endParaRPr>
                    </a:p>
                    <a:p>
                      <a:pPr marL="0" indent="0" algn="l">
                        <a:buFont typeface="Arial" panose="020B0604020202020204" pitchFamily="34" charset="0"/>
                        <a:buNone/>
                      </a:pPr>
                      <a:r>
                        <a:rPr lang="en-GB" sz="1000" b="1" dirty="0" smtClean="0">
                          <a:solidFill>
                            <a:srgbClr val="00B050"/>
                          </a:solidFill>
                        </a:rPr>
                        <a:t>  </a:t>
                      </a:r>
                      <a:r>
                        <a:rPr lang="en-GB" sz="1000" b="1" dirty="0" smtClean="0">
                          <a:solidFill>
                            <a:srgbClr val="FF0000"/>
                          </a:solidFill>
                        </a:rPr>
                        <a:t> ***DON’T FORGET CONTEXT FOR THIS MODULE!***</a:t>
                      </a:r>
                    </a:p>
                  </a:txBody>
                  <a:tcPr>
                    <a:solidFill>
                      <a:schemeClr val="tx2">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nvPr>
        </p:nvGraphicFramePr>
        <p:xfrm>
          <a:off x="3779912" y="3356993"/>
          <a:ext cx="3744416" cy="3413630"/>
        </p:xfrm>
        <a:graphic>
          <a:graphicData uri="http://schemas.openxmlformats.org/drawingml/2006/table">
            <a:tbl>
              <a:tblPr firstRow="1" bandRow="1">
                <a:tableStyleId>{93296810-A885-4BE3-A3E7-6D5BEEA58F35}</a:tableStyleId>
              </a:tblPr>
              <a:tblGrid>
                <a:gridCol w="3744416">
                  <a:extLst>
                    <a:ext uri="{9D8B030D-6E8A-4147-A177-3AD203B41FA5}">
                      <a16:colId xmlns:a16="http://schemas.microsoft.com/office/drawing/2014/main" val="20000"/>
                    </a:ext>
                  </a:extLst>
                </a:gridCol>
              </a:tblGrid>
              <a:tr h="229826">
                <a:tc>
                  <a:txBody>
                    <a:bodyPr/>
                    <a:lstStyle/>
                    <a:p>
                      <a:pPr algn="ctr"/>
                      <a:r>
                        <a:rPr lang="en-GB" sz="1100" dirty="0" smtClean="0">
                          <a:solidFill>
                            <a:schemeClr val="tx1"/>
                          </a:solidFill>
                        </a:rPr>
                        <a:t>EXAM</a:t>
                      </a:r>
                      <a:r>
                        <a:rPr lang="en-GB" sz="1100" baseline="0" dirty="0" smtClean="0">
                          <a:solidFill>
                            <a:schemeClr val="tx1"/>
                          </a:solidFill>
                        </a:rPr>
                        <a:t> REQUIREMENTS</a:t>
                      </a:r>
                      <a:endParaRPr lang="en-GB" sz="1100" dirty="0">
                        <a:solidFill>
                          <a:schemeClr val="tx1"/>
                        </a:solidFill>
                      </a:endParaRPr>
                    </a:p>
                  </a:txBody>
                  <a:tcPr>
                    <a:solidFill>
                      <a:srgbClr val="558ED5"/>
                    </a:solidFill>
                  </a:tcPr>
                </a:tc>
                <a:extLst>
                  <a:ext uri="{0D108BD9-81ED-4DB2-BD59-A6C34878D82A}">
                    <a16:rowId xmlns:a16="http://schemas.microsoft.com/office/drawing/2014/main" val="10000"/>
                  </a:ext>
                </a:extLst>
              </a:tr>
              <a:tr h="3154550">
                <a:tc>
                  <a:txBody>
                    <a:bodyPr/>
                    <a:lstStyle/>
                    <a:p>
                      <a:pPr algn="ctr"/>
                      <a:r>
                        <a:rPr lang="en-GB" sz="1050" b="1" i="0" u="sng" dirty="0" smtClean="0">
                          <a:solidFill>
                            <a:schemeClr val="tx1"/>
                          </a:solidFill>
                        </a:rPr>
                        <a:t>ESSAY QUESTION</a:t>
                      </a:r>
                      <a:r>
                        <a:rPr lang="en-GB" sz="1050" b="1" i="0" u="sng" baseline="0" dirty="0" smtClean="0">
                          <a:solidFill>
                            <a:schemeClr val="tx1"/>
                          </a:solidFill>
                        </a:rPr>
                        <a:t>– 45 mins (including planning time)</a:t>
                      </a:r>
                      <a:endParaRPr lang="en-GB" sz="1050" b="1" i="0" u="sng" dirty="0" smtClean="0">
                        <a:solidFill>
                          <a:schemeClr val="tx1"/>
                        </a:solidFill>
                      </a:endParaRPr>
                    </a:p>
                    <a:p>
                      <a:endParaRPr lang="en-GB" sz="900" b="0" i="0" u="sng" dirty="0" smtClean="0">
                        <a:solidFill>
                          <a:schemeClr val="tx1"/>
                        </a:solidFill>
                      </a:endParaRPr>
                    </a:p>
                    <a:p>
                      <a:r>
                        <a:rPr lang="en-GB" sz="900" b="0" i="0" u="none" dirty="0" smtClean="0">
                          <a:solidFill>
                            <a:schemeClr val="tx1"/>
                          </a:solidFill>
                        </a:rPr>
                        <a:t>Brief</a:t>
                      </a:r>
                      <a:r>
                        <a:rPr lang="en-GB" sz="900" b="0" i="0" u="none" baseline="0" dirty="0" smtClean="0">
                          <a:solidFill>
                            <a:schemeClr val="tx1"/>
                          </a:solidFill>
                        </a:rPr>
                        <a:t> i</a:t>
                      </a:r>
                      <a:r>
                        <a:rPr lang="en-GB" sz="900" b="0" i="0" u="none" dirty="0" smtClean="0">
                          <a:solidFill>
                            <a:schemeClr val="tx1"/>
                          </a:solidFill>
                        </a:rPr>
                        <a:t>ntroduction – Mention</a:t>
                      </a:r>
                      <a:r>
                        <a:rPr lang="en-GB" sz="900" b="0" i="0" u="none" baseline="0" dirty="0" smtClean="0">
                          <a:solidFill>
                            <a:schemeClr val="tx1"/>
                          </a:solidFill>
                        </a:rPr>
                        <a:t> where extract is from in the novel / Offer an overall link to the question covering the novel as a whole.</a:t>
                      </a:r>
                      <a:endParaRPr lang="en-GB" sz="900" b="0" i="0" u="none" dirty="0" smtClean="0">
                        <a:solidFill>
                          <a:schemeClr val="tx1"/>
                        </a:solidFill>
                      </a:endParaRPr>
                    </a:p>
                    <a:p>
                      <a:r>
                        <a:rPr lang="en-GB" sz="900" b="0" i="0" u="none" dirty="0" smtClean="0">
                          <a:solidFill>
                            <a:schemeClr val="tx1"/>
                          </a:solidFill>
                        </a:rPr>
                        <a:t>Extract</a:t>
                      </a:r>
                      <a:r>
                        <a:rPr lang="en-GB" sz="900" b="0" i="0" u="none" baseline="0" dirty="0" smtClean="0">
                          <a:solidFill>
                            <a:schemeClr val="tx1"/>
                          </a:solidFill>
                        </a:rPr>
                        <a:t> Focus – 1 paragraph – Link to Question. Aim for up to 6 quotes covered</a:t>
                      </a:r>
                    </a:p>
                    <a:p>
                      <a:r>
                        <a:rPr lang="en-GB" sz="900" b="0" i="0" u="none" baseline="0" dirty="0" smtClean="0">
                          <a:solidFill>
                            <a:schemeClr val="tx1"/>
                          </a:solidFill>
                        </a:rPr>
                        <a:t>Whole Novel Focus -2 paragraphs </a:t>
                      </a:r>
                      <a:r>
                        <a:rPr lang="en-US" sz="900" b="0" i="0" u="none" baseline="0" dirty="0" smtClean="0">
                          <a:solidFill>
                            <a:schemeClr val="tx1"/>
                          </a:solidFill>
                        </a:rPr>
                        <a:t>–</a:t>
                      </a:r>
                      <a:r>
                        <a:rPr lang="en-GB" sz="900" b="0" i="0" u="none" baseline="0" dirty="0" smtClean="0">
                          <a:solidFill>
                            <a:schemeClr val="tx1"/>
                          </a:solidFill>
                        </a:rPr>
                        <a:t> Link to how question can be answered in other key moments/quotes throughout the novel</a:t>
                      </a:r>
                    </a:p>
                    <a:p>
                      <a:r>
                        <a:rPr lang="en-GB" sz="900" b="0" i="0" u="none" baseline="0" dirty="0" smtClean="0">
                          <a:solidFill>
                            <a:schemeClr val="tx1"/>
                          </a:solidFill>
                        </a:rPr>
                        <a:t>Brief Conclusion – Link back to the question </a:t>
                      </a:r>
                    </a:p>
                    <a:p>
                      <a:endParaRPr lang="en-GB" sz="900" b="0" i="0" u="none" baseline="0" dirty="0" smtClean="0">
                        <a:solidFill>
                          <a:schemeClr val="tx1"/>
                        </a:solidFill>
                      </a:endParaRPr>
                    </a:p>
                    <a:p>
                      <a:r>
                        <a:rPr lang="en-GB" sz="900" b="0" i="0" u="none" baseline="0" dirty="0" smtClean="0">
                          <a:solidFill>
                            <a:schemeClr val="tx1"/>
                          </a:solidFill>
                        </a:rPr>
                        <a:t>EMBED CONTEXT THROUGHOUT THE ESSAY</a:t>
                      </a:r>
                      <a:endParaRPr lang="en-GB" sz="900" b="0" i="0" u="none" dirty="0" smtClean="0">
                        <a:solidFill>
                          <a:schemeClr val="tx1"/>
                        </a:solidFill>
                      </a:endParaRPr>
                    </a:p>
                    <a:p>
                      <a:endParaRPr lang="en-GB" sz="900" b="0" i="0" u="sng" dirty="0" smtClean="0">
                        <a:solidFill>
                          <a:schemeClr val="tx1"/>
                        </a:solidFill>
                      </a:endParaRPr>
                    </a:p>
                    <a:p>
                      <a:r>
                        <a:rPr lang="en-GB" sz="900" b="0" i="0" u="sng" dirty="0" smtClean="0">
                          <a:solidFill>
                            <a:schemeClr val="tx1"/>
                          </a:solidFill>
                        </a:rPr>
                        <a:t>Typical</a:t>
                      </a:r>
                      <a:r>
                        <a:rPr lang="en-GB" sz="900" b="0" i="0" u="sng" baseline="0" dirty="0" smtClean="0">
                          <a:solidFill>
                            <a:schemeClr val="tx1"/>
                          </a:solidFill>
                        </a:rPr>
                        <a:t> Questions</a:t>
                      </a:r>
                    </a:p>
                    <a:p>
                      <a:r>
                        <a:rPr lang="en-GB" sz="900" b="0" i="0" u="none" baseline="0" dirty="0" smtClean="0">
                          <a:solidFill>
                            <a:schemeClr val="tx1"/>
                          </a:solidFill>
                        </a:rPr>
                        <a:t>Write about Scrooge and the way he changes through the novel.</a:t>
                      </a:r>
                    </a:p>
                    <a:p>
                      <a:pPr algn="ctr"/>
                      <a:r>
                        <a:rPr lang="en-GB" sz="900" b="0" i="0" u="none" baseline="0" dirty="0" smtClean="0">
                          <a:solidFill>
                            <a:schemeClr val="tx1"/>
                          </a:solidFill>
                        </a:rPr>
                        <a:t>OR</a:t>
                      </a:r>
                    </a:p>
                    <a:p>
                      <a:r>
                        <a:rPr lang="en-GB" sz="900" b="0" i="0" u="none" baseline="0" dirty="0" smtClean="0">
                          <a:solidFill>
                            <a:schemeClr val="tx1"/>
                          </a:solidFill>
                        </a:rPr>
                        <a:t>Write about the theme of self-interest and how this is presented in the novel.</a:t>
                      </a:r>
                    </a:p>
                    <a:p>
                      <a:endParaRPr lang="en-GB" sz="900" b="0" i="0" u="none" baseline="0" dirty="0" smtClean="0">
                        <a:solidFill>
                          <a:schemeClr val="tx1"/>
                        </a:solidFill>
                      </a:endParaRPr>
                    </a:p>
                    <a:p>
                      <a:pPr marL="171450" indent="-171450">
                        <a:buFont typeface="Arial" panose="020B0604020202020204" pitchFamily="34" charset="0"/>
                        <a:buChar char="•"/>
                      </a:pPr>
                      <a:r>
                        <a:rPr lang="en-GB" sz="900" b="0" i="0" u="none" baseline="0" dirty="0" smtClean="0">
                          <a:solidFill>
                            <a:schemeClr val="tx1"/>
                          </a:solidFill>
                        </a:rPr>
                        <a:t>Refer to the extract and the novel as a whole</a:t>
                      </a:r>
                    </a:p>
                    <a:p>
                      <a:pPr marL="171450" indent="-171450">
                        <a:buFont typeface="Arial" panose="020B0604020202020204" pitchFamily="34" charset="0"/>
                        <a:buChar char="•"/>
                      </a:pPr>
                      <a:r>
                        <a:rPr lang="en-GB" sz="900" b="0" i="0" u="none" baseline="0" dirty="0" smtClean="0">
                          <a:solidFill>
                            <a:schemeClr val="tx1"/>
                          </a:solidFill>
                        </a:rPr>
                        <a:t>Show your understanding of characters and events in the novel</a:t>
                      </a:r>
                    </a:p>
                    <a:p>
                      <a:pPr marL="171450" indent="-171450">
                        <a:buFont typeface="Arial" panose="020B0604020202020204" pitchFamily="34" charset="0"/>
                        <a:buChar char="•"/>
                      </a:pPr>
                      <a:r>
                        <a:rPr lang="en-GB" sz="900" b="0" i="0" u="none" baseline="0" dirty="0" smtClean="0">
                          <a:solidFill>
                            <a:schemeClr val="tx1"/>
                          </a:solidFill>
                        </a:rPr>
                        <a:t>Refer to the context of the novel</a:t>
                      </a:r>
                      <a:endParaRPr lang="en-GB" sz="900" b="0" i="0" u="sng" dirty="0" smtClean="0">
                        <a:solidFill>
                          <a:schemeClr val="tx1"/>
                        </a:solidFill>
                      </a:endParaRPr>
                    </a:p>
                  </a:txBody>
                  <a:tcPr>
                    <a:solidFill>
                      <a:srgbClr val="95B3D7"/>
                    </a:solidFill>
                  </a:tcPr>
                </a:tc>
                <a:extLst>
                  <a:ext uri="{0D108BD9-81ED-4DB2-BD59-A6C34878D82A}">
                    <a16:rowId xmlns:a16="http://schemas.microsoft.com/office/drawing/2014/main" val="10001"/>
                  </a:ext>
                </a:extLst>
              </a:tr>
            </a:tbl>
          </a:graphicData>
        </a:graphic>
      </p:graphicFrame>
      <p:sp>
        <p:nvSpPr>
          <p:cNvPr id="3" name="TextBox 2"/>
          <p:cNvSpPr txBox="1"/>
          <p:nvPr/>
        </p:nvSpPr>
        <p:spPr>
          <a:xfrm>
            <a:off x="7518577" y="0"/>
            <a:ext cx="1597333" cy="6886501"/>
          </a:xfrm>
          <a:prstGeom prst="rect">
            <a:avLst/>
          </a:prstGeom>
          <a:solidFill>
            <a:schemeClr val="accent1">
              <a:lumMod val="60000"/>
              <a:lumOff val="40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000" b="1" u="sng" dirty="0" smtClean="0"/>
              <a:t>Context Features</a:t>
            </a:r>
          </a:p>
          <a:p>
            <a:pPr marL="171450" indent="-171450">
              <a:buFont typeface="Arial" panose="020B0604020202020204" pitchFamily="34" charset="0"/>
              <a:buChar char="•"/>
            </a:pPr>
            <a:r>
              <a:rPr lang="en-GB" sz="800" dirty="0" smtClean="0"/>
              <a:t>Dickens used conventions from the Gothic genre –death, spirits, supernatural, </a:t>
            </a:r>
          </a:p>
          <a:p>
            <a:pPr marL="171450" indent="-171450">
              <a:buFont typeface="Arial" panose="020B0604020202020204" pitchFamily="34" charset="0"/>
              <a:buChar char="•"/>
            </a:pPr>
            <a:endParaRPr lang="en-GB" sz="800" dirty="0"/>
          </a:p>
          <a:p>
            <a:pPr marL="171450" indent="-171450">
              <a:buFont typeface="Arial" panose="020B0604020202020204" pitchFamily="34" charset="0"/>
              <a:buChar char="•"/>
            </a:pPr>
            <a:r>
              <a:rPr lang="en-GB" sz="800" dirty="0" smtClean="0"/>
              <a:t>Huge population increase in London in Victorian Britain. Overcrowding. Large supply of labour meant employers could pay low wages.</a:t>
            </a:r>
          </a:p>
          <a:p>
            <a:pPr marL="171450" indent="-171450">
              <a:buFont typeface="Arial" panose="020B0604020202020204" pitchFamily="34" charset="0"/>
              <a:buChar char="•"/>
            </a:pPr>
            <a:endParaRPr lang="en-GB" sz="800" dirty="0" smtClean="0"/>
          </a:p>
          <a:p>
            <a:pPr marL="171450" indent="-171450">
              <a:buFont typeface="Arial" panose="020B0604020202020204" pitchFamily="34" charset="0"/>
              <a:buChar char="•"/>
            </a:pPr>
            <a:r>
              <a:rPr lang="en-GB" sz="800" dirty="0" smtClean="0"/>
              <a:t> ¼ of population living in poverty</a:t>
            </a:r>
            <a:r>
              <a:rPr lang="en-GB" sz="800" dirty="0"/>
              <a:t>. No welfare state to provide benefits for poor. Charity was vital</a:t>
            </a:r>
            <a:r>
              <a:rPr lang="en-GB" sz="800" dirty="0" smtClean="0"/>
              <a:t>.</a:t>
            </a:r>
          </a:p>
          <a:p>
            <a:pPr marL="171450" indent="-171450">
              <a:buFont typeface="Arial" panose="020B0604020202020204" pitchFamily="34" charset="0"/>
              <a:buChar char="•"/>
            </a:pPr>
            <a:endParaRPr lang="en-GB" sz="800" dirty="0"/>
          </a:p>
          <a:p>
            <a:pPr marL="171450" indent="-171450">
              <a:buFont typeface="Arial" panose="020B0604020202020204" pitchFamily="34" charset="0"/>
              <a:buChar char="•"/>
            </a:pPr>
            <a:r>
              <a:rPr lang="en-GB" sz="800" dirty="0" smtClean="0"/>
              <a:t>Many children died in childbirth/infancy</a:t>
            </a:r>
          </a:p>
          <a:p>
            <a:pPr marL="171450" indent="-171450">
              <a:buFont typeface="Arial" panose="020B0604020202020204" pitchFamily="34" charset="0"/>
              <a:buChar char="•"/>
            </a:pPr>
            <a:endParaRPr lang="en-GB" sz="800" dirty="0"/>
          </a:p>
          <a:p>
            <a:pPr marL="171450" indent="-171450">
              <a:buFont typeface="Arial" panose="020B0604020202020204" pitchFamily="34" charset="0"/>
              <a:buChar char="•"/>
            </a:pPr>
            <a:r>
              <a:rPr lang="en-GB" sz="800" dirty="0" smtClean="0"/>
              <a:t>No printers or copiers in 19</a:t>
            </a:r>
            <a:r>
              <a:rPr lang="en-GB" sz="800" baseline="30000" dirty="0" smtClean="0"/>
              <a:t>th</a:t>
            </a:r>
            <a:r>
              <a:rPr lang="en-GB" sz="800" dirty="0" smtClean="0"/>
              <a:t> century. Clerks wrote everything out by hand.</a:t>
            </a:r>
          </a:p>
          <a:p>
            <a:pPr marL="171450" indent="-171450">
              <a:buFont typeface="Arial" panose="020B0604020202020204" pitchFamily="34" charset="0"/>
              <a:buChar char="•"/>
            </a:pPr>
            <a:endParaRPr lang="en-GB" sz="800" dirty="0"/>
          </a:p>
          <a:p>
            <a:pPr marL="171450" indent="-171450">
              <a:buFont typeface="Arial" panose="020B0604020202020204" pitchFamily="34" charset="0"/>
              <a:buChar char="•"/>
            </a:pPr>
            <a:r>
              <a:rPr lang="en-GB" sz="800" dirty="0" smtClean="0"/>
              <a:t>Dickens’ father ran up huge debts, and got sent to a debtors’ prison. </a:t>
            </a:r>
          </a:p>
          <a:p>
            <a:pPr marL="171450" indent="-171450">
              <a:buFont typeface="Arial" panose="020B0604020202020204" pitchFamily="34" charset="0"/>
              <a:buChar char="•"/>
            </a:pPr>
            <a:endParaRPr lang="en-GB" sz="800" dirty="0"/>
          </a:p>
          <a:p>
            <a:pPr marL="171450" indent="-171450">
              <a:buFont typeface="Arial" panose="020B0604020202020204" pitchFamily="34" charset="0"/>
              <a:buChar char="•"/>
            </a:pPr>
            <a:r>
              <a:rPr lang="en-GB" sz="800" dirty="0" smtClean="0"/>
              <a:t>Dickens then taken out of school and sent to a Blacking factory at age 12.Terrible conditions. Cruel employers. Low pay. </a:t>
            </a:r>
          </a:p>
          <a:p>
            <a:pPr marL="171450" indent="-171450">
              <a:buFont typeface="Arial" panose="020B0604020202020204" pitchFamily="34" charset="0"/>
              <a:buChar char="•"/>
            </a:pPr>
            <a:endParaRPr lang="en-GB" sz="800" dirty="0"/>
          </a:p>
          <a:p>
            <a:pPr marL="171450" indent="-171450">
              <a:buFont typeface="Arial" panose="020B0604020202020204" pitchFamily="34" charset="0"/>
              <a:buChar char="•"/>
            </a:pPr>
            <a:r>
              <a:rPr lang="en-GB" sz="800" dirty="0" smtClean="0"/>
              <a:t>Poor Children sent to terrible evening ‘ragged schools’ where they were neglected, and not educated well which meant they would stay poor.</a:t>
            </a:r>
            <a:r>
              <a:rPr lang="en-GB" sz="800" dirty="0"/>
              <a:t> Education wasn’t compulsory. Only rich children enjoyed good schools. </a:t>
            </a:r>
          </a:p>
          <a:p>
            <a:pPr marL="171450" indent="-171450">
              <a:buFont typeface="Arial" panose="020B0604020202020204" pitchFamily="34" charset="0"/>
              <a:buChar char="•"/>
            </a:pPr>
            <a:endParaRPr lang="en-GB" sz="800" dirty="0" smtClean="0"/>
          </a:p>
          <a:p>
            <a:pPr marL="171450" indent="-171450">
              <a:buFont typeface="Arial" panose="020B0604020202020204" pitchFamily="34" charset="0"/>
              <a:buChar char="•"/>
            </a:pPr>
            <a:r>
              <a:rPr lang="en-GB" sz="800" dirty="0" smtClean="0"/>
              <a:t>Dickens visited ragged schools – ones for the poor</a:t>
            </a:r>
          </a:p>
          <a:p>
            <a:pPr marL="171450" indent="-171450">
              <a:buFont typeface="Arial" panose="020B0604020202020204" pitchFamily="34" charset="0"/>
              <a:buChar char="•"/>
            </a:pPr>
            <a:endParaRPr lang="en-GB" sz="800" dirty="0"/>
          </a:p>
          <a:p>
            <a:pPr marL="171450" indent="-171450">
              <a:buFont typeface="Arial" panose="020B0604020202020204" pitchFamily="34" charset="0"/>
              <a:buChar char="•"/>
            </a:pPr>
            <a:r>
              <a:rPr lang="en-GB" sz="800" dirty="0" smtClean="0"/>
              <a:t>Religious society –most went to church, and believed in after life and knew Christian message of forgiveness.</a:t>
            </a:r>
          </a:p>
          <a:p>
            <a:pPr marL="171450" indent="-171450">
              <a:buFont typeface="Arial" panose="020B0604020202020204" pitchFamily="34" charset="0"/>
              <a:buChar char="•"/>
            </a:pPr>
            <a:endParaRPr lang="en-GB" sz="800" dirty="0"/>
          </a:p>
          <a:p>
            <a:pPr marL="171450" indent="-171450">
              <a:buFont typeface="Arial" panose="020B0604020202020204" pitchFamily="34" charset="0"/>
              <a:buChar char="•"/>
            </a:pPr>
            <a:r>
              <a:rPr lang="en-GB" sz="800" dirty="0" smtClean="0"/>
              <a:t>Dickens was inspired to write the book by insomnia filled night walks in London</a:t>
            </a:r>
          </a:p>
        </p:txBody>
      </p:sp>
      <p:graphicFrame>
        <p:nvGraphicFramePr>
          <p:cNvPr id="2" name="Table 1"/>
          <p:cNvGraphicFramePr>
            <a:graphicFrameLocks noGrp="1"/>
          </p:cNvGraphicFramePr>
          <p:nvPr>
            <p:extLst/>
          </p:nvPr>
        </p:nvGraphicFramePr>
        <p:xfrm>
          <a:off x="3815916" y="2531380"/>
          <a:ext cx="3672408" cy="770734"/>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val="20000"/>
                    </a:ext>
                  </a:extLst>
                </a:gridCol>
              </a:tblGrid>
              <a:tr h="216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rPr>
                        <a:t>KEY THEMES </a:t>
                      </a:r>
                    </a:p>
                  </a:txBody>
                  <a:tcPr>
                    <a:solidFill>
                      <a:schemeClr val="tx2">
                        <a:lumMod val="60000"/>
                        <a:lumOff val="40000"/>
                      </a:schemeClr>
                    </a:solidFill>
                  </a:tcPr>
                </a:tc>
                <a:extLst>
                  <a:ext uri="{0D108BD9-81ED-4DB2-BD59-A6C34878D82A}">
                    <a16:rowId xmlns:a16="http://schemas.microsoft.com/office/drawing/2014/main" val="10000"/>
                  </a:ext>
                </a:extLst>
              </a:tr>
              <a:tr h="465934">
                <a:tc>
                  <a:txBody>
                    <a:bodyPr/>
                    <a:lstStyle/>
                    <a:p>
                      <a:pPr algn="ctr"/>
                      <a:r>
                        <a:rPr lang="en-GB" sz="1000" dirty="0" smtClean="0"/>
                        <a:t>Family, Christmas, Poverty and Wealth, </a:t>
                      </a:r>
                    </a:p>
                    <a:p>
                      <a:pPr algn="ctr"/>
                      <a:r>
                        <a:rPr lang="en-GB" sz="1000" dirty="0" smtClean="0"/>
                        <a:t>The Past, Change, Food, Love, Death, Compassion</a:t>
                      </a:r>
                    </a:p>
                  </a:txBody>
                  <a:tcPr>
                    <a:solidFill>
                      <a:srgbClr val="95B3D7"/>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803833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0" y="22847"/>
          <a:ext cx="9144000" cy="5123503"/>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gridCol w="1016000">
                  <a:extLst>
                    <a:ext uri="{9D8B030D-6E8A-4147-A177-3AD203B41FA5}">
                      <a16:colId xmlns:a16="http://schemas.microsoft.com/office/drawing/2014/main" val="20006"/>
                    </a:ext>
                  </a:extLst>
                </a:gridCol>
                <a:gridCol w="1016000">
                  <a:extLst>
                    <a:ext uri="{9D8B030D-6E8A-4147-A177-3AD203B41FA5}">
                      <a16:colId xmlns:a16="http://schemas.microsoft.com/office/drawing/2014/main" val="20007"/>
                    </a:ext>
                  </a:extLst>
                </a:gridCol>
                <a:gridCol w="1016000">
                  <a:extLst>
                    <a:ext uri="{9D8B030D-6E8A-4147-A177-3AD203B41FA5}">
                      <a16:colId xmlns:a16="http://schemas.microsoft.com/office/drawing/2014/main" val="20008"/>
                    </a:ext>
                  </a:extLst>
                </a:gridCol>
              </a:tblGrid>
              <a:tr h="237801">
                <a:tc gridSpan="9">
                  <a:txBody>
                    <a:bodyPr/>
                    <a:lstStyle/>
                    <a:p>
                      <a:pPr algn="ctr"/>
                      <a:r>
                        <a:rPr lang="en-US" sz="1400" dirty="0" smtClean="0">
                          <a:solidFill>
                            <a:srgbClr val="000000"/>
                          </a:solidFill>
                        </a:rPr>
                        <a:t>Key </a:t>
                      </a:r>
                      <a:r>
                        <a:rPr lang="en-US" sz="1200" dirty="0" smtClean="0">
                          <a:solidFill>
                            <a:srgbClr val="000000"/>
                          </a:solidFill>
                        </a:rPr>
                        <a:t>Quotes</a:t>
                      </a:r>
                      <a:endParaRPr lang="en-US" sz="1400" dirty="0">
                        <a:solidFill>
                          <a:srgbClr val="000000"/>
                        </a:solidFill>
                      </a:endParaRPr>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extLst>
                  <a:ext uri="{0D108BD9-81ED-4DB2-BD59-A6C34878D82A}">
                    <a16:rowId xmlns:a16="http://schemas.microsoft.com/office/drawing/2014/main" val="10000"/>
                  </a:ext>
                </a:extLst>
              </a:tr>
              <a:tr h="509065">
                <a:tc>
                  <a:txBody>
                    <a:bodyPr/>
                    <a:lstStyle/>
                    <a:p>
                      <a:r>
                        <a:rPr lang="en-US" sz="1050" b="1" dirty="0" smtClean="0"/>
                        <a:t>Scrooge</a:t>
                      </a:r>
                      <a:endParaRPr lang="en-US" sz="1050" b="1" dirty="0"/>
                    </a:p>
                  </a:txBody>
                  <a:tcPr/>
                </a:tc>
                <a:tc>
                  <a:txBody>
                    <a:bodyPr/>
                    <a:lstStyle/>
                    <a:p>
                      <a:r>
                        <a:rPr lang="en-US" sz="1050" b="1" dirty="0" smtClean="0"/>
                        <a:t>Bob </a:t>
                      </a:r>
                      <a:r>
                        <a:rPr lang="en-US" sz="1050" b="1" dirty="0" err="1" smtClean="0"/>
                        <a:t>Cratchit</a:t>
                      </a:r>
                      <a:r>
                        <a:rPr lang="en-US" sz="1050" b="1" dirty="0" smtClean="0"/>
                        <a:t>.</a:t>
                      </a:r>
                    </a:p>
                    <a:p>
                      <a:r>
                        <a:rPr lang="en-US" sz="1050" b="1" dirty="0" err="1" smtClean="0"/>
                        <a:t>Cratchit</a:t>
                      </a:r>
                      <a:r>
                        <a:rPr lang="en-US" sz="1050" b="1" baseline="0" dirty="0" smtClean="0"/>
                        <a:t> Family</a:t>
                      </a:r>
                      <a:endParaRPr lang="en-US" sz="1050" b="1" dirty="0"/>
                    </a:p>
                  </a:txBody>
                  <a:tcPr/>
                </a:tc>
                <a:tc>
                  <a:txBody>
                    <a:bodyPr/>
                    <a:lstStyle/>
                    <a:p>
                      <a:r>
                        <a:rPr lang="en-US" sz="1050" b="1" dirty="0" smtClean="0"/>
                        <a:t>Jacob Marley</a:t>
                      </a:r>
                      <a:endParaRPr lang="en-US" sz="1050" b="1" dirty="0"/>
                    </a:p>
                  </a:txBody>
                  <a:tcPr/>
                </a:tc>
                <a:tc>
                  <a:txBody>
                    <a:bodyPr/>
                    <a:lstStyle/>
                    <a:p>
                      <a:r>
                        <a:rPr lang="en-US" sz="1050" b="1" dirty="0" smtClean="0"/>
                        <a:t>The Ghost of</a:t>
                      </a:r>
                      <a:r>
                        <a:rPr lang="en-US" sz="1050" b="1" baseline="0" dirty="0" smtClean="0"/>
                        <a:t> Christmas Past</a:t>
                      </a:r>
                      <a:endParaRPr lang="en-US" sz="1050" b="1" dirty="0"/>
                    </a:p>
                  </a:txBody>
                  <a:tcPr/>
                </a:tc>
                <a:tc>
                  <a:txBody>
                    <a:bodyPr/>
                    <a:lstStyle/>
                    <a:p>
                      <a:r>
                        <a:rPr lang="en-US" sz="1050" b="1" dirty="0" smtClean="0"/>
                        <a:t>The Ghost of Christmas Present</a:t>
                      </a:r>
                      <a:endParaRPr lang="en-US" sz="1050" b="1" dirty="0"/>
                    </a:p>
                  </a:txBody>
                  <a:tcPr/>
                </a:tc>
                <a:tc>
                  <a:txBody>
                    <a:bodyPr/>
                    <a:lstStyle/>
                    <a:p>
                      <a:r>
                        <a:rPr lang="en-US" sz="1050" b="1" dirty="0" smtClean="0"/>
                        <a:t>The Ghost of Christmas Yet to Come</a:t>
                      </a:r>
                      <a:endParaRPr lang="en-US" sz="1050" b="1" dirty="0"/>
                    </a:p>
                  </a:txBody>
                  <a:tcPr/>
                </a:tc>
                <a:tc>
                  <a:txBody>
                    <a:bodyPr/>
                    <a:lstStyle/>
                    <a:p>
                      <a:r>
                        <a:rPr lang="en-US" sz="1050" b="1" dirty="0" smtClean="0"/>
                        <a:t>Belle</a:t>
                      </a:r>
                      <a:endParaRPr lang="en-US" sz="1050" b="1" dirty="0"/>
                    </a:p>
                  </a:txBody>
                  <a:tcPr/>
                </a:tc>
                <a:tc>
                  <a:txBody>
                    <a:bodyPr/>
                    <a:lstStyle/>
                    <a:p>
                      <a:r>
                        <a:rPr lang="en-US" sz="1050" b="1" dirty="0" smtClean="0"/>
                        <a:t>Fred</a:t>
                      </a:r>
                      <a:endParaRPr lang="en-US" sz="1050" b="1" dirty="0"/>
                    </a:p>
                  </a:txBody>
                  <a:tcPr/>
                </a:tc>
                <a:tc>
                  <a:txBody>
                    <a:bodyPr/>
                    <a:lstStyle/>
                    <a:p>
                      <a:r>
                        <a:rPr lang="en-US" sz="1050" b="1" dirty="0" smtClean="0"/>
                        <a:t>Minor</a:t>
                      </a:r>
                      <a:r>
                        <a:rPr lang="en-US" sz="1050" b="1" baseline="0" dirty="0" smtClean="0"/>
                        <a:t> Characters</a:t>
                      </a:r>
                      <a:endParaRPr lang="en-US" sz="1050" b="1" dirty="0"/>
                    </a:p>
                  </a:txBody>
                  <a:tcPr/>
                </a:tc>
                <a:extLst>
                  <a:ext uri="{0D108BD9-81ED-4DB2-BD59-A6C34878D82A}">
                    <a16:rowId xmlns:a16="http://schemas.microsoft.com/office/drawing/2014/main" val="10001"/>
                  </a:ext>
                </a:extLst>
              </a:tr>
              <a:tr h="482198">
                <a:tc>
                  <a:txBody>
                    <a:bodyPr/>
                    <a:lstStyle/>
                    <a:p>
                      <a:r>
                        <a:rPr lang="en-US" sz="700" b="1" dirty="0" smtClean="0"/>
                        <a:t>Protagonist</a:t>
                      </a:r>
                      <a:r>
                        <a:rPr lang="en-US" sz="700" b="1" baseline="0" dirty="0" smtClean="0"/>
                        <a:t> –An old miser who discovers the message of Christmas</a:t>
                      </a:r>
                      <a:endParaRPr lang="en-US" sz="700" b="1" dirty="0"/>
                    </a:p>
                  </a:txBody>
                  <a:tcPr/>
                </a:tc>
                <a:tc>
                  <a:txBody>
                    <a:bodyPr/>
                    <a:lstStyle/>
                    <a:p>
                      <a:r>
                        <a:rPr lang="en-US" sz="700" b="1" dirty="0" smtClean="0"/>
                        <a:t>Scrooge’s long</a:t>
                      </a:r>
                      <a:r>
                        <a:rPr lang="en-US" sz="700" b="1" baseline="0" dirty="0" smtClean="0"/>
                        <a:t> suffering clerk. His family survive on very little but are close and happy.</a:t>
                      </a:r>
                      <a:endParaRPr lang="en-US" sz="700" b="1" dirty="0"/>
                    </a:p>
                  </a:txBody>
                  <a:tcPr/>
                </a:tc>
                <a:tc>
                  <a:txBody>
                    <a:bodyPr/>
                    <a:lstStyle/>
                    <a:p>
                      <a:r>
                        <a:rPr lang="en-US" sz="700" b="1" dirty="0" smtClean="0"/>
                        <a:t>Scrooge’s former business partner,</a:t>
                      </a:r>
                      <a:r>
                        <a:rPr lang="en-US" sz="700" b="1" baseline="0" dirty="0" smtClean="0"/>
                        <a:t> now deceased. He appears as a ghost.</a:t>
                      </a:r>
                      <a:endParaRPr lang="en-US" sz="700" b="1" dirty="0"/>
                    </a:p>
                  </a:txBody>
                  <a:tcPr/>
                </a:tc>
                <a:tc>
                  <a:txBody>
                    <a:bodyPr/>
                    <a:lstStyle/>
                    <a:p>
                      <a:r>
                        <a:rPr lang="en-US" sz="700" b="1" dirty="0" smtClean="0"/>
                        <a:t>The ghost that arrives in</a:t>
                      </a:r>
                      <a:r>
                        <a:rPr lang="en-US" sz="700" b="1" baseline="0" dirty="0" smtClean="0"/>
                        <a:t> great light</a:t>
                      </a:r>
                      <a:endParaRPr lang="en-US" sz="700" b="1" dirty="0"/>
                    </a:p>
                  </a:txBody>
                  <a:tcPr/>
                </a:tc>
                <a:tc>
                  <a:txBody>
                    <a:bodyPr/>
                    <a:lstStyle/>
                    <a:p>
                      <a:r>
                        <a:rPr lang="en-US" sz="700" b="1" dirty="0" smtClean="0"/>
                        <a:t>The ghost that resembles a jolly giant</a:t>
                      </a:r>
                      <a:endParaRPr lang="en-US" sz="700" b="1" dirty="0"/>
                    </a:p>
                  </a:txBody>
                  <a:tcPr/>
                </a:tc>
                <a:tc>
                  <a:txBody>
                    <a:bodyPr/>
                    <a:lstStyle/>
                    <a:p>
                      <a:r>
                        <a:rPr lang="en-US" sz="700" b="1" dirty="0" smtClean="0"/>
                        <a:t>The ghost that resembles the grim reaper</a:t>
                      </a:r>
                      <a:endParaRPr lang="en-US" sz="700" b="1" dirty="0"/>
                    </a:p>
                  </a:txBody>
                  <a:tcPr/>
                </a:tc>
                <a:tc>
                  <a:txBody>
                    <a:bodyPr/>
                    <a:lstStyle/>
                    <a:p>
                      <a:r>
                        <a:rPr lang="en-US" sz="700" b="1" dirty="0" smtClean="0"/>
                        <a:t>Scrooge’s one time </a:t>
                      </a:r>
                      <a:r>
                        <a:rPr lang="en-US" sz="700" b="1" dirty="0" err="1" smtClean="0"/>
                        <a:t>fiancee</a:t>
                      </a:r>
                      <a:r>
                        <a:rPr lang="en-US" sz="700" b="1" dirty="0" smtClean="0"/>
                        <a:t> who left him due to his obsession</a:t>
                      </a:r>
                      <a:r>
                        <a:rPr lang="en-US" sz="700" b="1" baseline="0" dirty="0" smtClean="0"/>
                        <a:t> with money</a:t>
                      </a:r>
                      <a:endParaRPr lang="en-US" sz="700" b="1" dirty="0"/>
                    </a:p>
                  </a:txBody>
                  <a:tcPr/>
                </a:tc>
                <a:tc>
                  <a:txBody>
                    <a:bodyPr/>
                    <a:lstStyle/>
                    <a:p>
                      <a:r>
                        <a:rPr lang="en-US" sz="700" b="1" dirty="0" smtClean="0"/>
                        <a:t>Scrooge’s nephew. Fan’s son.</a:t>
                      </a:r>
                      <a:endParaRPr lang="en-US" sz="700" b="1" dirty="0"/>
                    </a:p>
                  </a:txBody>
                  <a:tcPr/>
                </a:tc>
                <a:tc>
                  <a:txBody>
                    <a:bodyPr/>
                    <a:lstStyle/>
                    <a:p>
                      <a:r>
                        <a:rPr lang="en-US" sz="700" b="1" dirty="0" err="1" smtClean="0"/>
                        <a:t>Fezziwig</a:t>
                      </a:r>
                      <a:r>
                        <a:rPr lang="en-US" sz="700" b="1" dirty="0" smtClean="0"/>
                        <a:t> –Scrooge’s old boss</a:t>
                      </a:r>
                    </a:p>
                    <a:p>
                      <a:r>
                        <a:rPr lang="en-US" sz="700" b="1" dirty="0" smtClean="0"/>
                        <a:t>Fan – Scrooge’s sister</a:t>
                      </a:r>
                    </a:p>
                    <a:p>
                      <a:r>
                        <a:rPr lang="en-US" sz="700" b="1" dirty="0" err="1" smtClean="0"/>
                        <a:t>Mrs</a:t>
                      </a:r>
                      <a:r>
                        <a:rPr lang="en-US" sz="700" b="1" dirty="0" smtClean="0"/>
                        <a:t> </a:t>
                      </a:r>
                      <a:r>
                        <a:rPr lang="en-US" sz="700" b="1" dirty="0" err="1" smtClean="0"/>
                        <a:t>Dilber</a:t>
                      </a:r>
                      <a:r>
                        <a:rPr lang="en-US" sz="700" b="1" dirty="0" smtClean="0"/>
                        <a:t>, The Laundress</a:t>
                      </a:r>
                      <a:r>
                        <a:rPr lang="en-US" sz="700" b="1" baseline="0" dirty="0" smtClean="0"/>
                        <a:t> and Joe</a:t>
                      </a:r>
                      <a:endParaRPr lang="en-US" sz="700" b="1" dirty="0" smtClean="0"/>
                    </a:p>
                  </a:txBody>
                  <a:tcPr/>
                </a:tc>
                <a:extLst>
                  <a:ext uri="{0D108BD9-81ED-4DB2-BD59-A6C34878D82A}">
                    <a16:rowId xmlns:a16="http://schemas.microsoft.com/office/drawing/2014/main" val="10002"/>
                  </a:ext>
                </a:extLst>
              </a:tr>
              <a:tr h="3622363">
                <a:tc>
                  <a:txBody>
                    <a:bodyPr/>
                    <a:lstStyle/>
                    <a:p>
                      <a:r>
                        <a:rPr lang="en-US" sz="800" b="1" dirty="0" smtClean="0"/>
                        <a:t>‘</a:t>
                      </a:r>
                      <a:r>
                        <a:rPr lang="en-US" sz="650" b="1" dirty="0" smtClean="0"/>
                        <a:t>Hard and sharp as flint’</a:t>
                      </a:r>
                    </a:p>
                    <a:p>
                      <a:endParaRPr lang="en-US" sz="650" b="1" dirty="0" smtClean="0"/>
                    </a:p>
                    <a:p>
                      <a:r>
                        <a:rPr lang="en-US" sz="650" b="1" dirty="0" smtClean="0"/>
                        <a:t>‘Solitary as an oyster’</a:t>
                      </a:r>
                    </a:p>
                    <a:p>
                      <a:endParaRPr lang="en-US" sz="650" b="1" dirty="0" smtClean="0"/>
                    </a:p>
                    <a:p>
                      <a:r>
                        <a:rPr lang="en-US" sz="650" b="1" dirty="0" smtClean="0"/>
                        <a:t>‘Are</a:t>
                      </a:r>
                      <a:r>
                        <a:rPr lang="en-US" sz="650" b="1" baseline="0" dirty="0" smtClean="0"/>
                        <a:t> there no prisons? Are there no workhouses?’</a:t>
                      </a:r>
                    </a:p>
                    <a:p>
                      <a:endParaRPr lang="en-US" sz="650" b="1" baseline="0" dirty="0" smtClean="0"/>
                    </a:p>
                    <a:p>
                      <a:r>
                        <a:rPr lang="en-US" sz="650" b="1" baseline="0" dirty="0" smtClean="0"/>
                        <a:t>‘Every idiot who goes around with Merry Xmas on his lips…should be buried with a stake of holly through his heart’ </a:t>
                      </a:r>
                    </a:p>
                    <a:p>
                      <a:endParaRPr lang="en-US" sz="650" b="1" baseline="0" dirty="0" smtClean="0"/>
                    </a:p>
                    <a:p>
                      <a:r>
                        <a:rPr lang="en-US" sz="650" b="1" baseline="0" dirty="0" smtClean="0"/>
                        <a:t>‘If they would rather die, they had better do it, and decrease the surplus population’</a:t>
                      </a:r>
                    </a:p>
                    <a:p>
                      <a:endParaRPr lang="en-US" sz="650" b="1" baseline="0" dirty="0" smtClean="0"/>
                    </a:p>
                    <a:p>
                      <a:r>
                        <a:rPr lang="en-US" sz="650" b="1" baseline="0" dirty="0" smtClean="0"/>
                        <a:t>‘I will </a:t>
                      </a:r>
                      <a:r>
                        <a:rPr lang="en-US" sz="650" b="1" baseline="0" dirty="0" err="1" smtClean="0"/>
                        <a:t>honour</a:t>
                      </a:r>
                      <a:r>
                        <a:rPr lang="en-US" sz="650" b="1" baseline="0" dirty="0" smtClean="0"/>
                        <a:t> Christmas in my heart. I will live in the Past, the Present and the Future. I will not shut out the lessons that they teach’</a:t>
                      </a:r>
                    </a:p>
                    <a:p>
                      <a:endParaRPr lang="en-US" sz="650" b="1" baseline="0" dirty="0" smtClean="0"/>
                    </a:p>
                    <a:p>
                      <a:r>
                        <a:rPr lang="en-US" sz="650" b="1" baseline="0" dirty="0" smtClean="0"/>
                        <a:t>‘I am as happy as an angel’</a:t>
                      </a:r>
                    </a:p>
                    <a:p>
                      <a:endParaRPr lang="en-US" sz="650" b="1" baseline="0" dirty="0" smtClean="0"/>
                    </a:p>
                    <a:p>
                      <a:r>
                        <a:rPr lang="en-US" sz="650" b="1" baseline="0" dirty="0" smtClean="0"/>
                        <a:t>‘I’ll send it to Bob </a:t>
                      </a:r>
                      <a:r>
                        <a:rPr lang="en-US" sz="650" b="1" baseline="0" dirty="0" err="1" smtClean="0"/>
                        <a:t>Cratchit</a:t>
                      </a:r>
                      <a:r>
                        <a:rPr lang="en-US" sz="650" b="1" baseline="0" dirty="0" smtClean="0"/>
                        <a:t>’</a:t>
                      </a:r>
                    </a:p>
                    <a:p>
                      <a:endParaRPr lang="en-US" sz="700" b="1" dirty="0" smtClean="0"/>
                    </a:p>
                    <a:p>
                      <a:endParaRPr lang="en-US" sz="700" b="1" dirty="0"/>
                    </a:p>
                  </a:txBody>
                  <a:tcPr/>
                </a:tc>
                <a:tc>
                  <a:txBody>
                    <a:bodyPr/>
                    <a:lstStyle/>
                    <a:p>
                      <a:r>
                        <a:rPr lang="en-US" sz="800" b="1" dirty="0" smtClean="0"/>
                        <a:t>‘</a:t>
                      </a:r>
                      <a:r>
                        <a:rPr lang="en-US" sz="600" b="1" dirty="0" smtClean="0"/>
                        <a:t>The clerk’s fire was so very much smaller that it looked like only one coal’</a:t>
                      </a:r>
                    </a:p>
                    <a:p>
                      <a:endParaRPr lang="en-US" sz="600" b="1" dirty="0" smtClean="0"/>
                    </a:p>
                    <a:p>
                      <a:r>
                        <a:rPr lang="en-US" sz="600" b="1" dirty="0" smtClean="0"/>
                        <a:t>‘There’s another fellow, my clerk with fifteen shillings a week, a wife and family, talking about a merry Christmas. I’ll retire</a:t>
                      </a:r>
                      <a:r>
                        <a:rPr lang="en-US" sz="600" b="1" baseline="0" dirty="0" smtClean="0"/>
                        <a:t> to Bedlam.’</a:t>
                      </a:r>
                    </a:p>
                    <a:p>
                      <a:endParaRPr lang="en-US" sz="600" b="1" baseline="0" dirty="0" smtClean="0"/>
                    </a:p>
                    <a:p>
                      <a:r>
                        <a:rPr lang="en-US" sz="600" b="1" baseline="0" dirty="0" smtClean="0"/>
                        <a:t>‘Tiny Tim hoped the people saw him in the church because he was a cripple, and remember upon Christmas day, who made lame beggars walk and blind men see’</a:t>
                      </a:r>
                    </a:p>
                    <a:p>
                      <a:endParaRPr lang="en-US" sz="600" b="1" baseline="0" dirty="0" smtClean="0"/>
                    </a:p>
                    <a:p>
                      <a:r>
                        <a:rPr lang="en-US" sz="600" b="1" baseline="0" dirty="0" smtClean="0"/>
                        <a:t>‘’</a:t>
                      </a:r>
                      <a:r>
                        <a:rPr lang="en-US" sz="600" b="1" baseline="0" dirty="0" err="1" smtClean="0"/>
                        <a:t>Mrs</a:t>
                      </a:r>
                      <a:r>
                        <a:rPr lang="en-US" sz="600" b="1" baseline="0" dirty="0" smtClean="0"/>
                        <a:t> </a:t>
                      </a:r>
                      <a:r>
                        <a:rPr lang="en-US" sz="600" b="1" baseline="0" dirty="0" err="1" smtClean="0"/>
                        <a:t>Cratchit</a:t>
                      </a:r>
                      <a:r>
                        <a:rPr lang="en-US" sz="600" b="1" baseline="0" dirty="0" smtClean="0"/>
                        <a:t> made the gravy hissing hot…Miss Belinda sweetened up the apple sauce…There never was such a goose cooked’</a:t>
                      </a:r>
                    </a:p>
                    <a:p>
                      <a:endParaRPr lang="en-US" sz="600" b="1" baseline="0" dirty="0" smtClean="0"/>
                    </a:p>
                    <a:p>
                      <a:r>
                        <a:rPr lang="en-US" sz="600" b="1" baseline="0" dirty="0" smtClean="0"/>
                        <a:t>‘Eked out by apple-sauce and mashed potatoes’</a:t>
                      </a:r>
                    </a:p>
                    <a:p>
                      <a:endParaRPr lang="en-US" sz="600" b="1" baseline="0" dirty="0" smtClean="0"/>
                    </a:p>
                    <a:p>
                      <a:r>
                        <a:rPr lang="en-US" sz="600" b="1" baseline="0" dirty="0" smtClean="0"/>
                        <a:t>‘God bless us every one’</a:t>
                      </a:r>
                    </a:p>
                    <a:p>
                      <a:endParaRPr lang="en-US" sz="600" b="1" baseline="0" dirty="0" smtClean="0"/>
                    </a:p>
                    <a:p>
                      <a:r>
                        <a:rPr lang="en-US" sz="600" b="1" baseline="0" dirty="0" smtClean="0"/>
                        <a:t>‘</a:t>
                      </a:r>
                      <a:r>
                        <a:rPr lang="en-US" sz="600" b="1" baseline="0" dirty="0" err="1" smtClean="0"/>
                        <a:t>Mr</a:t>
                      </a:r>
                      <a:r>
                        <a:rPr lang="en-US" sz="600" b="1" baseline="0" dirty="0" smtClean="0"/>
                        <a:t> Scrooge. I’d give him a piece of my mind. An odious, stingy, hard , unfeeling man’  </a:t>
                      </a:r>
                      <a:endParaRPr lang="en-US" sz="600" b="1" dirty="0"/>
                    </a:p>
                  </a:txBody>
                  <a:tcPr/>
                </a:tc>
                <a:tc>
                  <a:txBody>
                    <a:bodyPr/>
                    <a:lstStyle/>
                    <a:p>
                      <a:r>
                        <a:rPr lang="en-US" sz="800" b="1" dirty="0" smtClean="0"/>
                        <a:t>‘</a:t>
                      </a:r>
                      <a:r>
                        <a:rPr lang="en-US" sz="700" b="1" dirty="0" smtClean="0"/>
                        <a:t>One the very day of the funeral, Scrooge </a:t>
                      </a:r>
                      <a:r>
                        <a:rPr lang="en-US" sz="700" b="1" dirty="0" err="1" smtClean="0"/>
                        <a:t>solemnised</a:t>
                      </a:r>
                      <a:r>
                        <a:rPr lang="en-US" sz="700" b="1" dirty="0" smtClean="0"/>
                        <a:t> it with an undoubted bargain’</a:t>
                      </a:r>
                    </a:p>
                    <a:p>
                      <a:endParaRPr lang="en-US" sz="700" b="1" dirty="0" smtClean="0"/>
                    </a:p>
                    <a:p>
                      <a:r>
                        <a:rPr lang="en-US" sz="700" b="1" dirty="0" smtClean="0"/>
                        <a:t>‘I wear the chain I forged</a:t>
                      </a:r>
                      <a:r>
                        <a:rPr lang="en-US" sz="700" b="1" baseline="0" dirty="0" smtClean="0"/>
                        <a:t> in life…The chain was made up of cash boxes…ledgers…heavy purses’</a:t>
                      </a:r>
                    </a:p>
                    <a:p>
                      <a:endParaRPr lang="en-US" sz="700" b="1" baseline="0" dirty="0" smtClean="0"/>
                    </a:p>
                    <a:p>
                      <a:r>
                        <a:rPr lang="en-US" sz="700" b="1" baseline="0" dirty="0" smtClean="0"/>
                        <a:t>‘My spirit never roved beyond the narrow limits of our money changing hole’</a:t>
                      </a:r>
                    </a:p>
                    <a:p>
                      <a:endParaRPr lang="en-US" sz="700" b="1" baseline="0" dirty="0" smtClean="0"/>
                    </a:p>
                    <a:p>
                      <a:r>
                        <a:rPr lang="en-US" sz="700" b="1" baseline="0" dirty="0" smtClean="0"/>
                        <a:t>‘Mankind was my business’ </a:t>
                      </a:r>
                      <a:endParaRPr lang="en-US" sz="700" b="1" dirty="0" smtClean="0"/>
                    </a:p>
                    <a:p>
                      <a:endParaRPr lang="en-US" sz="800" b="1" dirty="0" smtClean="0"/>
                    </a:p>
                    <a:p>
                      <a:endParaRPr lang="en-US" sz="800" b="1" dirty="0" smtClean="0"/>
                    </a:p>
                    <a:p>
                      <a:endParaRPr lang="en-US" sz="800" b="1" dirty="0" smtClean="0"/>
                    </a:p>
                    <a:p>
                      <a:endParaRPr lang="en-US" sz="800" b="1" dirty="0" smtClean="0"/>
                    </a:p>
                    <a:p>
                      <a:endParaRPr lang="en-US" sz="800" b="1" dirty="0" smtClean="0"/>
                    </a:p>
                    <a:p>
                      <a:endParaRPr lang="en-US" sz="800" b="1" dirty="0" smtClean="0"/>
                    </a:p>
                    <a:p>
                      <a:endParaRPr lang="en-US" sz="800" b="1" dirty="0"/>
                    </a:p>
                  </a:txBody>
                  <a:tcPr/>
                </a:tc>
                <a:tc>
                  <a:txBody>
                    <a:bodyPr/>
                    <a:lstStyle/>
                    <a:p>
                      <a:r>
                        <a:rPr lang="en-US" sz="800" b="1" dirty="0" smtClean="0"/>
                        <a:t>‘</a:t>
                      </a:r>
                      <a:r>
                        <a:rPr lang="en-US" sz="700" b="1" dirty="0" smtClean="0"/>
                        <a:t>Would you so soon put out the light I give?’</a:t>
                      </a:r>
                    </a:p>
                    <a:p>
                      <a:endParaRPr lang="en-US" sz="700" b="1" dirty="0" smtClean="0"/>
                    </a:p>
                    <a:p>
                      <a:r>
                        <a:rPr lang="en-US" sz="700" b="1" dirty="0" smtClean="0"/>
                        <a:t>‘Scrooge was conscious of a thousand </a:t>
                      </a:r>
                      <a:r>
                        <a:rPr lang="en-US" sz="700" b="1" dirty="0" err="1" smtClean="0"/>
                        <a:t>odours</a:t>
                      </a:r>
                      <a:r>
                        <a:rPr lang="en-US" sz="700" b="1" dirty="0" smtClean="0"/>
                        <a:t> floating in the air, each one connected with a thousand thoughts and hopes and joys long long forgotten’</a:t>
                      </a:r>
                    </a:p>
                    <a:p>
                      <a:endParaRPr lang="en-US" sz="700" b="1" dirty="0" smtClean="0"/>
                    </a:p>
                    <a:p>
                      <a:r>
                        <a:rPr lang="en-US" sz="700" b="1" dirty="0" smtClean="0"/>
                        <a:t>‘A solitary child, neglected by his friends is left there still – Scrooge sobbed’</a:t>
                      </a:r>
                    </a:p>
                    <a:p>
                      <a:endParaRPr lang="en-US" sz="700" b="1" dirty="0" smtClean="0"/>
                    </a:p>
                    <a:p>
                      <a:r>
                        <a:rPr lang="en-US" sz="700" b="1" dirty="0" smtClean="0"/>
                        <a:t>‘One child: true – your nephew!’</a:t>
                      </a:r>
                    </a:p>
                    <a:p>
                      <a:endParaRPr lang="en-US" sz="700" b="1" dirty="0" smtClean="0"/>
                    </a:p>
                    <a:p>
                      <a:r>
                        <a:rPr lang="en-US" sz="700" b="1" dirty="0" smtClean="0"/>
                        <a:t>‘A small</a:t>
                      </a:r>
                      <a:r>
                        <a:rPr lang="en-US" sz="700" b="1" baseline="0" dirty="0" smtClean="0"/>
                        <a:t> matter to make these folks so full of gratitude’</a:t>
                      </a:r>
                    </a:p>
                    <a:p>
                      <a:endParaRPr lang="en-US" sz="700" b="1" baseline="0" dirty="0" smtClean="0"/>
                    </a:p>
                    <a:p>
                      <a:r>
                        <a:rPr lang="en-US" sz="700" b="1" baseline="0" dirty="0" smtClean="0"/>
                        <a:t>‘I should like to be able to say a word or two to my clerk just now. That’s all.’</a:t>
                      </a:r>
                      <a:endParaRPr lang="en-US" sz="700" b="1" dirty="0"/>
                    </a:p>
                  </a:txBody>
                  <a:tcPr/>
                </a:tc>
                <a:tc>
                  <a:txBody>
                    <a:bodyPr/>
                    <a:lstStyle/>
                    <a:p>
                      <a:r>
                        <a:rPr lang="en-US" sz="800" b="1" dirty="0" smtClean="0"/>
                        <a:t>‘</a:t>
                      </a:r>
                      <a:r>
                        <a:rPr lang="en-US" sz="700" b="1" dirty="0" smtClean="0"/>
                        <a:t>A jolly giant who bore a glowing torch with a cheery voice and a joyful air’</a:t>
                      </a:r>
                    </a:p>
                    <a:p>
                      <a:endParaRPr lang="en-US" sz="700" b="1" dirty="0" smtClean="0"/>
                    </a:p>
                    <a:p>
                      <a:r>
                        <a:rPr lang="en-US" sz="700" b="1" dirty="0" smtClean="0"/>
                        <a:t>‘I see a vacant seat. The child will die’</a:t>
                      </a:r>
                    </a:p>
                    <a:p>
                      <a:endParaRPr lang="en-US" sz="700" b="1" dirty="0" smtClean="0"/>
                    </a:p>
                    <a:p>
                      <a:r>
                        <a:rPr lang="en-US" sz="700" b="1" dirty="0" smtClean="0"/>
                        <a:t>‘Scrooge was the ogre of the family and the mention of his name cast a dark shadow.’</a:t>
                      </a:r>
                    </a:p>
                    <a:p>
                      <a:endParaRPr lang="en-US" sz="700" b="1" dirty="0" smtClean="0"/>
                    </a:p>
                    <a:p>
                      <a:r>
                        <a:rPr lang="en-US" sz="700" b="1" dirty="0" smtClean="0"/>
                        <a:t>‘Even here…two men wished other Merry Christmas</a:t>
                      </a:r>
                      <a:r>
                        <a:rPr lang="en-US" sz="700" b="1" baseline="0" dirty="0" smtClean="0"/>
                        <a:t> in their can of grog’</a:t>
                      </a:r>
                    </a:p>
                    <a:p>
                      <a:endParaRPr lang="en-US" sz="700" b="1" baseline="0" dirty="0" smtClean="0"/>
                    </a:p>
                    <a:p>
                      <a:r>
                        <a:rPr lang="en-US" sz="700" b="1" baseline="0" dirty="0" smtClean="0"/>
                        <a:t>‘Yes/No game…a disagreeable, savage animal. It’s Uncle </a:t>
                      </a:r>
                      <a:r>
                        <a:rPr lang="en-US" sz="700" b="1" baseline="0" dirty="0" err="1" smtClean="0"/>
                        <a:t>Scro</a:t>
                      </a:r>
                      <a:r>
                        <a:rPr lang="en-US" sz="700" b="1" baseline="0" dirty="0" smtClean="0"/>
                        <a:t>-o-o-</a:t>
                      </a:r>
                      <a:r>
                        <a:rPr lang="en-US" sz="700" b="1" baseline="0" dirty="0" err="1" smtClean="0"/>
                        <a:t>oge</a:t>
                      </a:r>
                      <a:r>
                        <a:rPr lang="en-US" sz="700" b="1" baseline="0" dirty="0" smtClean="0"/>
                        <a:t>!’</a:t>
                      </a:r>
                    </a:p>
                    <a:p>
                      <a:endParaRPr lang="en-US" sz="700" b="1" baseline="0" dirty="0" smtClean="0"/>
                    </a:p>
                    <a:p>
                      <a:r>
                        <a:rPr lang="en-US" sz="700" b="1" baseline="0" dirty="0" smtClean="0"/>
                        <a:t>‘They are Man’s. This boy is ignorance. This girl is Want. Beware for I see that written which is Doom.’</a:t>
                      </a:r>
                      <a:endParaRPr lang="en-US" sz="700" b="1" dirty="0"/>
                    </a:p>
                  </a:txBody>
                  <a:tcPr/>
                </a:tc>
                <a:tc>
                  <a:txBody>
                    <a:bodyPr/>
                    <a:lstStyle/>
                    <a:p>
                      <a:r>
                        <a:rPr lang="en-US" sz="800" b="1" dirty="0" smtClean="0"/>
                        <a:t>‘</a:t>
                      </a:r>
                      <a:r>
                        <a:rPr lang="en-US" sz="700" b="1" dirty="0" smtClean="0"/>
                        <a:t>It was shrouded in a deep black garment…left nothing visible except one outstretched</a:t>
                      </a:r>
                      <a:r>
                        <a:rPr lang="en-US" sz="700" b="1" baseline="0" dirty="0" smtClean="0"/>
                        <a:t> hand.’</a:t>
                      </a:r>
                    </a:p>
                    <a:p>
                      <a:endParaRPr lang="en-US" sz="700" b="1" baseline="0" dirty="0" smtClean="0"/>
                    </a:p>
                    <a:p>
                      <a:r>
                        <a:rPr lang="en-US" sz="700" b="1" baseline="0" dirty="0" smtClean="0"/>
                        <a:t>‘Ghost of the Future. As I know your purpose it to do me good, I am prepared to bear you company with a thankful heart.’</a:t>
                      </a:r>
                    </a:p>
                    <a:p>
                      <a:endParaRPr lang="en-US" sz="700" b="1" baseline="0" dirty="0" smtClean="0"/>
                    </a:p>
                    <a:p>
                      <a:r>
                        <a:rPr lang="en-US" sz="700" b="1" baseline="0" dirty="0" smtClean="0"/>
                        <a:t>‘If there is any person in the town who feels emotion caused by this man’s death, show that person to me, Spirit, I beseech you!’</a:t>
                      </a:r>
                    </a:p>
                    <a:p>
                      <a:endParaRPr lang="en-US" sz="700" b="1" baseline="0" dirty="0" smtClean="0"/>
                    </a:p>
                    <a:p>
                      <a:r>
                        <a:rPr lang="en-US" sz="700" b="1" baseline="0" dirty="0" smtClean="0"/>
                        <a:t>‘I am sure we shall none of us forget Tiny Tim.’</a:t>
                      </a:r>
                    </a:p>
                    <a:p>
                      <a:endParaRPr lang="en-US" sz="700" b="1" baseline="0" dirty="0" smtClean="0"/>
                    </a:p>
                    <a:p>
                      <a:r>
                        <a:rPr lang="en-US" sz="700" b="1" baseline="0" dirty="0" smtClean="0"/>
                        <a:t>‘He read upon the stone of the neglected grave his own name, Ebenezer Scrooge.’ </a:t>
                      </a:r>
                      <a:endParaRPr lang="en-US" sz="700" b="1" dirty="0"/>
                    </a:p>
                  </a:txBody>
                  <a:tcPr/>
                </a:tc>
                <a:tc>
                  <a:txBody>
                    <a:bodyPr/>
                    <a:lstStyle/>
                    <a:p>
                      <a:r>
                        <a:rPr lang="en-US" sz="800" b="1" dirty="0" smtClean="0"/>
                        <a:t>‘</a:t>
                      </a:r>
                      <a:r>
                        <a:rPr lang="en-US" sz="700" b="1" dirty="0" smtClean="0"/>
                        <a:t>Another idol has displaced me…a golden one’</a:t>
                      </a:r>
                    </a:p>
                    <a:p>
                      <a:endParaRPr lang="en-US" sz="700" b="1" dirty="0" smtClean="0"/>
                    </a:p>
                    <a:p>
                      <a:r>
                        <a:rPr lang="en-US" sz="700" b="1" dirty="0" smtClean="0"/>
                        <a:t>‘I have seen your nobler aspirations fall off, until the master passion, Gain, engrosses you.’</a:t>
                      </a:r>
                    </a:p>
                    <a:p>
                      <a:endParaRPr lang="en-US" sz="700" b="1" dirty="0" smtClean="0"/>
                    </a:p>
                    <a:p>
                      <a:r>
                        <a:rPr lang="en-US" sz="700" b="1" dirty="0" smtClean="0"/>
                        <a:t>‘May</a:t>
                      </a:r>
                      <a:r>
                        <a:rPr lang="en-US" sz="700" b="1" baseline="0" dirty="0" smtClean="0"/>
                        <a:t> you be happy in the life you have chosen’</a:t>
                      </a:r>
                    </a:p>
                    <a:p>
                      <a:endParaRPr lang="en-US" sz="700" b="1" baseline="0" dirty="0" smtClean="0"/>
                    </a:p>
                    <a:p>
                      <a:r>
                        <a:rPr lang="en-US" sz="700" b="1" baseline="0" dirty="0" smtClean="0"/>
                        <a:t>‘Now a comely matron sitting opposite her daughter.’ </a:t>
                      </a:r>
                      <a:endParaRPr lang="en-US" sz="700" b="1" dirty="0"/>
                    </a:p>
                  </a:txBody>
                  <a:tcPr/>
                </a:tc>
                <a:tc>
                  <a:txBody>
                    <a:bodyPr/>
                    <a:lstStyle/>
                    <a:p>
                      <a:r>
                        <a:rPr lang="en-US" sz="800" b="1" dirty="0" smtClean="0"/>
                        <a:t>‘</a:t>
                      </a:r>
                      <a:r>
                        <a:rPr lang="en-US" sz="700" b="1" dirty="0" smtClean="0"/>
                        <a:t>I have always thought of Christmas as a good time, a kind, forgiving,</a:t>
                      </a:r>
                      <a:r>
                        <a:rPr lang="en-US" sz="700" b="1" baseline="0" dirty="0" smtClean="0"/>
                        <a:t> charitable, pleasant time.’</a:t>
                      </a:r>
                    </a:p>
                    <a:p>
                      <a:endParaRPr lang="en-US" sz="700" b="1" baseline="0" dirty="0" smtClean="0"/>
                    </a:p>
                    <a:p>
                      <a:r>
                        <a:rPr lang="en-US" sz="700" b="1" baseline="0" dirty="0" smtClean="0"/>
                        <a:t>‘Don’t be angry Uncle. Merry Christmas!’</a:t>
                      </a:r>
                    </a:p>
                    <a:p>
                      <a:endParaRPr lang="en-US" sz="700" b="1" baseline="0" dirty="0" smtClean="0"/>
                    </a:p>
                    <a:p>
                      <a:r>
                        <a:rPr lang="en-US" sz="700" b="1" baseline="0" dirty="0" smtClean="0"/>
                        <a:t>‘Scrooge’s offences carry their own punishment. Who suffers? Himself!’</a:t>
                      </a:r>
                      <a:endParaRPr lang="en-US" sz="700" b="1" dirty="0"/>
                    </a:p>
                  </a:txBody>
                  <a:tcPr/>
                </a:tc>
                <a:tc>
                  <a:txBody>
                    <a:bodyPr/>
                    <a:lstStyle/>
                    <a:p>
                      <a:r>
                        <a:rPr lang="en-US" sz="700" b="1" dirty="0" smtClean="0"/>
                        <a:t>FEZZIWIG –’He has the power to render us happy</a:t>
                      </a:r>
                      <a:r>
                        <a:rPr lang="en-US" sz="700" b="1" baseline="0" dirty="0" smtClean="0"/>
                        <a:t> or unhappy; to make our service light or burdensome. The happiness he gives is…as if it cost a fortune. ’</a:t>
                      </a:r>
                    </a:p>
                    <a:p>
                      <a:endParaRPr lang="en-US" sz="700" b="1" baseline="0" dirty="0" smtClean="0"/>
                    </a:p>
                    <a:p>
                      <a:r>
                        <a:rPr lang="en-US" sz="700" b="1" baseline="0" dirty="0" smtClean="0"/>
                        <a:t>FAN – ‘I have come to bring you home dear brother, home, home, home!’</a:t>
                      </a:r>
                    </a:p>
                    <a:p>
                      <a:endParaRPr lang="en-US" sz="700" b="1" baseline="0" dirty="0" smtClean="0"/>
                    </a:p>
                    <a:p>
                      <a:endParaRPr lang="en-US" sz="700" b="1" baseline="0" dirty="0" smtClean="0"/>
                    </a:p>
                    <a:p>
                      <a:r>
                        <a:rPr lang="en-US" sz="700" b="1" baseline="0" dirty="0" smtClean="0"/>
                        <a:t>LAUNDRESS</a:t>
                      </a:r>
                    </a:p>
                    <a:p>
                      <a:r>
                        <a:rPr lang="en-US" sz="700" b="1" baseline="0" dirty="0" smtClean="0"/>
                        <a:t>‘He’d have had somebody to look after him when he was struck by death, instead of lying gasping out his last there, along by himself’</a:t>
                      </a:r>
                    </a:p>
                  </a:txBody>
                  <a:tcPr/>
                </a:tc>
                <a:extLst>
                  <a:ext uri="{0D108BD9-81ED-4DB2-BD59-A6C34878D82A}">
                    <a16:rowId xmlns:a16="http://schemas.microsoft.com/office/drawing/2014/main" val="10003"/>
                  </a:ext>
                </a:extLst>
              </a:tr>
            </a:tbl>
          </a:graphicData>
        </a:graphic>
      </p:graphicFrame>
      <p:graphicFrame>
        <p:nvGraphicFramePr>
          <p:cNvPr id="4" name="Table 3"/>
          <p:cNvGraphicFramePr>
            <a:graphicFrameLocks noGrp="1"/>
          </p:cNvGraphicFramePr>
          <p:nvPr>
            <p:extLst/>
          </p:nvPr>
        </p:nvGraphicFramePr>
        <p:xfrm>
          <a:off x="-35278" y="4797152"/>
          <a:ext cx="9179278" cy="2118360"/>
        </p:xfrm>
        <a:graphic>
          <a:graphicData uri="http://schemas.openxmlformats.org/drawingml/2006/table">
            <a:tbl>
              <a:tblPr firstRow="1" bandRow="1">
                <a:tableStyleId>{5C22544A-7EE6-4342-B048-85BDC9FD1C3A}</a:tableStyleId>
              </a:tblPr>
              <a:tblGrid>
                <a:gridCol w="646838">
                  <a:extLst>
                    <a:ext uri="{9D8B030D-6E8A-4147-A177-3AD203B41FA5}">
                      <a16:colId xmlns:a16="http://schemas.microsoft.com/office/drawing/2014/main" val="20000"/>
                    </a:ext>
                  </a:extLst>
                </a:gridCol>
                <a:gridCol w="8532440">
                  <a:extLst>
                    <a:ext uri="{9D8B030D-6E8A-4147-A177-3AD203B41FA5}">
                      <a16:colId xmlns:a16="http://schemas.microsoft.com/office/drawing/2014/main" val="20001"/>
                    </a:ext>
                  </a:extLst>
                </a:gridCol>
              </a:tblGrid>
              <a:tr h="0">
                <a:tc gridSpan="2">
                  <a:txBody>
                    <a:bodyPr/>
                    <a:lstStyle/>
                    <a:p>
                      <a:pPr algn="ctr"/>
                      <a:r>
                        <a:rPr lang="en-US" sz="1200" dirty="0" smtClean="0">
                          <a:solidFill>
                            <a:srgbClr val="000000"/>
                          </a:solidFill>
                        </a:rPr>
                        <a:t>The Plot</a:t>
                      </a:r>
                      <a:endParaRPr lang="en-US" sz="1200" dirty="0">
                        <a:solidFill>
                          <a:srgbClr val="000000"/>
                        </a:solidFill>
                      </a:endParaRPr>
                    </a:p>
                  </a:txBody>
                  <a:tcPr/>
                </a:tc>
                <a:tc hMerge="1">
                  <a:txBody>
                    <a:bodyPr/>
                    <a:lstStyle/>
                    <a:p>
                      <a:endParaRPr lang="en-US" dirty="0"/>
                    </a:p>
                  </a:txBody>
                  <a:tcPr/>
                </a:tc>
                <a:extLst>
                  <a:ext uri="{0D108BD9-81ED-4DB2-BD59-A6C34878D82A}">
                    <a16:rowId xmlns:a16="http://schemas.microsoft.com/office/drawing/2014/main" val="10000"/>
                  </a:ext>
                </a:extLst>
              </a:tr>
              <a:tr h="247568">
                <a:tc>
                  <a:txBody>
                    <a:bodyPr/>
                    <a:lstStyle/>
                    <a:p>
                      <a:r>
                        <a:rPr lang="en-US" sz="1200" dirty="0" smtClean="0"/>
                        <a:t>Stave 1</a:t>
                      </a:r>
                      <a:endParaRPr lang="en-US" sz="1200" dirty="0"/>
                    </a:p>
                  </a:txBody>
                  <a:tcPr/>
                </a:tc>
                <a:tc>
                  <a:txBody>
                    <a:bodyPr/>
                    <a:lstStyle/>
                    <a:p>
                      <a:r>
                        <a:rPr lang="en-US" sz="700" dirty="0" smtClean="0"/>
                        <a:t>Scrooge</a:t>
                      </a:r>
                      <a:r>
                        <a:rPr lang="en-US" sz="700" baseline="0" dirty="0" smtClean="0"/>
                        <a:t> sits in his counting house on a cold Christmas Eve, miserable and cursing everything to do with Xmas. His clerk, Bob shivers in the side room. Scrooge rejects his nephew Fred’s annual offer to come to their house for Christmas, and gives nothing but a lecture to two charity collectors. He is visited by Jacob Marley who warns him to take note of his condition and the 3 spirits which will visit him.</a:t>
                      </a:r>
                      <a:endParaRPr lang="en-US" sz="700" dirty="0"/>
                    </a:p>
                  </a:txBody>
                  <a:tcPr/>
                </a:tc>
                <a:extLst>
                  <a:ext uri="{0D108BD9-81ED-4DB2-BD59-A6C34878D82A}">
                    <a16:rowId xmlns:a16="http://schemas.microsoft.com/office/drawing/2014/main" val="10001"/>
                  </a:ext>
                </a:extLst>
              </a:tr>
              <a:tr h="284976">
                <a:tc>
                  <a:txBody>
                    <a:bodyPr/>
                    <a:lstStyle/>
                    <a:p>
                      <a:r>
                        <a:rPr lang="en-US" sz="1200" dirty="0" smtClean="0"/>
                        <a:t>Stave 2</a:t>
                      </a:r>
                      <a:endParaRPr lang="en-US" sz="1200" dirty="0"/>
                    </a:p>
                  </a:txBody>
                  <a:tcPr/>
                </a:tc>
                <a:tc>
                  <a:txBody>
                    <a:bodyPr/>
                    <a:lstStyle/>
                    <a:p>
                      <a:r>
                        <a:rPr lang="en-US" sz="700" dirty="0" smtClean="0"/>
                        <a:t>Scrooge is taken</a:t>
                      </a:r>
                      <a:r>
                        <a:rPr lang="en-US" sz="700" baseline="0" dirty="0" smtClean="0"/>
                        <a:t> by the Ghost of Xmas Past, a childlike ghost with a brightly glowing head, back in time to revisit his sad lonely boarding school days left on his own at Xmas, then a time when his sister Fan came to collect him and he was overjoyed. He is also shown a Christmas Eve when he was the apprentice of </a:t>
                      </a:r>
                      <a:r>
                        <a:rPr lang="en-US" sz="700" baseline="0" dirty="0" err="1" smtClean="0"/>
                        <a:t>Fezziwig</a:t>
                      </a:r>
                      <a:r>
                        <a:rPr lang="en-US" sz="700" baseline="0" dirty="0" smtClean="0"/>
                        <a:t>, a happy, caring boss. He is also shown the scene where his </a:t>
                      </a:r>
                      <a:r>
                        <a:rPr lang="en-US" sz="700" baseline="0" dirty="0" err="1" smtClean="0"/>
                        <a:t>fiancee</a:t>
                      </a:r>
                      <a:r>
                        <a:rPr lang="en-US" sz="700" baseline="0" dirty="0" smtClean="0"/>
                        <a:t>, Belle left him, and Belle has a new husband and daughter of her own. </a:t>
                      </a:r>
                      <a:endParaRPr lang="en-US" sz="700" dirty="0"/>
                    </a:p>
                  </a:txBody>
                  <a:tcPr/>
                </a:tc>
                <a:extLst>
                  <a:ext uri="{0D108BD9-81ED-4DB2-BD59-A6C34878D82A}">
                    <a16:rowId xmlns:a16="http://schemas.microsoft.com/office/drawing/2014/main" val="10002"/>
                  </a:ext>
                </a:extLst>
              </a:tr>
              <a:tr h="359641">
                <a:tc>
                  <a:txBody>
                    <a:bodyPr/>
                    <a:lstStyle/>
                    <a:p>
                      <a:r>
                        <a:rPr lang="en-US" sz="1200" dirty="0" smtClean="0"/>
                        <a:t>Stave 3</a:t>
                      </a:r>
                      <a:endParaRPr lang="en-US" sz="1200" dirty="0"/>
                    </a:p>
                  </a:txBody>
                  <a:tcPr/>
                </a:tc>
                <a:tc>
                  <a:txBody>
                    <a:bodyPr/>
                    <a:lstStyle/>
                    <a:p>
                      <a:r>
                        <a:rPr lang="en-US" sz="700" dirty="0" smtClean="0"/>
                        <a:t>Scrooge is next taken by the Ghost of Xmas</a:t>
                      </a:r>
                      <a:r>
                        <a:rPr lang="en-US" sz="700" baseline="0" dirty="0" smtClean="0"/>
                        <a:t> Present, a majestic giant wearing a green fur robe, through London to see Christmas as it will happen that year. He watches the </a:t>
                      </a:r>
                      <a:r>
                        <a:rPr lang="en-US" sz="700" baseline="0" dirty="0" err="1" smtClean="0"/>
                        <a:t>Cratchit</a:t>
                      </a:r>
                      <a:r>
                        <a:rPr lang="en-US" sz="700" baseline="0" dirty="0" smtClean="0"/>
                        <a:t> family prepare a miniature feast in their meager home. He discovers the courage and kindness of Tiny Tim, Bob </a:t>
                      </a:r>
                      <a:r>
                        <a:rPr lang="en-US" sz="700" baseline="0" dirty="0" err="1" smtClean="0"/>
                        <a:t>Cratchit’s</a:t>
                      </a:r>
                      <a:r>
                        <a:rPr lang="en-US" sz="700" baseline="0" dirty="0" smtClean="0"/>
                        <a:t> crippled son. He sees Fred’s Xmas party, and also countless people around the globe all celebrating Xmas with someone else, unlike Scrooge who appears doomed to spend it alone. The Ghost ages towards the end of the day, and reveals two starved children, Ignorance and Want, a warning to mankind of not caring for others in society.</a:t>
                      </a:r>
                      <a:endParaRPr lang="en-US" sz="700" dirty="0"/>
                    </a:p>
                  </a:txBody>
                  <a:tcPr/>
                </a:tc>
                <a:extLst>
                  <a:ext uri="{0D108BD9-81ED-4DB2-BD59-A6C34878D82A}">
                    <a16:rowId xmlns:a16="http://schemas.microsoft.com/office/drawing/2014/main" val="10003"/>
                  </a:ext>
                </a:extLst>
              </a:tr>
              <a:tr h="359641">
                <a:tc>
                  <a:txBody>
                    <a:bodyPr/>
                    <a:lstStyle/>
                    <a:p>
                      <a:r>
                        <a:rPr lang="en-US" sz="1200" dirty="0" smtClean="0"/>
                        <a:t>Stave 4</a:t>
                      </a:r>
                      <a:endParaRPr lang="en-US" sz="1200" dirty="0"/>
                    </a:p>
                  </a:txBody>
                  <a:tcPr/>
                </a:tc>
                <a:tc>
                  <a:txBody>
                    <a:bodyPr/>
                    <a:lstStyle/>
                    <a:p>
                      <a:r>
                        <a:rPr lang="en-US" sz="700" dirty="0" smtClean="0"/>
                        <a:t>The Ghost</a:t>
                      </a:r>
                      <a:r>
                        <a:rPr lang="en-US" sz="700" baseline="0" dirty="0" smtClean="0"/>
                        <a:t> of Xmas Yet to Come leads Scrooge through a series of mysterious scenes relating to an unnamed man’s recent death. Scrooge sees businessmen discussing the food at the funeral, some uncaring tramp like characters trading his belongings, and a poor couple expressing relief because their debt may be transferred to someone more merciful. Finally, the Ghost guides Scrooge to an abandoned old gravestone bearing the name of Ebenezer Scrooge. He begs and pleads with the silent spirit to change his fate, promising to change his ways.</a:t>
                      </a:r>
                      <a:endParaRPr lang="en-US" sz="700" dirty="0"/>
                    </a:p>
                  </a:txBody>
                  <a:tcPr/>
                </a:tc>
                <a:extLst>
                  <a:ext uri="{0D108BD9-81ED-4DB2-BD59-A6C34878D82A}">
                    <a16:rowId xmlns:a16="http://schemas.microsoft.com/office/drawing/2014/main" val="10004"/>
                  </a:ext>
                </a:extLst>
              </a:tr>
              <a:tr h="359641">
                <a:tc>
                  <a:txBody>
                    <a:bodyPr/>
                    <a:lstStyle/>
                    <a:p>
                      <a:r>
                        <a:rPr lang="en-US" sz="1200" dirty="0" smtClean="0"/>
                        <a:t>Stave 5</a:t>
                      </a:r>
                      <a:endParaRPr lang="en-US" sz="1200" dirty="0"/>
                    </a:p>
                  </a:txBody>
                  <a:tcPr/>
                </a:tc>
                <a:tc>
                  <a:txBody>
                    <a:bodyPr/>
                    <a:lstStyle/>
                    <a:p>
                      <a:r>
                        <a:rPr lang="en-US" sz="700" dirty="0" smtClean="0"/>
                        <a:t>Overwhelmed with</a:t>
                      </a:r>
                      <a:r>
                        <a:rPr lang="en-US" sz="700" baseline="0" dirty="0" smtClean="0"/>
                        <a:t> the chance to redeem himself, Scrooge rushes out on to the street to share his newfound Christmas spirit with bemused passers-by. He sends a giant Christmas turkey to the </a:t>
                      </a:r>
                      <a:r>
                        <a:rPr lang="en-US" sz="700" baseline="0" dirty="0" err="1" smtClean="0"/>
                        <a:t>Cratchits</a:t>
                      </a:r>
                      <a:r>
                        <a:rPr lang="en-US" sz="700" baseline="0" dirty="0" smtClean="0"/>
                        <a:t>, and raises Bob’s salary. He attends Fred’s Xmas party, and gives a generous sum to the charity collectors. As the years go by, he holds true to his promise and </a:t>
                      </a:r>
                      <a:r>
                        <a:rPr lang="en-US" sz="700" baseline="0" dirty="0" err="1" smtClean="0"/>
                        <a:t>honours</a:t>
                      </a:r>
                      <a:r>
                        <a:rPr lang="en-US" sz="700" baseline="0" dirty="0" smtClean="0"/>
                        <a:t> Christmas with all his heart, treating Tiny Tim as if he were his own child, providing for the poor, and treating fellow human beings with kindness, generosity and warmth. </a:t>
                      </a:r>
                      <a:endParaRPr lang="en-US" sz="7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53901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39635"/>
            <a:ext cx="3560048"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b="1" dirty="0" smtClean="0"/>
              <a:t>ANTHOLOGY CORE KO</a:t>
            </a:r>
            <a:endParaRPr lang="en-GB" b="1" dirty="0"/>
          </a:p>
        </p:txBody>
      </p:sp>
      <p:graphicFrame>
        <p:nvGraphicFramePr>
          <p:cNvPr id="6" name="Table 5"/>
          <p:cNvGraphicFramePr>
            <a:graphicFrameLocks noGrp="1"/>
          </p:cNvGraphicFramePr>
          <p:nvPr>
            <p:extLst/>
          </p:nvPr>
        </p:nvGraphicFramePr>
        <p:xfrm>
          <a:off x="67152" y="424361"/>
          <a:ext cx="3600400" cy="6334243"/>
        </p:xfrm>
        <a:graphic>
          <a:graphicData uri="http://schemas.openxmlformats.org/drawingml/2006/table">
            <a:tbl>
              <a:tblPr firstRow="1" bandRow="1">
                <a:tableStyleId>{93296810-A885-4BE3-A3E7-6D5BEEA58F35}</a:tableStyleId>
              </a:tblPr>
              <a:tblGrid>
                <a:gridCol w="1083271">
                  <a:extLst>
                    <a:ext uri="{9D8B030D-6E8A-4147-A177-3AD203B41FA5}">
                      <a16:colId xmlns:a16="http://schemas.microsoft.com/office/drawing/2014/main" val="20000"/>
                    </a:ext>
                  </a:extLst>
                </a:gridCol>
                <a:gridCol w="2517129">
                  <a:extLst>
                    <a:ext uri="{9D8B030D-6E8A-4147-A177-3AD203B41FA5}">
                      <a16:colId xmlns:a16="http://schemas.microsoft.com/office/drawing/2014/main" val="20001"/>
                    </a:ext>
                  </a:extLst>
                </a:gridCol>
              </a:tblGrid>
              <a:tr h="263589">
                <a:tc>
                  <a:txBody>
                    <a:bodyPr/>
                    <a:lstStyle/>
                    <a:p>
                      <a:pPr algn="l"/>
                      <a:r>
                        <a:rPr lang="en-GB" sz="1100" dirty="0" smtClean="0">
                          <a:solidFill>
                            <a:schemeClr val="tx1"/>
                          </a:solidFill>
                        </a:rPr>
                        <a:t>Terminology</a:t>
                      </a:r>
                      <a:endParaRPr lang="en-GB" sz="1100" dirty="0">
                        <a:solidFill>
                          <a:schemeClr val="tx1"/>
                        </a:solidFill>
                      </a:endParaRPr>
                    </a:p>
                  </a:txBody>
                  <a:tcPr/>
                </a:tc>
                <a:tc>
                  <a:txBody>
                    <a:bodyPr/>
                    <a:lstStyle/>
                    <a:p>
                      <a:pPr algn="l"/>
                      <a:r>
                        <a:rPr lang="en-GB" sz="1100" dirty="0" smtClean="0">
                          <a:solidFill>
                            <a:schemeClr val="tx1"/>
                          </a:solidFill>
                        </a:rPr>
                        <a:t>Definition</a:t>
                      </a:r>
                      <a:r>
                        <a:rPr lang="en-GB" sz="1100" baseline="0" dirty="0" smtClean="0">
                          <a:solidFill>
                            <a:schemeClr val="tx1"/>
                          </a:solidFill>
                        </a:rPr>
                        <a:t> </a:t>
                      </a:r>
                      <a:endParaRPr lang="en-GB" sz="1100" dirty="0">
                        <a:solidFill>
                          <a:schemeClr val="tx1"/>
                        </a:solidFill>
                      </a:endParaRPr>
                    </a:p>
                  </a:txBody>
                  <a:tcPr/>
                </a:tc>
                <a:extLst>
                  <a:ext uri="{0D108BD9-81ED-4DB2-BD59-A6C34878D82A}">
                    <a16:rowId xmlns:a16="http://schemas.microsoft.com/office/drawing/2014/main" val="10000"/>
                  </a:ext>
                </a:extLst>
              </a:tr>
              <a:tr h="232578">
                <a:tc>
                  <a:txBody>
                    <a:bodyPr/>
                    <a:lstStyle/>
                    <a:p>
                      <a:pPr algn="l"/>
                      <a:r>
                        <a:rPr lang="en-GB" sz="900" dirty="0" smtClean="0"/>
                        <a:t>Imagery</a:t>
                      </a:r>
                      <a:endParaRPr lang="en-GB" sz="900" dirty="0"/>
                    </a:p>
                  </a:txBody>
                  <a:tcPr/>
                </a:tc>
                <a:tc>
                  <a:txBody>
                    <a:bodyPr/>
                    <a:lstStyle/>
                    <a:p>
                      <a:pPr algn="l"/>
                      <a:r>
                        <a:rPr lang="en-GB" sz="900" kern="1200" dirty="0" smtClean="0">
                          <a:solidFill>
                            <a:schemeClr val="dk1"/>
                          </a:solidFill>
                          <a:effectLst/>
                          <a:latin typeface="+mn-lt"/>
                          <a:ea typeface="+mn-ea"/>
                          <a:cs typeface="+mn-cs"/>
                        </a:rPr>
                        <a:t>visually descriptive language </a:t>
                      </a:r>
                      <a:endParaRPr lang="en-GB" sz="900" dirty="0"/>
                    </a:p>
                  </a:txBody>
                  <a:tcPr/>
                </a:tc>
                <a:extLst>
                  <a:ext uri="{0D108BD9-81ED-4DB2-BD59-A6C34878D82A}">
                    <a16:rowId xmlns:a16="http://schemas.microsoft.com/office/drawing/2014/main" val="10001"/>
                  </a:ext>
                </a:extLst>
              </a:tr>
              <a:tr h="268537">
                <a:tc>
                  <a:txBody>
                    <a:bodyPr/>
                    <a:lstStyle/>
                    <a:p>
                      <a:pPr algn="l"/>
                      <a:r>
                        <a:rPr lang="en-GB" sz="900" dirty="0" smtClean="0"/>
                        <a:t>Simile</a:t>
                      </a:r>
                      <a:endParaRPr lang="en-GB" sz="900" dirty="0"/>
                    </a:p>
                  </a:txBody>
                  <a:tcPr/>
                </a:tc>
                <a:tc>
                  <a:txBody>
                    <a:bodyPr/>
                    <a:lstStyle/>
                    <a:p>
                      <a:pPr algn="l"/>
                      <a:r>
                        <a:rPr lang="en-GB" sz="900" kern="1200" dirty="0" smtClean="0">
                          <a:solidFill>
                            <a:schemeClr val="dk1"/>
                          </a:solidFill>
                          <a:effectLst/>
                          <a:latin typeface="+mn-lt"/>
                          <a:ea typeface="+mn-ea"/>
                          <a:cs typeface="+mn-cs"/>
                        </a:rPr>
                        <a:t>comparison between two things using</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like or as</a:t>
                      </a:r>
                      <a:endParaRPr lang="en-GB" sz="900" dirty="0"/>
                    </a:p>
                  </a:txBody>
                  <a:tcPr/>
                </a:tc>
                <a:extLst>
                  <a:ext uri="{0D108BD9-81ED-4DB2-BD59-A6C34878D82A}">
                    <a16:rowId xmlns:a16="http://schemas.microsoft.com/office/drawing/2014/main" val="10002"/>
                  </a:ext>
                </a:extLst>
              </a:tr>
              <a:tr h="184444">
                <a:tc>
                  <a:txBody>
                    <a:bodyPr/>
                    <a:lstStyle/>
                    <a:p>
                      <a:pPr algn="l"/>
                      <a:r>
                        <a:rPr lang="en-GB" sz="900" dirty="0" smtClean="0"/>
                        <a:t>Metaphor</a:t>
                      </a:r>
                      <a:endParaRPr lang="en-GB" sz="900" dirty="0"/>
                    </a:p>
                  </a:txBody>
                  <a:tcPr/>
                </a:tc>
                <a:tc>
                  <a:txBody>
                    <a:bodyPr/>
                    <a:lstStyle/>
                    <a:p>
                      <a:pPr lvl="0"/>
                      <a:r>
                        <a:rPr lang="en-GB" sz="900" kern="1200" dirty="0" smtClean="0">
                          <a:solidFill>
                            <a:schemeClr val="dk1"/>
                          </a:solidFill>
                          <a:effectLst/>
                          <a:latin typeface="+mn-lt"/>
                          <a:ea typeface="+mn-ea"/>
                          <a:cs typeface="+mn-cs"/>
                        </a:rPr>
                        <a:t>where one thing becomes another in a comparison </a:t>
                      </a:r>
                      <a:endParaRPr lang="en-GB" sz="9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3"/>
                  </a:ext>
                </a:extLst>
              </a:tr>
              <a:tr h="232578">
                <a:tc>
                  <a:txBody>
                    <a:bodyPr/>
                    <a:lstStyle/>
                    <a:p>
                      <a:pPr algn="l"/>
                      <a:r>
                        <a:rPr lang="en-GB" sz="900" dirty="0" smtClean="0"/>
                        <a:t>Onomatopoeia</a:t>
                      </a:r>
                      <a:r>
                        <a:rPr lang="en-GB" sz="900" baseline="0" dirty="0" smtClean="0"/>
                        <a:t> </a:t>
                      </a:r>
                      <a:endParaRPr lang="en-GB" sz="900" dirty="0"/>
                    </a:p>
                  </a:txBody>
                  <a:tcPr/>
                </a:tc>
                <a:tc>
                  <a:txBody>
                    <a:bodyPr/>
                    <a:lstStyle/>
                    <a:p>
                      <a:pPr algn="l"/>
                      <a:r>
                        <a:rPr lang="en-GB" sz="900" kern="1200" dirty="0" smtClean="0">
                          <a:solidFill>
                            <a:schemeClr val="dk1"/>
                          </a:solidFill>
                          <a:effectLst/>
                          <a:latin typeface="+mn-lt"/>
                          <a:ea typeface="+mn-ea"/>
                          <a:cs typeface="+mn-cs"/>
                        </a:rPr>
                        <a:t>words that sound like their meaning</a:t>
                      </a:r>
                      <a:endParaRPr lang="en-GB" sz="900" dirty="0"/>
                    </a:p>
                  </a:txBody>
                  <a:tcPr/>
                </a:tc>
                <a:extLst>
                  <a:ext uri="{0D108BD9-81ED-4DB2-BD59-A6C34878D82A}">
                    <a16:rowId xmlns:a16="http://schemas.microsoft.com/office/drawing/2014/main" val="10004"/>
                  </a:ext>
                </a:extLst>
              </a:tr>
              <a:tr h="186894">
                <a:tc>
                  <a:txBody>
                    <a:bodyPr/>
                    <a:lstStyle/>
                    <a:p>
                      <a:pPr algn="l"/>
                      <a:r>
                        <a:rPr lang="en-GB" sz="900" dirty="0" smtClean="0"/>
                        <a:t>Symbolism </a:t>
                      </a:r>
                      <a:endParaRPr lang="en-GB" sz="900" dirty="0"/>
                    </a:p>
                  </a:txBody>
                  <a:tcPr/>
                </a:tc>
                <a:tc>
                  <a:txBody>
                    <a:bodyPr/>
                    <a:lstStyle/>
                    <a:p>
                      <a:pPr algn="l"/>
                      <a:r>
                        <a:rPr lang="en-GB" sz="900" kern="1200" dirty="0" smtClean="0">
                          <a:solidFill>
                            <a:schemeClr val="dk1"/>
                          </a:solidFill>
                          <a:effectLst/>
                          <a:latin typeface="+mn-lt"/>
                          <a:ea typeface="+mn-ea"/>
                          <a:cs typeface="+mn-cs"/>
                        </a:rPr>
                        <a:t>the use of symbols to represent ideas or qualities</a:t>
                      </a:r>
                      <a:endParaRPr lang="en-GB" sz="900" dirty="0"/>
                    </a:p>
                  </a:txBody>
                  <a:tcPr/>
                </a:tc>
                <a:extLst>
                  <a:ext uri="{0D108BD9-81ED-4DB2-BD59-A6C34878D82A}">
                    <a16:rowId xmlns:a16="http://schemas.microsoft.com/office/drawing/2014/main" val="10005"/>
                  </a:ext>
                </a:extLst>
              </a:tr>
              <a:tr h="246258">
                <a:tc>
                  <a:txBody>
                    <a:bodyPr/>
                    <a:lstStyle/>
                    <a:p>
                      <a:pPr algn="l"/>
                      <a:r>
                        <a:rPr lang="en-GB" sz="900" dirty="0" smtClean="0"/>
                        <a:t>Noun</a:t>
                      </a:r>
                      <a:endParaRPr lang="en-GB" sz="900" dirty="0"/>
                    </a:p>
                  </a:txBody>
                  <a:tcPr/>
                </a:tc>
                <a:tc>
                  <a:txBody>
                    <a:bodyPr/>
                    <a:lstStyle/>
                    <a:p>
                      <a:pPr algn="l"/>
                      <a:r>
                        <a:rPr lang="en-GB" sz="900" kern="1200" dirty="0" smtClean="0">
                          <a:solidFill>
                            <a:schemeClr val="dk1"/>
                          </a:solidFill>
                          <a:effectLst/>
                          <a:latin typeface="+mn-lt"/>
                          <a:ea typeface="+mn-ea"/>
                          <a:cs typeface="+mn-cs"/>
                        </a:rPr>
                        <a:t>the name of something</a:t>
                      </a:r>
                      <a:endParaRPr lang="en-GB" sz="900" dirty="0"/>
                    </a:p>
                  </a:txBody>
                  <a:tcPr/>
                </a:tc>
                <a:extLst>
                  <a:ext uri="{0D108BD9-81ED-4DB2-BD59-A6C34878D82A}">
                    <a16:rowId xmlns:a16="http://schemas.microsoft.com/office/drawing/2014/main" val="10006"/>
                  </a:ext>
                </a:extLst>
              </a:tr>
              <a:tr h="246258">
                <a:tc>
                  <a:txBody>
                    <a:bodyPr/>
                    <a:lstStyle/>
                    <a:p>
                      <a:pPr algn="l"/>
                      <a:r>
                        <a:rPr lang="en-GB" sz="900" dirty="0" smtClean="0"/>
                        <a:t>Personification</a:t>
                      </a:r>
                      <a:endParaRPr lang="en-GB" sz="900" dirty="0"/>
                    </a:p>
                  </a:txBody>
                  <a:tcPr/>
                </a:tc>
                <a:tc>
                  <a:txBody>
                    <a:bodyPr/>
                    <a:lstStyle/>
                    <a:p>
                      <a:pPr algn="l"/>
                      <a:r>
                        <a:rPr lang="en-GB" sz="900" kern="1200" dirty="0" smtClean="0">
                          <a:solidFill>
                            <a:schemeClr val="dk1"/>
                          </a:solidFill>
                          <a:effectLst/>
                          <a:latin typeface="+mn-lt"/>
                          <a:ea typeface="+mn-ea"/>
                          <a:cs typeface="+mn-cs"/>
                        </a:rPr>
                        <a:t>giving human qualities to inanimate objects, animals, or natural phenomena</a:t>
                      </a:r>
                      <a:endParaRPr lang="en-GB" sz="900" dirty="0"/>
                    </a:p>
                  </a:txBody>
                  <a:tcPr/>
                </a:tc>
                <a:extLst>
                  <a:ext uri="{0D108BD9-81ED-4DB2-BD59-A6C34878D82A}">
                    <a16:rowId xmlns:a16="http://schemas.microsoft.com/office/drawing/2014/main" val="10007"/>
                  </a:ext>
                </a:extLst>
              </a:tr>
              <a:tr h="232578">
                <a:tc>
                  <a:txBody>
                    <a:bodyPr/>
                    <a:lstStyle/>
                    <a:p>
                      <a:pPr algn="l"/>
                      <a:r>
                        <a:rPr lang="en-GB" sz="900" dirty="0" smtClean="0"/>
                        <a:t>Adjective</a:t>
                      </a:r>
                      <a:endParaRPr lang="en-GB" sz="900" dirty="0"/>
                    </a:p>
                  </a:txBody>
                  <a:tcPr/>
                </a:tc>
                <a:tc>
                  <a:txBody>
                    <a:bodyPr/>
                    <a:lstStyle/>
                    <a:p>
                      <a:pPr algn="l"/>
                      <a:r>
                        <a:rPr lang="en-GB" sz="900" kern="1200" dirty="0" smtClean="0">
                          <a:solidFill>
                            <a:schemeClr val="dk1"/>
                          </a:solidFill>
                          <a:effectLst/>
                          <a:latin typeface="+mn-lt"/>
                          <a:ea typeface="+mn-ea"/>
                          <a:cs typeface="+mn-cs"/>
                        </a:rPr>
                        <a:t>a word used to describe </a:t>
                      </a:r>
                      <a:endParaRPr lang="en-GB" sz="900" dirty="0"/>
                    </a:p>
                  </a:txBody>
                  <a:tcPr/>
                </a:tc>
                <a:extLst>
                  <a:ext uri="{0D108BD9-81ED-4DB2-BD59-A6C34878D82A}">
                    <a16:rowId xmlns:a16="http://schemas.microsoft.com/office/drawing/2014/main" val="10008"/>
                  </a:ext>
                </a:extLst>
              </a:tr>
              <a:tr h="232578">
                <a:tc>
                  <a:txBody>
                    <a:bodyPr/>
                    <a:lstStyle/>
                    <a:p>
                      <a:pPr algn="l"/>
                      <a:r>
                        <a:rPr lang="en-GB" sz="900" dirty="0" smtClean="0"/>
                        <a:t>Verb</a:t>
                      </a:r>
                      <a:endParaRPr lang="en-GB" sz="900" dirty="0"/>
                    </a:p>
                  </a:txBody>
                  <a:tcPr/>
                </a:tc>
                <a:tc>
                  <a:txBody>
                    <a:bodyPr/>
                    <a:lstStyle/>
                    <a:p>
                      <a:pPr algn="l"/>
                      <a:r>
                        <a:rPr lang="en-GB" sz="900" kern="1200" dirty="0" smtClean="0">
                          <a:solidFill>
                            <a:schemeClr val="dk1"/>
                          </a:solidFill>
                          <a:effectLst/>
                          <a:latin typeface="+mn-lt"/>
                          <a:ea typeface="+mn-ea"/>
                          <a:cs typeface="+mn-cs"/>
                        </a:rPr>
                        <a:t>a word used to describe an action</a:t>
                      </a:r>
                      <a:endParaRPr lang="en-GB" sz="900" dirty="0"/>
                    </a:p>
                  </a:txBody>
                  <a:tcPr/>
                </a:tc>
                <a:extLst>
                  <a:ext uri="{0D108BD9-81ED-4DB2-BD59-A6C34878D82A}">
                    <a16:rowId xmlns:a16="http://schemas.microsoft.com/office/drawing/2014/main" val="10009"/>
                  </a:ext>
                </a:extLst>
              </a:tr>
              <a:tr h="254992">
                <a:tc>
                  <a:txBody>
                    <a:bodyPr/>
                    <a:lstStyle/>
                    <a:p>
                      <a:pPr algn="l"/>
                      <a:r>
                        <a:rPr lang="en-GB" sz="900" dirty="0" smtClean="0"/>
                        <a:t>Adverb</a:t>
                      </a:r>
                      <a:endParaRPr lang="en-GB" sz="900" dirty="0"/>
                    </a:p>
                  </a:txBody>
                  <a:tcPr/>
                </a:tc>
                <a:tc>
                  <a:txBody>
                    <a:bodyPr/>
                    <a:lstStyle/>
                    <a:p>
                      <a:pPr algn="l"/>
                      <a:r>
                        <a:rPr lang="en-GB" sz="900" kern="1200" dirty="0" smtClean="0">
                          <a:solidFill>
                            <a:schemeClr val="dk1"/>
                          </a:solidFill>
                          <a:effectLst/>
                          <a:latin typeface="+mn-lt"/>
                          <a:ea typeface="+mn-ea"/>
                          <a:cs typeface="+mn-cs"/>
                        </a:rPr>
                        <a:t>often </a:t>
                      </a:r>
                      <a:r>
                        <a:rPr lang="en-GB" sz="900" kern="1200" dirty="0" err="1" smtClean="0">
                          <a:solidFill>
                            <a:schemeClr val="dk1"/>
                          </a:solidFill>
                          <a:effectLst/>
                          <a:latin typeface="+mn-lt"/>
                          <a:ea typeface="+mn-ea"/>
                          <a:cs typeface="+mn-cs"/>
                        </a:rPr>
                        <a:t>ly</a:t>
                      </a:r>
                      <a:r>
                        <a:rPr lang="en-GB" sz="900" kern="1200" dirty="0" smtClean="0">
                          <a:solidFill>
                            <a:schemeClr val="dk1"/>
                          </a:solidFill>
                          <a:effectLst/>
                          <a:latin typeface="+mn-lt"/>
                          <a:ea typeface="+mn-ea"/>
                          <a:cs typeface="+mn-cs"/>
                        </a:rPr>
                        <a:t> words which describes how things are done</a:t>
                      </a:r>
                      <a:endParaRPr lang="en-GB" sz="900" dirty="0"/>
                    </a:p>
                  </a:txBody>
                  <a:tcPr/>
                </a:tc>
                <a:extLst>
                  <a:ext uri="{0D108BD9-81ED-4DB2-BD59-A6C34878D82A}">
                    <a16:rowId xmlns:a16="http://schemas.microsoft.com/office/drawing/2014/main" val="10010"/>
                  </a:ext>
                </a:extLst>
              </a:tr>
              <a:tr h="199470">
                <a:tc>
                  <a:txBody>
                    <a:bodyPr/>
                    <a:lstStyle/>
                    <a:p>
                      <a:pPr algn="l"/>
                      <a:r>
                        <a:rPr lang="en-GB" sz="900" dirty="0" smtClean="0"/>
                        <a:t>Connotations </a:t>
                      </a:r>
                      <a:endParaRPr lang="en-GB" sz="900" dirty="0"/>
                    </a:p>
                  </a:txBody>
                  <a:tcPr/>
                </a:tc>
                <a:tc>
                  <a:txBody>
                    <a:bodyPr/>
                    <a:lstStyle/>
                    <a:p>
                      <a:pPr algn="l"/>
                      <a:r>
                        <a:rPr lang="en-GB" sz="900" kern="1200" dirty="0" smtClean="0">
                          <a:solidFill>
                            <a:schemeClr val="dk1"/>
                          </a:solidFill>
                          <a:effectLst/>
                          <a:latin typeface="+mn-lt"/>
                          <a:ea typeface="+mn-ea"/>
                          <a:cs typeface="+mn-cs"/>
                        </a:rPr>
                        <a:t>implied or suggested meanings of words or phrases</a:t>
                      </a:r>
                      <a:endParaRPr lang="en-GB" sz="900" dirty="0"/>
                    </a:p>
                  </a:txBody>
                  <a:tcPr/>
                </a:tc>
                <a:extLst>
                  <a:ext uri="{0D108BD9-81ED-4DB2-BD59-A6C34878D82A}">
                    <a16:rowId xmlns:a16="http://schemas.microsoft.com/office/drawing/2014/main" val="10012"/>
                  </a:ext>
                </a:extLst>
              </a:tr>
              <a:tr h="186894">
                <a:tc>
                  <a:txBody>
                    <a:bodyPr/>
                    <a:lstStyle/>
                    <a:p>
                      <a:pPr algn="l"/>
                      <a:r>
                        <a:rPr lang="en-GB" sz="900" dirty="0" smtClean="0"/>
                        <a:t>Juxtaposition </a:t>
                      </a:r>
                      <a:endParaRPr lang="en-GB" sz="900" dirty="0"/>
                    </a:p>
                  </a:txBody>
                  <a:tcPr/>
                </a:tc>
                <a:tc>
                  <a:txBody>
                    <a:bodyPr/>
                    <a:lstStyle/>
                    <a:p>
                      <a:pPr algn="l"/>
                      <a:r>
                        <a:rPr lang="en-GB" sz="900" kern="1200" dirty="0" smtClean="0">
                          <a:solidFill>
                            <a:schemeClr val="dk1"/>
                          </a:solidFill>
                          <a:effectLst/>
                          <a:latin typeface="+mn-lt"/>
                          <a:ea typeface="+mn-ea"/>
                          <a:cs typeface="+mn-cs"/>
                        </a:rPr>
                        <a:t>placing contrasting ideas close together in a text</a:t>
                      </a:r>
                      <a:endParaRPr lang="en-GB" sz="900" dirty="0"/>
                    </a:p>
                  </a:txBody>
                  <a:tcPr/>
                </a:tc>
                <a:extLst>
                  <a:ext uri="{0D108BD9-81ED-4DB2-BD59-A6C34878D82A}">
                    <a16:rowId xmlns:a16="http://schemas.microsoft.com/office/drawing/2014/main" val="10013"/>
                  </a:ext>
                </a:extLst>
              </a:tr>
              <a:tr h="288397">
                <a:tc>
                  <a:txBody>
                    <a:bodyPr/>
                    <a:lstStyle/>
                    <a:p>
                      <a:pPr algn="l"/>
                      <a:r>
                        <a:rPr lang="en-GB" sz="900" dirty="0" smtClean="0"/>
                        <a:t>Oxymoron </a:t>
                      </a:r>
                      <a:endParaRPr lang="en-GB" sz="900" dirty="0"/>
                    </a:p>
                  </a:txBody>
                  <a:tcPr/>
                </a:tc>
                <a:tc>
                  <a:txBody>
                    <a:bodyPr/>
                    <a:lstStyle/>
                    <a:p>
                      <a:pPr algn="l"/>
                      <a:r>
                        <a:rPr lang="en-GB" sz="900" kern="1200" dirty="0" smtClean="0">
                          <a:solidFill>
                            <a:schemeClr val="dk1"/>
                          </a:solidFill>
                          <a:effectLst/>
                          <a:latin typeface="+mn-lt"/>
                          <a:ea typeface="+mn-ea"/>
                          <a:cs typeface="+mn-cs"/>
                        </a:rPr>
                        <a:t>using two terms together, that normally contradict each other</a:t>
                      </a:r>
                      <a:endParaRPr lang="en-GB" sz="900" dirty="0"/>
                    </a:p>
                  </a:txBody>
                  <a:tcPr/>
                </a:tc>
                <a:extLst>
                  <a:ext uri="{0D108BD9-81ED-4DB2-BD59-A6C34878D82A}">
                    <a16:rowId xmlns:a16="http://schemas.microsoft.com/office/drawing/2014/main" val="10014"/>
                  </a:ext>
                </a:extLst>
              </a:tr>
              <a:tr h="216024">
                <a:tc>
                  <a:txBody>
                    <a:bodyPr/>
                    <a:lstStyle/>
                    <a:p>
                      <a:pPr algn="l"/>
                      <a:r>
                        <a:rPr lang="en-GB" sz="900" dirty="0" smtClean="0"/>
                        <a:t>Repetition </a:t>
                      </a:r>
                      <a:endParaRPr lang="en-GB" sz="900" dirty="0"/>
                    </a:p>
                  </a:txBody>
                  <a:tcPr/>
                </a:tc>
                <a:tc>
                  <a:txBody>
                    <a:bodyPr/>
                    <a:lstStyle/>
                    <a:p>
                      <a:pPr algn="l"/>
                      <a:r>
                        <a:rPr lang="en-GB" sz="900" kern="1200" dirty="0" smtClean="0">
                          <a:solidFill>
                            <a:schemeClr val="dk1"/>
                          </a:solidFill>
                          <a:effectLst/>
                          <a:latin typeface="+mn-lt"/>
                          <a:ea typeface="+mn-ea"/>
                          <a:cs typeface="+mn-cs"/>
                        </a:rPr>
                        <a:t>when words or phrases are used more than once in </a:t>
                      </a:r>
                      <a:r>
                        <a:rPr lang="en-GB" sz="900" kern="1200" baseline="0" dirty="0" smtClean="0">
                          <a:solidFill>
                            <a:schemeClr val="dk1"/>
                          </a:solidFill>
                          <a:effectLst/>
                          <a:latin typeface="+mn-lt"/>
                          <a:ea typeface="+mn-ea"/>
                          <a:cs typeface="+mn-cs"/>
                        </a:rPr>
                        <a:t>a piece of writing</a:t>
                      </a:r>
                      <a:endParaRPr lang="en-GB" sz="900" dirty="0"/>
                    </a:p>
                  </a:txBody>
                  <a:tcPr/>
                </a:tc>
                <a:extLst>
                  <a:ext uri="{0D108BD9-81ED-4DB2-BD59-A6C34878D82A}">
                    <a16:rowId xmlns:a16="http://schemas.microsoft.com/office/drawing/2014/main" val="10015"/>
                  </a:ext>
                </a:extLst>
              </a:tr>
              <a:tr h="347464">
                <a:tc>
                  <a:txBody>
                    <a:bodyPr/>
                    <a:lstStyle/>
                    <a:p>
                      <a:pPr algn="l"/>
                      <a:r>
                        <a:rPr lang="en-GB" sz="900" dirty="0" smtClean="0"/>
                        <a:t>Enjambment</a:t>
                      </a:r>
                      <a:endParaRPr lang="en-GB" sz="900" dirty="0"/>
                    </a:p>
                  </a:txBody>
                  <a:tcPr/>
                </a:tc>
                <a:tc>
                  <a:txBody>
                    <a:bodyPr/>
                    <a:lstStyle/>
                    <a:p>
                      <a:pPr lvl="0"/>
                      <a:r>
                        <a:rPr lang="en-GB" sz="900" kern="1200" dirty="0" smtClean="0">
                          <a:solidFill>
                            <a:schemeClr val="dk1"/>
                          </a:solidFill>
                          <a:effectLst/>
                          <a:latin typeface="+mn-lt"/>
                          <a:ea typeface="+mn-ea"/>
                          <a:cs typeface="+mn-cs"/>
                        </a:rPr>
                        <a:t>incomplete sentences at the end of lines in poetry, where one line runs on to the next for effect</a:t>
                      </a:r>
                      <a:endParaRPr lang="en-GB" sz="900" kern="1200" dirty="0">
                        <a:solidFill>
                          <a:schemeClr val="dk1"/>
                        </a:solidFill>
                        <a:effectLst/>
                        <a:latin typeface="+mn-lt"/>
                        <a:ea typeface="+mn-ea"/>
                        <a:cs typeface="+mn-cs"/>
                      </a:endParaRPr>
                    </a:p>
                  </a:txBody>
                  <a:tcPr/>
                </a:tc>
                <a:extLst>
                  <a:ext uri="{0D108BD9-81ED-4DB2-BD59-A6C34878D82A}">
                    <a16:rowId xmlns:a16="http://schemas.microsoft.com/office/drawing/2014/main" val="10016"/>
                  </a:ext>
                </a:extLst>
              </a:tr>
              <a:tr h="269736">
                <a:tc>
                  <a:txBody>
                    <a:bodyPr/>
                    <a:lstStyle/>
                    <a:p>
                      <a:pPr algn="l"/>
                      <a:r>
                        <a:rPr lang="en-GB" sz="900" dirty="0" smtClean="0"/>
                        <a:t>Caesura</a:t>
                      </a:r>
                      <a:endParaRPr lang="en-GB" sz="900" dirty="0"/>
                    </a:p>
                  </a:txBody>
                  <a:tcPr/>
                </a:tc>
                <a:tc>
                  <a:txBody>
                    <a:bodyPr/>
                    <a:lstStyle/>
                    <a:p>
                      <a:pPr algn="l"/>
                      <a:r>
                        <a:rPr lang="en-GB" sz="900" kern="1200" dirty="0" smtClean="0">
                          <a:solidFill>
                            <a:schemeClr val="dk1"/>
                          </a:solidFill>
                          <a:effectLst/>
                          <a:latin typeface="+mn-lt"/>
                          <a:ea typeface="+mn-ea"/>
                          <a:cs typeface="+mn-cs"/>
                        </a:rPr>
                        <a:t>a break in the middle of a line of poem using punctuation (. , : ; ) </a:t>
                      </a:r>
                      <a:endParaRPr lang="en-GB" sz="900" dirty="0"/>
                    </a:p>
                  </a:txBody>
                  <a:tcPr/>
                </a:tc>
                <a:extLst>
                  <a:ext uri="{0D108BD9-81ED-4DB2-BD59-A6C34878D82A}">
                    <a16:rowId xmlns:a16="http://schemas.microsoft.com/office/drawing/2014/main" val="10017"/>
                  </a:ext>
                </a:extLst>
              </a:tr>
              <a:tr h="193509">
                <a:tc>
                  <a:txBody>
                    <a:bodyPr/>
                    <a:lstStyle/>
                    <a:p>
                      <a:pPr algn="l"/>
                      <a:r>
                        <a:rPr lang="en-GB" sz="900" dirty="0" smtClean="0"/>
                        <a:t>End-stopping</a:t>
                      </a:r>
                      <a:r>
                        <a:rPr lang="en-GB" sz="900" baseline="0" dirty="0" smtClean="0"/>
                        <a:t> </a:t>
                      </a:r>
                      <a:endParaRPr lang="en-GB" sz="900" dirty="0"/>
                    </a:p>
                  </a:txBody>
                  <a:tcPr/>
                </a:tc>
                <a:tc>
                  <a:txBody>
                    <a:bodyPr/>
                    <a:lstStyle/>
                    <a:p>
                      <a:pPr algn="l"/>
                      <a:r>
                        <a:rPr lang="en-GB" sz="900" kern="1200" dirty="0" smtClean="0">
                          <a:solidFill>
                            <a:schemeClr val="dk1"/>
                          </a:solidFill>
                          <a:effectLst/>
                          <a:latin typeface="+mn-lt"/>
                          <a:ea typeface="+mn-ea"/>
                          <a:cs typeface="+mn-cs"/>
                        </a:rPr>
                        <a:t>punctuation at the end of a line of poetry</a:t>
                      </a:r>
                      <a:endParaRPr lang="en-GB" sz="900" dirty="0"/>
                    </a:p>
                  </a:txBody>
                  <a:tcPr/>
                </a:tc>
                <a:extLst>
                  <a:ext uri="{0D108BD9-81ED-4DB2-BD59-A6C34878D82A}">
                    <a16:rowId xmlns:a16="http://schemas.microsoft.com/office/drawing/2014/main" val="10018"/>
                  </a:ext>
                </a:extLst>
              </a:tr>
              <a:tr h="258039">
                <a:tc>
                  <a:txBody>
                    <a:bodyPr/>
                    <a:lstStyle/>
                    <a:p>
                      <a:pPr algn="l"/>
                      <a:r>
                        <a:rPr lang="en-GB" sz="900" dirty="0" smtClean="0"/>
                        <a:t>Rhythm </a:t>
                      </a:r>
                      <a:endParaRPr lang="en-GB" sz="900" dirty="0"/>
                    </a:p>
                  </a:txBody>
                  <a:tcPr/>
                </a:tc>
                <a:tc>
                  <a:txBody>
                    <a:bodyPr/>
                    <a:lstStyle/>
                    <a:p>
                      <a:pPr algn="l"/>
                      <a:r>
                        <a:rPr lang="en-GB" sz="900" dirty="0" smtClean="0"/>
                        <a:t>A recurring beat in</a:t>
                      </a:r>
                      <a:r>
                        <a:rPr lang="en-GB" sz="900" baseline="0" dirty="0" smtClean="0"/>
                        <a:t> the poem </a:t>
                      </a:r>
                      <a:endParaRPr lang="en-GB" sz="900" dirty="0"/>
                    </a:p>
                  </a:txBody>
                  <a:tcPr/>
                </a:tc>
                <a:extLst>
                  <a:ext uri="{0D108BD9-81ED-4DB2-BD59-A6C34878D82A}">
                    <a16:rowId xmlns:a16="http://schemas.microsoft.com/office/drawing/2014/main" val="10019"/>
                  </a:ext>
                </a:extLst>
              </a:tr>
              <a:tr h="263514">
                <a:tc>
                  <a:txBody>
                    <a:bodyPr/>
                    <a:lstStyle/>
                    <a:p>
                      <a:pPr algn="l"/>
                      <a:r>
                        <a:rPr lang="en-GB" sz="900" dirty="0" smtClean="0"/>
                        <a:t>Stanzas</a:t>
                      </a:r>
                      <a:endParaRPr lang="en-GB" sz="900" dirty="0"/>
                    </a:p>
                  </a:txBody>
                  <a:tcPr/>
                </a:tc>
                <a:tc>
                  <a:txBody>
                    <a:bodyPr/>
                    <a:lstStyle/>
                    <a:p>
                      <a:pPr algn="l"/>
                      <a:r>
                        <a:rPr lang="en-GB" sz="900" dirty="0" smtClean="0"/>
                        <a:t>the</a:t>
                      </a:r>
                      <a:r>
                        <a:rPr lang="en-GB" sz="900" baseline="0" dirty="0" smtClean="0"/>
                        <a:t> way verses are structured </a:t>
                      </a:r>
                      <a:endParaRPr lang="en-GB" sz="900" dirty="0"/>
                    </a:p>
                  </a:txBody>
                  <a:tcPr/>
                </a:tc>
                <a:extLst>
                  <a:ext uri="{0D108BD9-81ED-4DB2-BD59-A6C34878D82A}">
                    <a16:rowId xmlns:a16="http://schemas.microsoft.com/office/drawing/2014/main" val="10020"/>
                  </a:ext>
                </a:extLst>
              </a:tr>
              <a:tr h="162575">
                <a:tc>
                  <a:txBody>
                    <a:bodyPr/>
                    <a:lstStyle/>
                    <a:p>
                      <a:pPr algn="l"/>
                      <a:r>
                        <a:rPr lang="en-GB" sz="900" dirty="0" smtClean="0"/>
                        <a:t>Assonance</a:t>
                      </a:r>
                      <a:endParaRPr lang="en-GB" sz="900" dirty="0"/>
                    </a:p>
                  </a:txBody>
                  <a:tcPr/>
                </a:tc>
                <a:tc>
                  <a:txBody>
                    <a:bodyPr/>
                    <a:lstStyle/>
                    <a:p>
                      <a:pPr>
                        <a:lnSpc>
                          <a:spcPct val="115000"/>
                        </a:lnSpc>
                        <a:spcAft>
                          <a:spcPts val="1000"/>
                        </a:spcAft>
                      </a:pPr>
                      <a:r>
                        <a:rPr lang="en-GB" sz="900" dirty="0" smtClean="0">
                          <a:effectLst/>
                          <a:latin typeface="Calibri"/>
                          <a:ea typeface="Times New Roman"/>
                          <a:cs typeface="Times New Roman"/>
                        </a:rPr>
                        <a:t>repetition </a:t>
                      </a:r>
                      <a:r>
                        <a:rPr lang="en-GB" sz="900" dirty="0">
                          <a:effectLst/>
                          <a:latin typeface="Calibri"/>
                          <a:ea typeface="Times New Roman"/>
                          <a:cs typeface="Times New Roman"/>
                        </a:rPr>
                        <a:t>of vowel sounds.</a:t>
                      </a:r>
                      <a:endParaRPr lang="en-GB" sz="900" dirty="0">
                        <a:effectLst/>
                        <a:latin typeface="Calibri"/>
                        <a:ea typeface="Calibri"/>
                        <a:cs typeface="Times New Roman"/>
                      </a:endParaRPr>
                    </a:p>
                  </a:txBody>
                  <a:tcPr marL="68580" marR="68580" marT="0" marB="0"/>
                </a:tc>
                <a:extLst>
                  <a:ext uri="{0D108BD9-81ED-4DB2-BD59-A6C34878D82A}">
                    <a16:rowId xmlns:a16="http://schemas.microsoft.com/office/drawing/2014/main" val="10021"/>
                  </a:ext>
                </a:extLst>
              </a:tr>
              <a:tr h="263514">
                <a:tc>
                  <a:txBody>
                    <a:bodyPr/>
                    <a:lstStyle/>
                    <a:p>
                      <a:pPr algn="l"/>
                      <a:r>
                        <a:rPr lang="en-GB" sz="900" dirty="0" smtClean="0"/>
                        <a:t>Consonance</a:t>
                      </a:r>
                      <a:endParaRPr lang="en-GB" sz="900" dirty="0"/>
                    </a:p>
                  </a:txBody>
                  <a:tcPr/>
                </a:tc>
                <a:tc>
                  <a:txBody>
                    <a:bodyPr/>
                    <a:lstStyle/>
                    <a:p>
                      <a:pPr algn="l"/>
                      <a:r>
                        <a:rPr lang="en-GB" sz="900" dirty="0" smtClean="0"/>
                        <a:t>Repetition of consonant</a:t>
                      </a:r>
                      <a:r>
                        <a:rPr lang="en-GB" sz="900" baseline="0" dirty="0" smtClean="0"/>
                        <a:t> sounds. </a:t>
                      </a:r>
                      <a:endParaRPr lang="en-GB" sz="900" dirty="0"/>
                    </a:p>
                  </a:txBody>
                  <a:tcPr/>
                </a:tc>
                <a:extLst>
                  <a:ext uri="{0D108BD9-81ED-4DB2-BD59-A6C34878D82A}">
                    <a16:rowId xmlns:a16="http://schemas.microsoft.com/office/drawing/2014/main" val="10022"/>
                  </a:ext>
                </a:extLst>
              </a:tr>
            </a:tbl>
          </a:graphicData>
        </a:graphic>
      </p:graphicFrame>
      <p:graphicFrame>
        <p:nvGraphicFramePr>
          <p:cNvPr id="7" name="Table 6"/>
          <p:cNvGraphicFramePr>
            <a:graphicFrameLocks noGrp="1"/>
          </p:cNvGraphicFramePr>
          <p:nvPr>
            <p:extLst/>
          </p:nvPr>
        </p:nvGraphicFramePr>
        <p:xfrm>
          <a:off x="3736816" y="0"/>
          <a:ext cx="3779911" cy="3215640"/>
        </p:xfrm>
        <a:graphic>
          <a:graphicData uri="http://schemas.openxmlformats.org/drawingml/2006/table">
            <a:tbl>
              <a:tblPr firstRow="1" bandRow="1">
                <a:tableStyleId>{93296810-A885-4BE3-A3E7-6D5BEEA58F35}</a:tableStyleId>
              </a:tblPr>
              <a:tblGrid>
                <a:gridCol w="3779911">
                  <a:extLst>
                    <a:ext uri="{9D8B030D-6E8A-4147-A177-3AD203B41FA5}">
                      <a16:colId xmlns:a16="http://schemas.microsoft.com/office/drawing/2014/main" val="20000"/>
                    </a:ext>
                  </a:extLst>
                </a:gridCol>
              </a:tblGrid>
              <a:tr h="218172">
                <a:tc>
                  <a:txBody>
                    <a:bodyPr/>
                    <a:lstStyle/>
                    <a:p>
                      <a:pPr algn="ctr"/>
                      <a:r>
                        <a:rPr lang="en-GB" sz="900" dirty="0" smtClean="0">
                          <a:solidFill>
                            <a:schemeClr val="tx1"/>
                          </a:solidFill>
                        </a:rPr>
                        <a:t>SKILLS</a:t>
                      </a:r>
                      <a:endParaRPr lang="en-GB" sz="400" dirty="0">
                        <a:solidFill>
                          <a:schemeClr val="tx1"/>
                        </a:solidFill>
                      </a:endParaRPr>
                    </a:p>
                  </a:txBody>
                  <a:tcPr/>
                </a:tc>
                <a:extLst>
                  <a:ext uri="{0D108BD9-81ED-4DB2-BD59-A6C34878D82A}">
                    <a16:rowId xmlns:a16="http://schemas.microsoft.com/office/drawing/2014/main" val="10000"/>
                  </a:ext>
                </a:extLst>
              </a:tr>
              <a:tr h="2850787">
                <a:tc>
                  <a:txBody>
                    <a:bodyPr/>
                    <a:lstStyle/>
                    <a:p>
                      <a:pPr algn="l"/>
                      <a:r>
                        <a:rPr lang="en-GB" sz="1000" b="1" dirty="0" smtClean="0"/>
                        <a:t>Analysis Points:</a:t>
                      </a:r>
                      <a:r>
                        <a:rPr lang="en-GB" sz="1000" b="1" baseline="0" dirty="0" smtClean="0"/>
                        <a:t> </a:t>
                      </a:r>
                    </a:p>
                    <a:p>
                      <a:pPr marL="0" indent="0" algn="l">
                        <a:buFont typeface="Arial" panose="020B0604020202020204" pitchFamily="34" charset="0"/>
                        <a:buNone/>
                      </a:pPr>
                      <a:r>
                        <a:rPr lang="en-GB" sz="1000" b="1" dirty="0" smtClean="0">
                          <a:solidFill>
                            <a:srgbClr val="FF0000"/>
                          </a:solidFill>
                        </a:rPr>
                        <a:t>Link to the question</a:t>
                      </a:r>
                    </a:p>
                    <a:p>
                      <a:pPr marL="0" indent="0" algn="l">
                        <a:buFont typeface="Arial" panose="020B0604020202020204" pitchFamily="34" charset="0"/>
                        <a:buNone/>
                      </a:pPr>
                      <a:r>
                        <a:rPr lang="en-GB" sz="1000" b="1" dirty="0" smtClean="0">
                          <a:solidFill>
                            <a:schemeClr val="accent6">
                              <a:lumMod val="75000"/>
                            </a:schemeClr>
                          </a:solidFill>
                        </a:rPr>
                        <a:t>Link to the terminology (Lang/Structure – evaluating choice) </a:t>
                      </a:r>
                    </a:p>
                    <a:p>
                      <a:pPr marL="0" indent="0" algn="l">
                        <a:buFont typeface="Arial" panose="020B0604020202020204" pitchFamily="34" charset="0"/>
                        <a:buNone/>
                      </a:pPr>
                      <a:r>
                        <a:rPr lang="en-GB" sz="1000" b="1" dirty="0" smtClean="0">
                          <a:solidFill>
                            <a:srgbClr val="FF0000"/>
                          </a:solidFill>
                        </a:rPr>
                        <a:t>Short Quote(s) </a:t>
                      </a:r>
                    </a:p>
                    <a:p>
                      <a:pPr marL="0" indent="0" algn="l">
                        <a:buFont typeface="Arial" panose="020B0604020202020204" pitchFamily="34" charset="0"/>
                        <a:buNone/>
                      </a:pPr>
                      <a:r>
                        <a:rPr lang="en-GB" sz="1000" b="1" dirty="0" smtClean="0">
                          <a:solidFill>
                            <a:srgbClr val="FF0000"/>
                          </a:solidFill>
                        </a:rPr>
                        <a:t>Explain meaning and effect – both obvious and hidden (explicit and implicit) </a:t>
                      </a:r>
                    </a:p>
                    <a:p>
                      <a:pPr marL="0" indent="0" algn="l">
                        <a:buFont typeface="Arial" panose="020B0604020202020204" pitchFamily="34" charset="0"/>
                        <a:buNone/>
                      </a:pPr>
                      <a:r>
                        <a:rPr lang="en-GB" sz="1000" b="1" dirty="0" smtClean="0">
                          <a:solidFill>
                            <a:schemeClr val="accent6">
                              <a:lumMod val="75000"/>
                            </a:schemeClr>
                          </a:solidFill>
                        </a:rPr>
                        <a:t>Zoom in on words/explore connotations and effect</a:t>
                      </a:r>
                    </a:p>
                    <a:p>
                      <a:pPr marL="0" indent="0" algn="l">
                        <a:buFont typeface="Arial" panose="020B0604020202020204" pitchFamily="34" charset="0"/>
                        <a:buNone/>
                      </a:pPr>
                      <a:r>
                        <a:rPr lang="en-GB" sz="1000" b="1" dirty="0" smtClean="0">
                          <a:solidFill>
                            <a:srgbClr val="00B050"/>
                          </a:solidFill>
                        </a:rPr>
                        <a:t>Suggest what other readers might think/feel (offering an alternative opinion)</a:t>
                      </a:r>
                    </a:p>
                    <a:p>
                      <a:pPr marL="0" indent="0" algn="l">
                        <a:buFont typeface="Arial" panose="020B0604020202020204" pitchFamily="34" charset="0"/>
                        <a:buNone/>
                      </a:pPr>
                      <a:r>
                        <a:rPr lang="en-GB" sz="1000" b="1" dirty="0" smtClean="0">
                          <a:solidFill>
                            <a:srgbClr val="00B050"/>
                          </a:solidFill>
                        </a:rPr>
                        <a:t>Link to the writer’s intentions (step out from the close analysis to give an overview of meaning)</a:t>
                      </a:r>
                    </a:p>
                    <a:p>
                      <a:pPr marL="0" indent="0" algn="l">
                        <a:buFont typeface="Arial" panose="020B0604020202020204" pitchFamily="34" charset="0"/>
                        <a:buNone/>
                      </a:pPr>
                      <a:r>
                        <a:rPr lang="en-GB" sz="1000" b="1" dirty="0" smtClean="0">
                          <a:solidFill>
                            <a:srgbClr val="00B050"/>
                          </a:solidFill>
                        </a:rPr>
                        <a:t>Explore a linking quote/supporting idea</a:t>
                      </a:r>
                    </a:p>
                    <a:p>
                      <a:pPr marL="0" indent="0" algn="l">
                        <a:buFont typeface="Arial" panose="020B0604020202020204" pitchFamily="34" charset="0"/>
                        <a:buNone/>
                      </a:pPr>
                      <a:r>
                        <a:rPr lang="en-GB" sz="1000" b="1" dirty="0" smtClean="0">
                          <a:solidFill>
                            <a:schemeClr val="tx1"/>
                          </a:solidFill>
                        </a:rPr>
                        <a:t>COMPARISON SKILLS:  </a:t>
                      </a:r>
                    </a:p>
                    <a:p>
                      <a:pPr lvl="0"/>
                      <a:r>
                        <a:rPr lang="en-GB" sz="1000" dirty="0" smtClean="0"/>
                        <a:t>Link to the question for both texts stating the similarity or difference, </a:t>
                      </a:r>
                    </a:p>
                    <a:p>
                      <a:pPr lvl="0"/>
                      <a:r>
                        <a:rPr lang="en-GB" sz="1000" dirty="0" smtClean="0"/>
                        <a:t>Give a quote which links to your idea from TEXT 1</a:t>
                      </a:r>
                    </a:p>
                    <a:p>
                      <a:pPr lvl="0"/>
                      <a:r>
                        <a:rPr lang="en-GB" sz="1000" dirty="0" smtClean="0"/>
                        <a:t>Explain briefly what the quote means </a:t>
                      </a:r>
                    </a:p>
                    <a:p>
                      <a:pPr lvl="0"/>
                      <a:r>
                        <a:rPr lang="en-GB" sz="1000" dirty="0" smtClean="0"/>
                        <a:t>Use comparative connectives in your answer to then explain a quote from TEXT 2 and HOW the quotes are different or the same and what they make you think </a:t>
                      </a: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nvPr>
        </p:nvGraphicFramePr>
        <p:xfrm>
          <a:off x="3748256" y="3212976"/>
          <a:ext cx="3779912" cy="2103120"/>
        </p:xfrm>
        <a:graphic>
          <a:graphicData uri="http://schemas.openxmlformats.org/drawingml/2006/table">
            <a:tbl>
              <a:tblPr firstRow="1" bandRow="1">
                <a:tableStyleId>{93296810-A885-4BE3-A3E7-6D5BEEA58F35}</a:tableStyleId>
              </a:tblPr>
              <a:tblGrid>
                <a:gridCol w="3779912">
                  <a:extLst>
                    <a:ext uri="{9D8B030D-6E8A-4147-A177-3AD203B41FA5}">
                      <a16:colId xmlns:a16="http://schemas.microsoft.com/office/drawing/2014/main" val="20000"/>
                    </a:ext>
                  </a:extLst>
                </a:gridCol>
              </a:tblGrid>
              <a:tr h="210887">
                <a:tc>
                  <a:txBody>
                    <a:bodyPr/>
                    <a:lstStyle/>
                    <a:p>
                      <a:pPr algn="ctr"/>
                      <a:r>
                        <a:rPr lang="en-GB" sz="900" dirty="0" smtClean="0">
                          <a:solidFill>
                            <a:schemeClr val="tx1"/>
                          </a:solidFill>
                        </a:rPr>
                        <a:t>EXAM</a:t>
                      </a:r>
                      <a:r>
                        <a:rPr lang="en-GB" sz="900" baseline="0" dirty="0" smtClean="0">
                          <a:solidFill>
                            <a:schemeClr val="tx1"/>
                          </a:solidFill>
                        </a:rPr>
                        <a:t> REQUIREMENTS</a:t>
                      </a:r>
                      <a:endParaRPr lang="en-GB" sz="400" dirty="0">
                        <a:solidFill>
                          <a:schemeClr val="tx1"/>
                        </a:solidFill>
                      </a:endParaRPr>
                    </a:p>
                  </a:txBody>
                  <a:tcPr/>
                </a:tc>
                <a:extLst>
                  <a:ext uri="{0D108BD9-81ED-4DB2-BD59-A6C34878D82A}">
                    <a16:rowId xmlns:a16="http://schemas.microsoft.com/office/drawing/2014/main" val="10000"/>
                  </a:ext>
                </a:extLst>
              </a:tr>
              <a:tr h="1733328">
                <a:tc>
                  <a:txBody>
                    <a:bodyPr/>
                    <a:lstStyle/>
                    <a:p>
                      <a:pPr algn="ctr"/>
                      <a:r>
                        <a:rPr lang="en-GB" sz="900" b="1" i="0" u="sng" dirty="0" smtClean="0">
                          <a:solidFill>
                            <a:schemeClr val="tx1"/>
                          </a:solidFill>
                        </a:rPr>
                        <a:t>SINGLE</a:t>
                      </a:r>
                      <a:r>
                        <a:rPr lang="en-GB" sz="900" b="1" i="0" u="sng" baseline="0" dirty="0" smtClean="0">
                          <a:solidFill>
                            <a:schemeClr val="tx1"/>
                          </a:solidFill>
                        </a:rPr>
                        <a:t> POEM ESSAY – 20 mins (including planning time)</a:t>
                      </a:r>
                      <a:endParaRPr lang="en-GB" sz="900" b="1" i="0" u="sng" dirty="0" smtClean="0">
                        <a:solidFill>
                          <a:schemeClr val="tx1"/>
                        </a:solidFill>
                      </a:endParaRPr>
                    </a:p>
                    <a:p>
                      <a:r>
                        <a:rPr lang="en-GB" sz="900" b="0" i="0" dirty="0" smtClean="0">
                          <a:solidFill>
                            <a:schemeClr val="tx1"/>
                          </a:solidFill>
                        </a:rPr>
                        <a:t>Intro – link to question. Explain the overall meaning of the poem briefly. Mention time period/context.  Throughout the essay – Choose relevant quotes and analyse the language, structure and effect of these quotes. Refer to the question and link to the context regularly. </a:t>
                      </a:r>
                    </a:p>
                    <a:p>
                      <a:endParaRPr lang="en-GB" sz="900" b="0" i="0" u="sng" dirty="0" smtClean="0">
                        <a:solidFill>
                          <a:schemeClr val="tx1"/>
                        </a:solidFill>
                      </a:endParaRPr>
                    </a:p>
                    <a:p>
                      <a:pPr algn="ctr"/>
                      <a:r>
                        <a:rPr lang="en-GB" sz="900" b="1" u="sng" dirty="0" smtClean="0">
                          <a:solidFill>
                            <a:schemeClr val="tx1"/>
                          </a:solidFill>
                        </a:rPr>
                        <a:t>COMPARISON POEM ESSAY – 40 mins (including planning time)</a:t>
                      </a:r>
                    </a:p>
                    <a:p>
                      <a:r>
                        <a:rPr lang="en-GB" sz="900" b="0" i="0" dirty="0" smtClean="0">
                          <a:solidFill>
                            <a:schemeClr val="tx1"/>
                          </a:solidFill>
                        </a:rPr>
                        <a:t>Intro – link to question. Explain the</a:t>
                      </a:r>
                      <a:r>
                        <a:rPr lang="en-GB" sz="900" b="0" i="0" baseline="0" dirty="0" smtClean="0">
                          <a:solidFill>
                            <a:schemeClr val="tx1"/>
                          </a:solidFill>
                        </a:rPr>
                        <a:t> overall </a:t>
                      </a:r>
                      <a:r>
                        <a:rPr lang="en-GB" sz="900" b="0" i="0" dirty="0" smtClean="0">
                          <a:solidFill>
                            <a:schemeClr val="tx1"/>
                          </a:solidFill>
                        </a:rPr>
                        <a:t>meaning of the poem briefly. Mention</a:t>
                      </a:r>
                      <a:r>
                        <a:rPr lang="en-GB" sz="900" b="0" i="0" baseline="0" dirty="0" smtClean="0">
                          <a:solidFill>
                            <a:schemeClr val="tx1"/>
                          </a:solidFill>
                        </a:rPr>
                        <a:t> </a:t>
                      </a:r>
                      <a:r>
                        <a:rPr lang="en-GB" sz="900" b="0" i="0" dirty="0" smtClean="0">
                          <a:solidFill>
                            <a:schemeClr val="tx1"/>
                          </a:solidFill>
                        </a:rPr>
                        <a:t>time period/context.</a:t>
                      </a:r>
                      <a:r>
                        <a:rPr lang="en-GB" sz="900" b="0" i="0" baseline="0" dirty="0" smtClean="0">
                          <a:solidFill>
                            <a:schemeClr val="tx1"/>
                          </a:solidFill>
                        </a:rPr>
                        <a:t> </a:t>
                      </a:r>
                      <a:r>
                        <a:rPr lang="en-GB" sz="900" b="0" i="0" dirty="0" smtClean="0">
                          <a:solidFill>
                            <a:schemeClr val="tx1"/>
                          </a:solidFill>
                        </a:rPr>
                        <a:t>Throughout the essay– Start with the 2</a:t>
                      </a:r>
                      <a:r>
                        <a:rPr lang="en-GB" sz="900" b="0" i="0" baseline="30000" dirty="0" smtClean="0">
                          <a:solidFill>
                            <a:schemeClr val="tx1"/>
                          </a:solidFill>
                        </a:rPr>
                        <a:t>nd</a:t>
                      </a:r>
                      <a:r>
                        <a:rPr lang="en-GB" sz="900" b="0" i="0" dirty="0" smtClean="0">
                          <a:solidFill>
                            <a:schemeClr val="tx1"/>
                          </a:solidFill>
                        </a:rPr>
                        <a:t> poem, choose relevant quotes from the poem and analyse the language, structure and effect of these quotes and then how they link to examples and analysis from poem 1. You must use connectives of comparison. Refer to the question and link to the context regularly.</a:t>
                      </a:r>
                    </a:p>
                  </a:txBody>
                  <a:tcPr/>
                </a:tc>
                <a:extLst>
                  <a:ext uri="{0D108BD9-81ED-4DB2-BD59-A6C34878D82A}">
                    <a16:rowId xmlns:a16="http://schemas.microsoft.com/office/drawing/2014/main" val="10001"/>
                  </a:ext>
                </a:extLst>
              </a:tr>
            </a:tbl>
          </a:graphicData>
        </a:graphic>
      </p:graphicFrame>
      <p:graphicFrame>
        <p:nvGraphicFramePr>
          <p:cNvPr id="2" name="Table 1"/>
          <p:cNvGraphicFramePr>
            <a:graphicFrameLocks noGrp="1"/>
          </p:cNvGraphicFramePr>
          <p:nvPr>
            <p:extLst/>
          </p:nvPr>
        </p:nvGraphicFramePr>
        <p:xfrm>
          <a:off x="3779912" y="5445224"/>
          <a:ext cx="3635896" cy="1188720"/>
        </p:xfrm>
        <a:graphic>
          <a:graphicData uri="http://schemas.openxmlformats.org/drawingml/2006/table">
            <a:tbl>
              <a:tblPr firstRow="1" bandRow="1">
                <a:tableStyleId>{93296810-A885-4BE3-A3E7-6D5BEEA58F35}</a:tableStyleId>
              </a:tblPr>
              <a:tblGrid>
                <a:gridCol w="1152128">
                  <a:extLst>
                    <a:ext uri="{9D8B030D-6E8A-4147-A177-3AD203B41FA5}">
                      <a16:colId xmlns:a16="http://schemas.microsoft.com/office/drawing/2014/main" val="20000"/>
                    </a:ext>
                  </a:extLst>
                </a:gridCol>
                <a:gridCol w="939388">
                  <a:extLst>
                    <a:ext uri="{9D8B030D-6E8A-4147-A177-3AD203B41FA5}">
                      <a16:colId xmlns:a16="http://schemas.microsoft.com/office/drawing/2014/main" val="20001"/>
                    </a:ext>
                  </a:extLst>
                </a:gridCol>
                <a:gridCol w="635406">
                  <a:extLst>
                    <a:ext uri="{9D8B030D-6E8A-4147-A177-3AD203B41FA5}">
                      <a16:colId xmlns:a16="http://schemas.microsoft.com/office/drawing/2014/main" val="20002"/>
                    </a:ext>
                  </a:extLst>
                </a:gridCol>
                <a:gridCol w="908974">
                  <a:extLst>
                    <a:ext uri="{9D8B030D-6E8A-4147-A177-3AD203B41FA5}">
                      <a16:colId xmlns:a16="http://schemas.microsoft.com/office/drawing/2014/main" val="20003"/>
                    </a:ext>
                  </a:extLst>
                </a:gridCol>
              </a:tblGrid>
              <a:tr h="216024">
                <a:tc gridSpan="2">
                  <a:txBody>
                    <a:bodyPr/>
                    <a:lstStyle/>
                    <a:p>
                      <a:pPr algn="ctr"/>
                      <a:r>
                        <a:rPr lang="en-GB" sz="900" dirty="0" smtClean="0">
                          <a:solidFill>
                            <a:schemeClr val="tx1"/>
                          </a:solidFill>
                        </a:rPr>
                        <a:t>Comparison Connective</a:t>
                      </a:r>
                      <a:r>
                        <a:rPr lang="en-GB" sz="900" baseline="0" dirty="0" smtClean="0">
                          <a:solidFill>
                            <a:schemeClr val="tx1"/>
                          </a:solidFill>
                        </a:rPr>
                        <a:t>s </a:t>
                      </a:r>
                      <a:endParaRPr lang="en-GB" sz="900" dirty="0">
                        <a:solidFill>
                          <a:schemeClr val="tx1"/>
                        </a:solidFill>
                      </a:endParaRPr>
                    </a:p>
                  </a:txBody>
                  <a:tcPr/>
                </a:tc>
                <a:tc hMerge="1">
                  <a:txBody>
                    <a:bodyPr/>
                    <a:lstStyle/>
                    <a:p>
                      <a:endParaRPr lang="en-GB" dirty="0"/>
                    </a:p>
                  </a:txBody>
                  <a:tcPr/>
                </a:tc>
                <a:tc gridSpan="2">
                  <a:txBody>
                    <a:bodyPr/>
                    <a:lstStyle/>
                    <a:p>
                      <a:pPr algn="ctr"/>
                      <a:r>
                        <a:rPr lang="en-GB" sz="900" dirty="0" smtClean="0">
                          <a:solidFill>
                            <a:schemeClr val="tx1"/>
                          </a:solidFill>
                        </a:rPr>
                        <a:t>Tentative Phrases</a:t>
                      </a:r>
                      <a:endParaRPr lang="en-GB" sz="900" dirty="0">
                        <a:solidFill>
                          <a:schemeClr val="tx1"/>
                        </a:solidFill>
                      </a:endParaRPr>
                    </a:p>
                  </a:txBody>
                  <a:tcPr/>
                </a:tc>
                <a:tc hMerge="1">
                  <a:txBody>
                    <a:bodyPr/>
                    <a:lstStyle/>
                    <a:p>
                      <a:pPr algn="ctr"/>
                      <a:endParaRPr lang="en-GB" sz="900" dirty="0">
                        <a:solidFill>
                          <a:schemeClr val="tx1"/>
                        </a:solidFill>
                      </a:endParaRPr>
                    </a:p>
                  </a:txBody>
                  <a:tcPr/>
                </a:tc>
                <a:extLst>
                  <a:ext uri="{0D108BD9-81ED-4DB2-BD59-A6C34878D82A}">
                    <a16:rowId xmlns:a16="http://schemas.microsoft.com/office/drawing/2014/main" val="10000"/>
                  </a:ext>
                </a:extLst>
              </a:tr>
              <a:tr h="203448">
                <a:tc>
                  <a:txBody>
                    <a:bodyPr/>
                    <a:lstStyle/>
                    <a:p>
                      <a:r>
                        <a:rPr lang="en-GB" sz="900" dirty="0" smtClean="0"/>
                        <a:t>Similarly</a:t>
                      </a:r>
                      <a:endParaRPr lang="en-GB"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In</a:t>
                      </a:r>
                      <a:r>
                        <a:rPr lang="en-GB" sz="900" baseline="0" dirty="0" smtClean="0"/>
                        <a:t> contrast</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t>/Contrastingly </a:t>
                      </a:r>
                      <a:endParaRPr lang="en-GB" sz="900" dirty="0" smtClean="0"/>
                    </a:p>
                  </a:txBody>
                  <a:tcPr/>
                </a:tc>
                <a:tc>
                  <a:txBody>
                    <a:bodyPr/>
                    <a:lstStyle/>
                    <a:p>
                      <a:r>
                        <a:rPr lang="en-GB" sz="900" dirty="0" smtClean="0"/>
                        <a:t>Could</a:t>
                      </a:r>
                      <a:endParaRPr lang="en-GB" sz="900" dirty="0"/>
                    </a:p>
                  </a:txBody>
                  <a:tcPr/>
                </a:tc>
                <a:tc>
                  <a:txBody>
                    <a:bodyPr/>
                    <a:lstStyle/>
                    <a:p>
                      <a:r>
                        <a:rPr lang="en-GB" sz="900" dirty="0" smtClean="0"/>
                        <a:t>Maybe</a:t>
                      </a:r>
                      <a:endParaRPr lang="en-GB" sz="900" dirty="0"/>
                    </a:p>
                  </a:txBody>
                  <a:tcPr/>
                </a:tc>
                <a:extLst>
                  <a:ext uri="{0D108BD9-81ED-4DB2-BD59-A6C34878D82A}">
                    <a16:rowId xmlns:a16="http://schemas.microsoft.com/office/drawing/2014/main" val="10001"/>
                  </a:ext>
                </a:extLst>
              </a:tr>
              <a:tr h="262880">
                <a:tc>
                  <a:txBody>
                    <a:bodyPr/>
                    <a:lstStyle/>
                    <a:p>
                      <a:r>
                        <a:rPr lang="en-GB" sz="900" dirty="0" smtClean="0"/>
                        <a:t>In the same way</a:t>
                      </a:r>
                      <a:endParaRPr lang="en-GB" sz="900" dirty="0"/>
                    </a:p>
                  </a:txBody>
                  <a:tcPr/>
                </a:tc>
                <a:tc>
                  <a:txBody>
                    <a:bodyPr/>
                    <a:lstStyle/>
                    <a:p>
                      <a:r>
                        <a:rPr lang="en-GB" sz="900" dirty="0" smtClean="0"/>
                        <a:t>On the other hand </a:t>
                      </a:r>
                      <a:endParaRPr lang="en-GB" sz="900" dirty="0"/>
                    </a:p>
                  </a:txBody>
                  <a:tcPr/>
                </a:tc>
                <a:tc>
                  <a:txBody>
                    <a:bodyPr/>
                    <a:lstStyle/>
                    <a:p>
                      <a:r>
                        <a:rPr lang="en-GB" sz="900" dirty="0" smtClean="0"/>
                        <a:t>Might</a:t>
                      </a:r>
                      <a:endParaRPr lang="en-GB" sz="900" dirty="0"/>
                    </a:p>
                  </a:txBody>
                  <a:tcPr/>
                </a:tc>
                <a:tc>
                  <a:txBody>
                    <a:bodyPr/>
                    <a:lstStyle/>
                    <a:p>
                      <a:r>
                        <a:rPr lang="en-GB" sz="900" dirty="0" smtClean="0"/>
                        <a:t>Possibly </a:t>
                      </a:r>
                      <a:endParaRPr lang="en-GB" sz="900" dirty="0"/>
                    </a:p>
                  </a:txBody>
                  <a:tcPr/>
                </a:tc>
                <a:extLst>
                  <a:ext uri="{0D108BD9-81ED-4DB2-BD59-A6C34878D82A}">
                    <a16:rowId xmlns:a16="http://schemas.microsoft.com/office/drawing/2014/main" val="10002"/>
                  </a:ext>
                </a:extLst>
              </a:tr>
              <a:tr h="216024">
                <a:tc>
                  <a:txBody>
                    <a:bodyPr/>
                    <a:lstStyle/>
                    <a:p>
                      <a:r>
                        <a:rPr lang="en-GB" sz="900" dirty="0" smtClean="0"/>
                        <a:t>Also</a:t>
                      </a:r>
                      <a:endParaRPr lang="en-GB" sz="900" dirty="0"/>
                    </a:p>
                  </a:txBody>
                  <a:tcPr/>
                </a:tc>
                <a:tc>
                  <a:txBody>
                    <a:bodyPr/>
                    <a:lstStyle/>
                    <a:p>
                      <a:r>
                        <a:rPr lang="en-GB" sz="900" dirty="0" smtClean="0"/>
                        <a:t>However</a:t>
                      </a:r>
                      <a:endParaRPr lang="en-GB" sz="900" dirty="0"/>
                    </a:p>
                  </a:txBody>
                  <a:tcPr/>
                </a:tc>
                <a:tc>
                  <a:txBody>
                    <a:bodyPr/>
                    <a:lstStyle/>
                    <a:p>
                      <a:r>
                        <a:rPr lang="en-GB" sz="900" dirty="0" smtClean="0"/>
                        <a:t>May </a:t>
                      </a:r>
                      <a:endParaRPr lang="en-GB" sz="900" dirty="0"/>
                    </a:p>
                  </a:txBody>
                  <a:tcPr/>
                </a:tc>
                <a:tc>
                  <a:txBody>
                    <a:bodyPr/>
                    <a:lstStyle/>
                    <a:p>
                      <a:r>
                        <a:rPr lang="en-GB" sz="900" dirty="0" smtClean="0"/>
                        <a:t>Perhaps</a:t>
                      </a:r>
                      <a:endParaRPr lang="en-GB" sz="900" dirty="0"/>
                    </a:p>
                  </a:txBody>
                  <a:tcPr/>
                </a:tc>
                <a:extLst>
                  <a:ext uri="{0D108BD9-81ED-4DB2-BD59-A6C34878D82A}">
                    <a16:rowId xmlns:a16="http://schemas.microsoft.com/office/drawing/2014/main" val="10003"/>
                  </a:ext>
                </a:extLst>
              </a:tr>
            </a:tbl>
          </a:graphicData>
        </a:graphic>
      </p:graphicFrame>
      <p:sp>
        <p:nvSpPr>
          <p:cNvPr id="9" name="Rectangle 8"/>
          <p:cNvSpPr/>
          <p:nvPr/>
        </p:nvSpPr>
        <p:spPr>
          <a:xfrm>
            <a:off x="7558933" y="3429000"/>
            <a:ext cx="1547664" cy="313932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GB" sz="900" b="1" dirty="0" smtClean="0"/>
              <a:t>LINKS BETWEEN THE POEMS </a:t>
            </a:r>
          </a:p>
          <a:p>
            <a:endParaRPr lang="en-GB" sz="900" b="1" dirty="0"/>
          </a:p>
          <a:p>
            <a:r>
              <a:rPr lang="en-GB" sz="900" b="1" u="sng" dirty="0" smtClean="0"/>
              <a:t>WAR/CONFLICT</a:t>
            </a:r>
          </a:p>
          <a:p>
            <a:r>
              <a:rPr lang="en-GB" sz="900" b="1" dirty="0" smtClean="0"/>
              <a:t> -Mametz Wood, Dulce et Decorum Est, The Manhunt, The Soldier, A Wife in London </a:t>
            </a:r>
          </a:p>
          <a:p>
            <a:endParaRPr lang="en-GB" sz="900" b="1" dirty="0" smtClean="0"/>
          </a:p>
          <a:p>
            <a:r>
              <a:rPr lang="en-GB" sz="900" b="1" u="sng" dirty="0" smtClean="0"/>
              <a:t>NATURE</a:t>
            </a:r>
            <a:r>
              <a:rPr lang="en-GB" sz="900" b="1" dirty="0" smtClean="0"/>
              <a:t> </a:t>
            </a:r>
          </a:p>
          <a:p>
            <a:r>
              <a:rPr lang="en-GB" sz="900" b="1" dirty="0" smtClean="0"/>
              <a:t>–Death of a Naturalist, To Autumn, Hawk Roosting, Excerpt from the Prelude</a:t>
            </a:r>
          </a:p>
          <a:p>
            <a:endParaRPr lang="en-GB" sz="900" b="1" dirty="0" smtClean="0"/>
          </a:p>
          <a:p>
            <a:r>
              <a:rPr lang="en-GB" sz="900" b="1" u="sng" dirty="0" smtClean="0"/>
              <a:t>LOVE</a:t>
            </a:r>
            <a:r>
              <a:rPr lang="en-GB" sz="900" b="1" dirty="0" smtClean="0"/>
              <a:t> </a:t>
            </a:r>
          </a:p>
          <a:p>
            <a:r>
              <a:rPr lang="en-GB" sz="900" b="1" dirty="0" smtClean="0"/>
              <a:t>– Cozy Apologia, Valentine, Afternoons, She Walks in Beauty, Sonnet 43</a:t>
            </a:r>
          </a:p>
          <a:p>
            <a:endParaRPr lang="en-GB" sz="900" b="1" dirty="0" smtClean="0"/>
          </a:p>
          <a:p>
            <a:r>
              <a:rPr lang="en-GB" sz="900" b="1" u="sng" dirty="0" smtClean="0"/>
              <a:t>PLACE</a:t>
            </a:r>
          </a:p>
          <a:p>
            <a:r>
              <a:rPr lang="en-GB" sz="900" b="1" dirty="0" smtClean="0"/>
              <a:t>- Living Space, London, Ozymandias, Afternoons, As imperceptibly as grief</a:t>
            </a:r>
          </a:p>
        </p:txBody>
      </p:sp>
      <p:sp>
        <p:nvSpPr>
          <p:cNvPr id="3" name="TextBox 2"/>
          <p:cNvSpPr txBox="1"/>
          <p:nvPr/>
        </p:nvSpPr>
        <p:spPr>
          <a:xfrm>
            <a:off x="7556699" y="33718"/>
            <a:ext cx="1526214" cy="30623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000" b="1" u="sng" dirty="0" smtClean="0"/>
              <a:t>The Romantics</a:t>
            </a:r>
          </a:p>
          <a:p>
            <a:r>
              <a:rPr lang="en-GB" sz="1000" dirty="0" smtClean="0"/>
              <a:t>believed in the self and </a:t>
            </a:r>
          </a:p>
          <a:p>
            <a:r>
              <a:rPr lang="en-GB" sz="1000" dirty="0" smtClean="0"/>
              <a:t>exploring intense emotional feelings.</a:t>
            </a:r>
          </a:p>
          <a:p>
            <a:r>
              <a:rPr lang="en-GB" sz="1000" dirty="0" smtClean="0"/>
              <a:t>Also fascinated by </a:t>
            </a:r>
          </a:p>
          <a:p>
            <a:r>
              <a:rPr lang="en-GB" sz="1000" dirty="0" smtClean="0"/>
              <a:t>beauty, nature and truth, </a:t>
            </a:r>
          </a:p>
          <a:p>
            <a:r>
              <a:rPr lang="en-GB" sz="1000" dirty="0" smtClean="0"/>
              <a:t>and the way moments can go beyond normal human experience</a:t>
            </a:r>
          </a:p>
          <a:p>
            <a:endParaRPr lang="en-GB" sz="900" dirty="0"/>
          </a:p>
          <a:p>
            <a:pPr marL="171450" indent="-171450">
              <a:buFont typeface="Arial" panose="020B0604020202020204" pitchFamily="34" charset="0"/>
              <a:buChar char="•"/>
            </a:pPr>
            <a:r>
              <a:rPr lang="en-GB" sz="800" dirty="0" smtClean="0"/>
              <a:t>Byron</a:t>
            </a:r>
          </a:p>
          <a:p>
            <a:pPr marL="171450" indent="-171450">
              <a:buFont typeface="Arial" panose="020B0604020202020204" pitchFamily="34" charset="0"/>
              <a:buChar char="•"/>
            </a:pPr>
            <a:r>
              <a:rPr lang="en-GB" sz="800" dirty="0" smtClean="0"/>
              <a:t>Wordsworth</a:t>
            </a:r>
          </a:p>
          <a:p>
            <a:pPr marL="171450" indent="-171450">
              <a:buFont typeface="Arial" panose="020B0604020202020204" pitchFamily="34" charset="0"/>
              <a:buChar char="•"/>
            </a:pPr>
            <a:r>
              <a:rPr lang="en-GB" sz="800" dirty="0" smtClean="0"/>
              <a:t>Shelley</a:t>
            </a:r>
          </a:p>
          <a:p>
            <a:pPr marL="171450" indent="-171450">
              <a:buFont typeface="Arial" panose="020B0604020202020204" pitchFamily="34" charset="0"/>
              <a:buChar char="•"/>
            </a:pPr>
            <a:r>
              <a:rPr lang="en-GB" sz="800" dirty="0" smtClean="0"/>
              <a:t>Keats</a:t>
            </a:r>
          </a:p>
          <a:p>
            <a:pPr marL="171450" indent="-171450">
              <a:buFont typeface="Arial" panose="020B0604020202020204" pitchFamily="34" charset="0"/>
              <a:buChar char="•"/>
            </a:pPr>
            <a:r>
              <a:rPr lang="en-GB" sz="800" dirty="0" smtClean="0"/>
              <a:t>Blake</a:t>
            </a:r>
          </a:p>
          <a:p>
            <a:endParaRPr lang="en-GB" sz="900" dirty="0"/>
          </a:p>
          <a:p>
            <a:r>
              <a:rPr lang="en-GB" sz="1000" b="1" u="sng" dirty="0" smtClean="0"/>
              <a:t>Inspired by </a:t>
            </a:r>
          </a:p>
          <a:p>
            <a:r>
              <a:rPr lang="en-GB" sz="1000" b="1" u="sng" dirty="0" smtClean="0"/>
              <a:t>The Romantics</a:t>
            </a:r>
          </a:p>
          <a:p>
            <a:endParaRPr lang="en-GB" sz="900" dirty="0" smtClean="0"/>
          </a:p>
          <a:p>
            <a:pPr marL="171450" indent="-171450">
              <a:buFont typeface="Arial" panose="020B0604020202020204" pitchFamily="34" charset="0"/>
              <a:buChar char="•"/>
            </a:pPr>
            <a:r>
              <a:rPr lang="en-GB" sz="800" dirty="0" smtClean="0"/>
              <a:t>Barrett-Browning</a:t>
            </a:r>
          </a:p>
          <a:p>
            <a:pPr marL="171450" indent="-171450">
              <a:buFont typeface="Arial" panose="020B0604020202020204" pitchFamily="34" charset="0"/>
              <a:buChar char="•"/>
            </a:pPr>
            <a:r>
              <a:rPr lang="en-GB" sz="800" dirty="0" smtClean="0"/>
              <a:t>Dickinson</a:t>
            </a:r>
            <a:endParaRPr lang="en-GB" sz="800" dirty="0"/>
          </a:p>
        </p:txBody>
      </p:sp>
    </p:spTree>
    <p:extLst>
      <p:ext uri="{BB962C8B-B14F-4D97-AF65-F5344CB8AC3E}">
        <p14:creationId xmlns:p14="http://schemas.microsoft.com/office/powerpoint/2010/main" val="1150646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575" y="50212"/>
            <a:ext cx="3615673"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b="1" dirty="0" smtClean="0"/>
              <a:t>Y11 NON-FICTION READING C2 CORE KO</a:t>
            </a:r>
            <a:endParaRPr lang="en-GB" b="1" dirty="0"/>
          </a:p>
        </p:txBody>
      </p:sp>
      <p:graphicFrame>
        <p:nvGraphicFramePr>
          <p:cNvPr id="8" name="Table 7"/>
          <p:cNvGraphicFramePr>
            <a:graphicFrameLocks noGrp="1"/>
          </p:cNvGraphicFramePr>
          <p:nvPr>
            <p:extLst/>
          </p:nvPr>
        </p:nvGraphicFramePr>
        <p:xfrm>
          <a:off x="62522" y="696543"/>
          <a:ext cx="5216232" cy="4678772"/>
        </p:xfrm>
        <a:graphic>
          <a:graphicData uri="http://schemas.openxmlformats.org/drawingml/2006/table">
            <a:tbl>
              <a:tblPr firstRow="1" bandRow="1">
                <a:tableStyleId>{93296810-A885-4BE3-A3E7-6D5BEEA58F35}</a:tableStyleId>
              </a:tblPr>
              <a:tblGrid>
                <a:gridCol w="299048">
                  <a:extLst>
                    <a:ext uri="{9D8B030D-6E8A-4147-A177-3AD203B41FA5}">
                      <a16:colId xmlns:a16="http://schemas.microsoft.com/office/drawing/2014/main" val="20000"/>
                    </a:ext>
                  </a:extLst>
                </a:gridCol>
                <a:gridCol w="4917184">
                  <a:extLst>
                    <a:ext uri="{9D8B030D-6E8A-4147-A177-3AD203B41FA5}">
                      <a16:colId xmlns:a16="http://schemas.microsoft.com/office/drawing/2014/main" val="20001"/>
                    </a:ext>
                  </a:extLst>
                </a:gridCol>
              </a:tblGrid>
              <a:tr h="298683">
                <a:tc gridSpan="2">
                  <a:txBody>
                    <a:bodyPr/>
                    <a:lstStyle/>
                    <a:p>
                      <a:pPr algn="ctr"/>
                      <a:r>
                        <a:rPr lang="en-GB" sz="1000" dirty="0" smtClean="0">
                          <a:solidFill>
                            <a:schemeClr val="tx1"/>
                          </a:solidFill>
                        </a:rPr>
                        <a:t>Exam Question Requirements</a:t>
                      </a:r>
                      <a:endParaRPr lang="en-GB" sz="1000" dirty="0">
                        <a:solidFill>
                          <a:schemeClr val="tx1"/>
                        </a:solidFill>
                      </a:endParaRPr>
                    </a:p>
                  </a:txBody>
                  <a:tcPr/>
                </a:tc>
                <a:tc hMerge="1">
                  <a:txBody>
                    <a:bodyPr/>
                    <a:lstStyle/>
                    <a:p>
                      <a:pPr algn="ctr"/>
                      <a:endParaRPr lang="en-GB" sz="400" dirty="0">
                        <a:solidFill>
                          <a:schemeClr val="tx1"/>
                        </a:solidFill>
                      </a:endParaRPr>
                    </a:p>
                  </a:txBody>
                  <a:tcPr/>
                </a:tc>
                <a:extLst>
                  <a:ext uri="{0D108BD9-81ED-4DB2-BD59-A6C34878D82A}">
                    <a16:rowId xmlns:a16="http://schemas.microsoft.com/office/drawing/2014/main" val="10000"/>
                  </a:ext>
                </a:extLst>
              </a:tr>
              <a:tr h="493945">
                <a:tc>
                  <a:txBody>
                    <a:bodyPr/>
                    <a:lstStyle/>
                    <a:p>
                      <a:pPr algn="ctr">
                        <a:spcAft>
                          <a:spcPts val="0"/>
                        </a:spcAft>
                      </a:pPr>
                      <a:r>
                        <a:rPr lang="en-GB" sz="900" b="1" dirty="0" smtClean="0">
                          <a:effectLst/>
                          <a:latin typeface="Arial"/>
                          <a:ea typeface="Calibri"/>
                          <a:cs typeface="Times New Roman"/>
                        </a:rPr>
                        <a:t>A1 </a:t>
                      </a:r>
                      <a:endParaRPr lang="en-GB" sz="900" b="1" dirty="0">
                        <a:effectLst/>
                        <a:latin typeface="Calibri"/>
                        <a:ea typeface="Calibri"/>
                        <a:cs typeface="Times New Roman"/>
                      </a:endParaRPr>
                    </a:p>
                  </a:txBody>
                  <a:tcPr marL="68580" marR="68580" marT="0" marB="0"/>
                </a:tc>
                <a:tc>
                  <a:txBody>
                    <a:bodyPr/>
                    <a:lstStyle/>
                    <a:p>
                      <a:pPr>
                        <a:lnSpc>
                          <a:spcPct val="115000"/>
                        </a:lnSpc>
                        <a:spcAft>
                          <a:spcPts val="0"/>
                        </a:spcAft>
                      </a:pPr>
                      <a:r>
                        <a:rPr lang="en-GB" sz="1000" b="1" dirty="0" smtClean="0">
                          <a:effectLst/>
                          <a:latin typeface="Arial"/>
                          <a:ea typeface="Calibri"/>
                          <a:cs typeface="Times New Roman"/>
                        </a:rPr>
                        <a:t>Three </a:t>
                      </a:r>
                      <a:r>
                        <a:rPr lang="en-GB" sz="1000" b="1" baseline="0" dirty="0" smtClean="0">
                          <a:effectLst/>
                          <a:latin typeface="Arial"/>
                          <a:ea typeface="Calibri"/>
                          <a:cs typeface="Times New Roman"/>
                        </a:rPr>
                        <a:t>Selecting Evidence questions (3 marks – 4 minutes)</a:t>
                      </a:r>
                      <a:endParaRPr lang="en-GB" sz="1100" dirty="0">
                        <a:effectLst/>
                        <a:latin typeface="Calibri"/>
                        <a:ea typeface="Calibri"/>
                        <a:cs typeface="Times New Roman"/>
                      </a:endParaRPr>
                    </a:p>
                    <a:p>
                      <a:pPr marL="342900" lvl="0" indent="-342900">
                        <a:lnSpc>
                          <a:spcPct val="115000"/>
                        </a:lnSpc>
                        <a:spcAft>
                          <a:spcPts val="0"/>
                        </a:spcAft>
                        <a:buFont typeface="Symbol"/>
                        <a:buChar char=""/>
                      </a:pPr>
                      <a:r>
                        <a:rPr lang="en-GB" sz="1000" dirty="0">
                          <a:effectLst/>
                          <a:latin typeface="Arial"/>
                          <a:ea typeface="Calibri"/>
                          <a:cs typeface="Times New Roman"/>
                        </a:rPr>
                        <a:t>Selecting evidence or own </a:t>
                      </a:r>
                      <a:r>
                        <a:rPr lang="en-GB" sz="1000" dirty="0" smtClean="0">
                          <a:effectLst/>
                          <a:latin typeface="Arial"/>
                          <a:ea typeface="Calibri"/>
                          <a:cs typeface="Times New Roman"/>
                        </a:rPr>
                        <a:t>words.</a:t>
                      </a:r>
                      <a:r>
                        <a:rPr lang="en-GB" sz="1000" baseline="0" dirty="0" smtClean="0">
                          <a:effectLst/>
                          <a:latin typeface="Arial"/>
                          <a:ea typeface="Calibri"/>
                          <a:cs typeface="Times New Roman"/>
                        </a:rPr>
                        <a:t> Short one line or quote answer. </a:t>
                      </a:r>
                      <a:r>
                        <a:rPr lang="en-GB" sz="1000" dirty="0" smtClean="0">
                          <a:effectLst/>
                          <a:latin typeface="Arial"/>
                          <a:ea typeface="Calibri"/>
                          <a:cs typeface="Times New Roman"/>
                        </a:rPr>
                        <a:t>No analysis</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813496">
                <a:tc>
                  <a:txBody>
                    <a:bodyPr/>
                    <a:lstStyle/>
                    <a:p>
                      <a:pPr algn="ctr">
                        <a:spcAft>
                          <a:spcPts val="0"/>
                        </a:spcAft>
                      </a:pPr>
                      <a:r>
                        <a:rPr lang="en-GB" sz="900" b="1" dirty="0" smtClean="0">
                          <a:effectLst/>
                          <a:latin typeface="Arial"/>
                          <a:ea typeface="Calibri"/>
                          <a:cs typeface="Times New Roman"/>
                        </a:rPr>
                        <a:t>A2</a:t>
                      </a:r>
                      <a:endParaRPr lang="en-GB" sz="900" b="1" dirty="0">
                        <a:effectLst/>
                        <a:latin typeface="Calibri"/>
                        <a:ea typeface="Calibri"/>
                        <a:cs typeface="Times New Roman"/>
                      </a:endParaRPr>
                    </a:p>
                  </a:txBody>
                  <a:tcPr marL="68580" marR="68580" marT="0" marB="0"/>
                </a:tc>
                <a:tc>
                  <a:txBody>
                    <a:bodyPr/>
                    <a:lstStyle/>
                    <a:p>
                      <a:pPr>
                        <a:lnSpc>
                          <a:spcPct val="115000"/>
                        </a:lnSpc>
                        <a:spcAft>
                          <a:spcPts val="0"/>
                        </a:spcAft>
                      </a:pPr>
                      <a:r>
                        <a:rPr lang="en-GB" sz="1000" b="1" dirty="0">
                          <a:effectLst/>
                          <a:latin typeface="Arial"/>
                          <a:ea typeface="Calibri"/>
                          <a:cs typeface="Times New Roman"/>
                        </a:rPr>
                        <a:t>One </a:t>
                      </a:r>
                      <a:r>
                        <a:rPr lang="en-GB" sz="1000" b="1" dirty="0" smtClean="0">
                          <a:effectLst/>
                          <a:latin typeface="Arial"/>
                          <a:ea typeface="Calibri"/>
                          <a:cs typeface="Times New Roman"/>
                        </a:rPr>
                        <a:t>Language/Structure/Writer’s effects </a:t>
                      </a:r>
                      <a:r>
                        <a:rPr lang="en-GB" sz="1000" b="1" dirty="0">
                          <a:effectLst/>
                          <a:latin typeface="Arial"/>
                          <a:ea typeface="Calibri"/>
                          <a:cs typeface="Times New Roman"/>
                        </a:rPr>
                        <a:t>Analysis </a:t>
                      </a:r>
                      <a:r>
                        <a:rPr lang="en-GB" sz="1000" b="1" dirty="0" smtClean="0">
                          <a:effectLst/>
                          <a:latin typeface="Arial"/>
                          <a:ea typeface="Calibri"/>
                          <a:cs typeface="Times New Roman"/>
                        </a:rPr>
                        <a:t>question (10 marks -15 minutes) </a:t>
                      </a:r>
                      <a:endParaRPr lang="en-GB" sz="1100" dirty="0">
                        <a:effectLst/>
                        <a:latin typeface="Calibri"/>
                        <a:ea typeface="Calibri"/>
                        <a:cs typeface="Times New Roman"/>
                      </a:endParaRPr>
                    </a:p>
                    <a:p>
                      <a:pPr marL="342900" lvl="0" indent="-342900">
                        <a:lnSpc>
                          <a:spcPct val="115000"/>
                        </a:lnSpc>
                        <a:spcAft>
                          <a:spcPts val="0"/>
                        </a:spcAft>
                        <a:buFont typeface="Symbol"/>
                        <a:buChar char=""/>
                      </a:pPr>
                      <a:r>
                        <a:rPr lang="en-GB" sz="1000" dirty="0">
                          <a:effectLst/>
                          <a:latin typeface="Arial"/>
                          <a:ea typeface="Calibri"/>
                          <a:cs typeface="Times New Roman"/>
                        </a:rPr>
                        <a:t>Link to </a:t>
                      </a:r>
                      <a:r>
                        <a:rPr lang="en-GB" sz="1000" dirty="0" smtClean="0">
                          <a:effectLst/>
                          <a:latin typeface="Arial"/>
                          <a:ea typeface="Calibri"/>
                          <a:cs typeface="Times New Roman"/>
                        </a:rPr>
                        <a:t>question,</a:t>
                      </a:r>
                      <a:r>
                        <a:rPr lang="en-GB" sz="1000" baseline="0" dirty="0" smtClean="0">
                          <a:effectLst/>
                          <a:latin typeface="Arial"/>
                          <a:ea typeface="Calibri"/>
                          <a:cs typeface="Times New Roman"/>
                        </a:rPr>
                        <a:t> </a:t>
                      </a:r>
                      <a:r>
                        <a:rPr lang="en-GB" sz="1000" dirty="0" smtClean="0">
                          <a:effectLst/>
                          <a:latin typeface="Arial"/>
                          <a:ea typeface="Calibri"/>
                          <a:cs typeface="Times New Roman"/>
                        </a:rPr>
                        <a:t>Link </a:t>
                      </a:r>
                      <a:r>
                        <a:rPr lang="en-GB" sz="1000" dirty="0">
                          <a:effectLst/>
                          <a:latin typeface="Arial"/>
                          <a:ea typeface="Calibri"/>
                          <a:cs typeface="Times New Roman"/>
                        </a:rPr>
                        <a:t>to </a:t>
                      </a:r>
                      <a:r>
                        <a:rPr lang="en-GB" sz="1000" dirty="0" smtClean="0">
                          <a:effectLst/>
                          <a:latin typeface="Arial"/>
                          <a:ea typeface="Calibri"/>
                          <a:cs typeface="Times New Roman"/>
                        </a:rPr>
                        <a:t>Terminology </a:t>
                      </a:r>
                      <a:r>
                        <a:rPr lang="en-GB" sz="1000" dirty="0">
                          <a:effectLst/>
                          <a:latin typeface="Arial"/>
                          <a:ea typeface="Calibri"/>
                          <a:cs typeface="Times New Roman"/>
                        </a:rPr>
                        <a:t>– </a:t>
                      </a:r>
                      <a:r>
                        <a:rPr lang="en-GB" sz="1000" dirty="0" smtClean="0">
                          <a:effectLst/>
                          <a:latin typeface="Arial"/>
                          <a:ea typeface="Calibri"/>
                          <a:cs typeface="Times New Roman"/>
                        </a:rPr>
                        <a:t>language/structure/tone,</a:t>
                      </a:r>
                      <a:r>
                        <a:rPr lang="en-GB" sz="1000" baseline="0" dirty="0" smtClean="0">
                          <a:effectLst/>
                          <a:latin typeface="Arial"/>
                          <a:ea typeface="Calibri"/>
                          <a:cs typeface="Times New Roman"/>
                        </a:rPr>
                        <a:t> </a:t>
                      </a:r>
                      <a:r>
                        <a:rPr lang="en-GB" sz="1000" dirty="0" smtClean="0">
                          <a:effectLst/>
                          <a:latin typeface="Arial"/>
                          <a:ea typeface="Calibri"/>
                          <a:cs typeface="Times New Roman"/>
                        </a:rPr>
                        <a:t>Quotations – 7-8,</a:t>
                      </a:r>
                      <a:r>
                        <a:rPr lang="en-GB" sz="1000" baseline="0" dirty="0" smtClean="0">
                          <a:effectLst/>
                          <a:latin typeface="Arial"/>
                          <a:ea typeface="Calibri"/>
                          <a:cs typeface="Times New Roman"/>
                        </a:rPr>
                        <a:t> </a:t>
                      </a:r>
                      <a:r>
                        <a:rPr lang="en-GB" sz="1000" dirty="0" smtClean="0">
                          <a:effectLst/>
                          <a:latin typeface="Arial"/>
                          <a:ea typeface="Calibri"/>
                          <a:cs typeface="Times New Roman"/>
                        </a:rPr>
                        <a:t>Explore </a:t>
                      </a:r>
                      <a:r>
                        <a:rPr lang="en-GB" sz="1000" dirty="0">
                          <a:effectLst/>
                          <a:latin typeface="Arial"/>
                          <a:ea typeface="Calibri"/>
                          <a:cs typeface="Times New Roman"/>
                        </a:rPr>
                        <a:t>hidden &amp; obvious meaning &amp; </a:t>
                      </a:r>
                      <a:r>
                        <a:rPr lang="en-GB" sz="1000" dirty="0" smtClean="0">
                          <a:effectLst/>
                          <a:latin typeface="Arial"/>
                          <a:ea typeface="Calibri"/>
                          <a:cs typeface="Times New Roman"/>
                        </a:rPr>
                        <a:t>Effect</a:t>
                      </a:r>
                    </a:p>
                    <a:p>
                      <a:pPr marL="342900" lvl="0" indent="-342900">
                        <a:lnSpc>
                          <a:spcPct val="115000"/>
                        </a:lnSpc>
                        <a:spcAft>
                          <a:spcPts val="0"/>
                        </a:spcAft>
                        <a:buFont typeface="Symbol"/>
                        <a:buChar char=""/>
                      </a:pPr>
                      <a:r>
                        <a:rPr lang="en-GB" sz="1000" dirty="0" smtClean="0">
                          <a:effectLst/>
                          <a:latin typeface="Arial"/>
                          <a:ea typeface="Calibri"/>
                          <a:cs typeface="Times New Roman"/>
                        </a:rPr>
                        <a:t>Examine</a:t>
                      </a:r>
                      <a:r>
                        <a:rPr lang="en-GB" sz="1000" baseline="0" dirty="0" smtClean="0">
                          <a:effectLst/>
                          <a:latin typeface="Arial"/>
                          <a:ea typeface="Calibri"/>
                          <a:cs typeface="Times New Roman"/>
                        </a:rPr>
                        <a:t> how the writer’s style is constructed </a:t>
                      </a:r>
                      <a:r>
                        <a:rPr lang="en-US" sz="1000" baseline="0" dirty="0" smtClean="0">
                          <a:effectLst/>
                          <a:latin typeface="Arial"/>
                          <a:ea typeface="Calibri"/>
                          <a:cs typeface="Times New Roman"/>
                        </a:rPr>
                        <a:t>–</a:t>
                      </a:r>
                      <a:r>
                        <a:rPr lang="en-GB" sz="1000" baseline="0" dirty="0" smtClean="0">
                          <a:effectLst/>
                          <a:latin typeface="Arial"/>
                          <a:ea typeface="Calibri"/>
                          <a:cs typeface="Times New Roman"/>
                        </a:rPr>
                        <a:t>it’s normally persuasive.</a:t>
                      </a:r>
                      <a:endParaRPr lang="en-GB" sz="10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602296">
                <a:tc>
                  <a:txBody>
                    <a:bodyPr/>
                    <a:lstStyle/>
                    <a:p>
                      <a:r>
                        <a:rPr lang="en-GB" sz="900" b="1" dirty="0" smtClean="0"/>
                        <a:t>A3</a:t>
                      </a:r>
                      <a:endParaRPr lang="en-GB" sz="900" b="1" dirty="0"/>
                    </a:p>
                  </a:txBody>
                  <a:tcPr marL="68580" marR="68580" marT="0" marB="0"/>
                </a:tc>
                <a:tc>
                  <a:txBody>
                    <a:bodyPr/>
                    <a:lstStyle/>
                    <a:p>
                      <a:pPr>
                        <a:lnSpc>
                          <a:spcPct val="115000"/>
                        </a:lnSpc>
                        <a:spcAft>
                          <a:spcPts val="0"/>
                        </a:spcAft>
                      </a:pPr>
                      <a:r>
                        <a:rPr lang="en-GB" sz="1000" b="1" dirty="0" smtClean="0">
                          <a:effectLst/>
                          <a:latin typeface="Arial"/>
                          <a:ea typeface="Calibri"/>
                          <a:cs typeface="Times New Roman"/>
                        </a:rPr>
                        <a:t>Two Selecting Evidence/ Comprehension questions (3 marks – 4 minutes)</a:t>
                      </a:r>
                      <a:endParaRPr lang="en-GB" sz="1100" dirty="0">
                        <a:effectLst/>
                        <a:latin typeface="Calibri"/>
                        <a:ea typeface="Calibri"/>
                        <a:cs typeface="Times New Roman"/>
                      </a:endParaRPr>
                    </a:p>
                    <a:p>
                      <a:pPr marL="342900" lvl="0" indent="-342900">
                        <a:lnSpc>
                          <a:spcPct val="115000"/>
                        </a:lnSpc>
                        <a:spcAft>
                          <a:spcPts val="0"/>
                        </a:spcAft>
                        <a:buFont typeface="Symbol"/>
                        <a:buChar char=""/>
                      </a:pPr>
                      <a:r>
                        <a:rPr lang="en-GB" sz="1000" dirty="0" smtClean="0">
                          <a:effectLst/>
                          <a:latin typeface="Arial"/>
                          <a:ea typeface="Calibri"/>
                          <a:cs typeface="Times New Roman"/>
                        </a:rPr>
                        <a:t>Selecting</a:t>
                      </a:r>
                      <a:r>
                        <a:rPr lang="en-GB" sz="1000" baseline="0" dirty="0" smtClean="0">
                          <a:effectLst/>
                          <a:latin typeface="Arial"/>
                          <a:ea typeface="Calibri"/>
                          <a:cs typeface="Times New Roman"/>
                        </a:rPr>
                        <a:t> evidence or own words. </a:t>
                      </a:r>
                    </a:p>
                    <a:p>
                      <a:pPr marL="342900" lvl="0" indent="-342900">
                        <a:lnSpc>
                          <a:spcPct val="115000"/>
                        </a:lnSpc>
                        <a:spcAft>
                          <a:spcPts val="0"/>
                        </a:spcAft>
                        <a:buFont typeface="Symbol"/>
                        <a:buChar char=""/>
                      </a:pPr>
                      <a:r>
                        <a:rPr lang="en-GB" sz="1000" baseline="0" dirty="0" smtClean="0">
                          <a:effectLst/>
                          <a:latin typeface="Arial"/>
                          <a:ea typeface="Calibri"/>
                          <a:cs typeface="Times New Roman"/>
                        </a:rPr>
                        <a:t>Show basic understanding of quotes used. </a:t>
                      </a:r>
                    </a:p>
                  </a:txBody>
                  <a:tcPr marL="68580" marR="68580" marT="0" marB="0"/>
                </a:tc>
                <a:extLst>
                  <a:ext uri="{0D108BD9-81ED-4DB2-BD59-A6C34878D82A}">
                    <a16:rowId xmlns:a16="http://schemas.microsoft.com/office/drawing/2014/main" val="10003"/>
                  </a:ext>
                </a:extLst>
              </a:tr>
              <a:tr h="669218">
                <a:tc>
                  <a:txBody>
                    <a:bodyPr/>
                    <a:lstStyle/>
                    <a:p>
                      <a:r>
                        <a:rPr lang="en-GB" sz="900" b="1" dirty="0" smtClean="0"/>
                        <a:t>A4 </a:t>
                      </a:r>
                      <a:endParaRPr lang="en-GB" sz="900" b="1" dirty="0"/>
                    </a:p>
                  </a:txBody>
                  <a:tcPr marL="68580" marR="68580" marT="0" marB="0"/>
                </a:tc>
                <a:tc>
                  <a:txBody>
                    <a:bodyPr/>
                    <a:lstStyle/>
                    <a:p>
                      <a:pPr>
                        <a:lnSpc>
                          <a:spcPct val="115000"/>
                        </a:lnSpc>
                        <a:spcAft>
                          <a:spcPts val="0"/>
                        </a:spcAft>
                      </a:pPr>
                      <a:r>
                        <a:rPr lang="en-GB" sz="1000" b="1" dirty="0" smtClean="0">
                          <a:effectLst/>
                          <a:latin typeface="Arial"/>
                          <a:ea typeface="Calibri"/>
                          <a:cs typeface="Times New Roman"/>
                        </a:rPr>
                        <a:t>One Persuasive Evaluation question (10 marks – 15 minutes)</a:t>
                      </a:r>
                      <a:endParaRPr lang="en-GB" sz="1100" dirty="0">
                        <a:effectLst/>
                        <a:latin typeface="Calibri"/>
                        <a:ea typeface="Calibri"/>
                        <a:cs typeface="Times New Roman"/>
                      </a:endParaRPr>
                    </a:p>
                    <a:p>
                      <a:pPr marL="342900" lvl="0" indent="-342900">
                        <a:lnSpc>
                          <a:spcPct val="115000"/>
                        </a:lnSpc>
                        <a:spcAft>
                          <a:spcPts val="0"/>
                        </a:spcAft>
                        <a:buFont typeface="Symbol"/>
                        <a:buChar char=""/>
                      </a:pPr>
                      <a:r>
                        <a:rPr lang="en-GB" sz="1000" dirty="0">
                          <a:effectLst/>
                          <a:latin typeface="Arial"/>
                          <a:ea typeface="Calibri"/>
                          <a:cs typeface="Times New Roman"/>
                        </a:rPr>
                        <a:t>Link to </a:t>
                      </a:r>
                      <a:r>
                        <a:rPr lang="en-GB" sz="1000" dirty="0" smtClean="0">
                          <a:effectLst/>
                          <a:latin typeface="Arial"/>
                          <a:ea typeface="Calibri"/>
                          <a:cs typeface="Times New Roman"/>
                        </a:rPr>
                        <a:t>question. Give opinions (what</a:t>
                      </a:r>
                      <a:r>
                        <a:rPr lang="en-GB" sz="1000" baseline="0" dirty="0" smtClean="0">
                          <a:effectLst/>
                          <a:latin typeface="Arial"/>
                          <a:ea typeface="Calibri"/>
                          <a:cs typeface="Times New Roman"/>
                        </a:rPr>
                        <a:t> the </a:t>
                      </a:r>
                      <a:r>
                        <a:rPr lang="en-GB" sz="1000" dirty="0" smtClean="0">
                          <a:effectLst/>
                          <a:latin typeface="Arial"/>
                          <a:ea typeface="Calibri"/>
                          <a:cs typeface="Times New Roman"/>
                        </a:rPr>
                        <a:t>writer suggests/impressions</a:t>
                      </a:r>
                      <a:r>
                        <a:rPr lang="en-GB" sz="1000" baseline="0" dirty="0" smtClean="0">
                          <a:effectLst/>
                          <a:latin typeface="Arial"/>
                          <a:ea typeface="Calibri"/>
                          <a:cs typeface="Times New Roman"/>
                        </a:rPr>
                        <a:t> created) </a:t>
                      </a:r>
                      <a:r>
                        <a:rPr lang="en-GB" sz="1000" dirty="0" smtClean="0">
                          <a:effectLst/>
                          <a:latin typeface="Arial"/>
                          <a:ea typeface="Calibri"/>
                          <a:cs typeface="Times New Roman"/>
                        </a:rPr>
                        <a:t>based on</a:t>
                      </a:r>
                      <a:r>
                        <a:rPr lang="en-GB" sz="1000" baseline="0" dirty="0" smtClean="0">
                          <a:effectLst/>
                          <a:latin typeface="Arial"/>
                          <a:ea typeface="Calibri"/>
                          <a:cs typeface="Times New Roman"/>
                        </a:rPr>
                        <a:t> evaluation of quotes and writer’s viewpoint. Quotations -7-8. Could use persuasive phrases in response like ‘Significantly, Importantly, Ultimately’ </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478138">
                <a:tc>
                  <a:txBody>
                    <a:bodyPr/>
                    <a:lstStyle/>
                    <a:p>
                      <a:r>
                        <a:rPr lang="en-GB" sz="900" b="1" dirty="0" smtClean="0"/>
                        <a:t>A5 </a:t>
                      </a:r>
                      <a:endParaRPr lang="en-GB" sz="900" b="1" dirty="0"/>
                    </a:p>
                  </a:txBody>
                  <a:tcPr marL="68580" marR="68580" marT="0" marB="0"/>
                </a:tc>
                <a:tc>
                  <a:txBody>
                    <a:bodyPr/>
                    <a:lstStyle/>
                    <a:p>
                      <a:pPr>
                        <a:lnSpc>
                          <a:spcPct val="115000"/>
                        </a:lnSpc>
                        <a:spcAft>
                          <a:spcPts val="0"/>
                        </a:spcAft>
                      </a:pPr>
                      <a:r>
                        <a:rPr lang="en-GB" sz="1000" b="1" dirty="0" smtClean="0">
                          <a:effectLst/>
                          <a:latin typeface="Arial"/>
                          <a:ea typeface="Calibri"/>
                          <a:cs typeface="Times New Roman"/>
                        </a:rPr>
                        <a:t>One Synthesis</a:t>
                      </a:r>
                      <a:r>
                        <a:rPr lang="en-GB" sz="1000" b="1" baseline="0" dirty="0" smtClean="0">
                          <a:effectLst/>
                          <a:latin typeface="Arial"/>
                          <a:ea typeface="Calibri"/>
                          <a:cs typeface="Times New Roman"/>
                        </a:rPr>
                        <a:t> / Linking question (4 marks- 7 minutes)</a:t>
                      </a:r>
                      <a:endParaRPr lang="en-GB" sz="1100" dirty="0">
                        <a:effectLst/>
                        <a:latin typeface="Calibri"/>
                        <a:ea typeface="Calibri"/>
                        <a:cs typeface="Times New Roman"/>
                      </a:endParaRPr>
                    </a:p>
                    <a:p>
                      <a:pPr marL="342900" lvl="0" indent="-342900">
                        <a:lnSpc>
                          <a:spcPct val="115000"/>
                        </a:lnSpc>
                        <a:spcAft>
                          <a:spcPts val="0"/>
                        </a:spcAft>
                        <a:buFont typeface="Symbol"/>
                        <a:buChar char=""/>
                      </a:pPr>
                      <a:r>
                        <a:rPr lang="en-GB" sz="1000" dirty="0" smtClean="0">
                          <a:effectLst/>
                          <a:latin typeface="Arial"/>
                          <a:ea typeface="Calibri"/>
                          <a:cs typeface="Times New Roman"/>
                        </a:rPr>
                        <a:t>Link to</a:t>
                      </a:r>
                      <a:r>
                        <a:rPr lang="en-GB" sz="1000" baseline="0" dirty="0" smtClean="0">
                          <a:effectLst/>
                          <a:latin typeface="Arial"/>
                          <a:ea typeface="Calibri"/>
                          <a:cs typeface="Times New Roman"/>
                        </a:rPr>
                        <a:t> question for both sources, provide a quote and explain quotes briefly.</a:t>
                      </a:r>
                    </a:p>
                    <a:p>
                      <a:pPr marL="342900" lvl="0" indent="-342900">
                        <a:lnSpc>
                          <a:spcPct val="115000"/>
                        </a:lnSpc>
                        <a:spcAft>
                          <a:spcPts val="0"/>
                        </a:spcAft>
                        <a:buFont typeface="Symbol"/>
                        <a:buChar char=""/>
                      </a:pPr>
                      <a:r>
                        <a:rPr lang="en-GB" sz="1000" baseline="0" dirty="0" smtClean="0">
                          <a:effectLst/>
                          <a:latin typeface="Arial"/>
                          <a:ea typeface="Calibri"/>
                          <a:cs typeface="Times New Roman"/>
                        </a:rPr>
                        <a:t>Must produce two links (4 quotes in total). NO need to compare/contrast. </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1180728">
                <a:tc>
                  <a:txBody>
                    <a:bodyPr/>
                    <a:lstStyle/>
                    <a:p>
                      <a:r>
                        <a:rPr lang="en-GB" sz="900" b="1" dirty="0" smtClean="0"/>
                        <a:t>A6</a:t>
                      </a:r>
                      <a:endParaRPr lang="en-GB" sz="900" b="1" dirty="0"/>
                    </a:p>
                  </a:txBody>
                  <a:tcPr marL="68580" marR="68580" marT="0" marB="0"/>
                </a:tc>
                <a:tc>
                  <a:txBody>
                    <a:bodyPr/>
                    <a:lstStyle/>
                    <a:p>
                      <a:pPr marL="0" lvl="0" indent="0">
                        <a:lnSpc>
                          <a:spcPct val="115000"/>
                        </a:lnSpc>
                        <a:spcAft>
                          <a:spcPts val="0"/>
                        </a:spcAft>
                        <a:buFont typeface="Symbol"/>
                        <a:buNone/>
                      </a:pPr>
                      <a:r>
                        <a:rPr lang="en-GB" sz="1100" b="1" dirty="0" smtClean="0">
                          <a:effectLst/>
                          <a:latin typeface="Calibri"/>
                          <a:ea typeface="Calibri"/>
                          <a:cs typeface="Times New Roman"/>
                        </a:rPr>
                        <a:t>One comparison question (10 marks – 15 minutes)</a:t>
                      </a:r>
                    </a:p>
                    <a:p>
                      <a:pPr marL="171450" lvl="0" indent="-171450">
                        <a:lnSpc>
                          <a:spcPct val="115000"/>
                        </a:lnSpc>
                        <a:spcAft>
                          <a:spcPts val="0"/>
                        </a:spcAft>
                        <a:buFont typeface="Arial" panose="020B0604020202020204" pitchFamily="34" charset="0"/>
                        <a:buChar char="•"/>
                      </a:pPr>
                      <a:r>
                        <a:rPr lang="en-GB" sz="1100" b="0" dirty="0" smtClean="0">
                          <a:effectLst/>
                          <a:latin typeface="Calibri"/>
                          <a:ea typeface="Calibri"/>
                          <a:cs typeface="Times New Roman"/>
                        </a:rPr>
                        <a:t>Link</a:t>
                      </a:r>
                      <a:r>
                        <a:rPr lang="en-GB" sz="1100" b="0" baseline="0" dirty="0" smtClean="0">
                          <a:effectLst/>
                          <a:latin typeface="Calibri"/>
                          <a:ea typeface="Calibri"/>
                          <a:cs typeface="Times New Roman"/>
                        </a:rPr>
                        <a:t> to the question. Explore similarities/differences. Use comparison connectives. Aim for 3-4 comparisons/contrasts using quotes from each text each time. Reference the extract/writer you are referring to by name each time you compare.</a:t>
                      </a:r>
                      <a:endParaRPr lang="en-GB" sz="1100" b="0" dirty="0">
                        <a:effectLst/>
                        <a:latin typeface="Calibri"/>
                        <a:ea typeface="Calibri"/>
                        <a:cs typeface="Times New Roman"/>
                      </a:endParaRPr>
                    </a:p>
                  </a:txBody>
                  <a:tcPr marL="68580" marR="68580" marT="0" marB="0">
                    <a:solidFill>
                      <a:schemeClr val="accent6">
                        <a:lumMod val="20000"/>
                        <a:lumOff val="80000"/>
                      </a:schemeClr>
                    </a:solidFill>
                  </a:tcPr>
                </a:tc>
                <a:extLst>
                  <a:ext uri="{0D108BD9-81ED-4DB2-BD59-A6C34878D82A}">
                    <a16:rowId xmlns:a16="http://schemas.microsoft.com/office/drawing/2014/main" val="3572577787"/>
                  </a:ext>
                </a:extLst>
              </a:tr>
            </a:tbl>
          </a:graphicData>
        </a:graphic>
      </p:graphicFrame>
      <p:graphicFrame>
        <p:nvGraphicFramePr>
          <p:cNvPr id="9" name="Table 8"/>
          <p:cNvGraphicFramePr>
            <a:graphicFrameLocks noGrp="1"/>
          </p:cNvGraphicFramePr>
          <p:nvPr>
            <p:extLst/>
          </p:nvPr>
        </p:nvGraphicFramePr>
        <p:xfrm>
          <a:off x="5580112" y="2313"/>
          <a:ext cx="3541657" cy="4270866"/>
        </p:xfrm>
        <a:graphic>
          <a:graphicData uri="http://schemas.openxmlformats.org/drawingml/2006/table">
            <a:tbl>
              <a:tblPr firstRow="1" bandRow="1">
                <a:tableStyleId>{93296810-A885-4BE3-A3E7-6D5BEEA58F35}</a:tableStyleId>
              </a:tblPr>
              <a:tblGrid>
                <a:gridCol w="3541657">
                  <a:extLst>
                    <a:ext uri="{9D8B030D-6E8A-4147-A177-3AD203B41FA5}">
                      <a16:colId xmlns:a16="http://schemas.microsoft.com/office/drawing/2014/main" val="20001"/>
                    </a:ext>
                  </a:extLst>
                </a:gridCol>
              </a:tblGrid>
              <a:tr h="239112">
                <a:tc>
                  <a:txBody>
                    <a:bodyPr/>
                    <a:lstStyle/>
                    <a:p>
                      <a:pPr algn="l"/>
                      <a:r>
                        <a:rPr lang="en-GB" sz="1000" b="1" dirty="0" smtClean="0">
                          <a:solidFill>
                            <a:schemeClr val="tx1"/>
                          </a:solidFill>
                        </a:rPr>
                        <a:t>Example</a:t>
                      </a:r>
                      <a:r>
                        <a:rPr lang="en-GB" sz="1000" b="1" baseline="0" dirty="0" smtClean="0">
                          <a:solidFill>
                            <a:schemeClr val="tx1"/>
                          </a:solidFill>
                        </a:rPr>
                        <a:t> of question type</a:t>
                      </a:r>
                      <a:endParaRPr lang="en-GB" sz="1000" b="1" dirty="0">
                        <a:solidFill>
                          <a:schemeClr val="tx1"/>
                        </a:solidFill>
                      </a:endParaRPr>
                    </a:p>
                  </a:txBody>
                  <a:tcPr>
                    <a:solidFill>
                      <a:schemeClr val="accent6"/>
                    </a:solidFill>
                  </a:tcPr>
                </a:tc>
                <a:extLst>
                  <a:ext uri="{0D108BD9-81ED-4DB2-BD59-A6C34878D82A}">
                    <a16:rowId xmlns:a16="http://schemas.microsoft.com/office/drawing/2014/main" val="10008"/>
                  </a:ext>
                </a:extLst>
              </a:tr>
              <a:tr h="415831">
                <a:tc>
                  <a:txBody>
                    <a:bodyPr/>
                    <a:lstStyle/>
                    <a:p>
                      <a:pPr marR="0" indent="0" algn="l" rtl="0">
                        <a:lnSpc>
                          <a:spcPct val="119000"/>
                        </a:lnSpc>
                        <a:spcBef>
                          <a:spcPts val="0"/>
                        </a:spcBef>
                        <a:spcAft>
                          <a:spcPts val="0"/>
                        </a:spcAft>
                      </a:pPr>
                      <a:r>
                        <a:rPr lang="en-GB" sz="1100" b="1" kern="1400" dirty="0" smtClean="0">
                          <a:solidFill>
                            <a:srgbClr val="000000"/>
                          </a:solidFill>
                          <a:effectLst/>
                          <a:latin typeface="Calibri"/>
                        </a:rPr>
                        <a:t>A1</a:t>
                      </a:r>
                      <a:r>
                        <a:rPr lang="en-GB" sz="1000" kern="1400" baseline="0" dirty="0" smtClean="0">
                          <a:solidFill>
                            <a:srgbClr val="000000"/>
                          </a:solidFill>
                          <a:effectLst/>
                          <a:latin typeface="Calibri"/>
                        </a:rPr>
                        <a:t> - </a:t>
                      </a:r>
                      <a:r>
                        <a:rPr lang="en-GB" sz="1000" kern="1400" dirty="0" smtClean="0">
                          <a:solidFill>
                            <a:srgbClr val="000000"/>
                          </a:solidFill>
                          <a:effectLst/>
                          <a:latin typeface="Calibri"/>
                        </a:rPr>
                        <a:t>Give one example of how…</a:t>
                      </a:r>
                    </a:p>
                    <a:p>
                      <a:pPr marR="0" indent="0" algn="l" rtl="0">
                        <a:lnSpc>
                          <a:spcPct val="119000"/>
                        </a:lnSpc>
                        <a:spcBef>
                          <a:spcPts val="0"/>
                        </a:spcBef>
                        <a:spcAft>
                          <a:spcPts val="0"/>
                        </a:spcAft>
                      </a:pPr>
                      <a:r>
                        <a:rPr lang="en-GB" sz="1000" kern="1400" dirty="0" smtClean="0">
                          <a:solidFill>
                            <a:srgbClr val="000000"/>
                          </a:solidFill>
                          <a:effectLst/>
                          <a:latin typeface="Calibri"/>
                        </a:rPr>
                        <a:t>What</a:t>
                      </a:r>
                      <a:r>
                        <a:rPr lang="en-GB" sz="1000" kern="1400" baseline="0" dirty="0" smtClean="0">
                          <a:solidFill>
                            <a:srgbClr val="000000"/>
                          </a:solidFill>
                          <a:effectLst/>
                          <a:latin typeface="Calibri"/>
                        </a:rPr>
                        <a:t> is the amount of money spent on ______?</a:t>
                      </a:r>
                      <a:endParaRPr lang="en-GB" sz="1000" kern="1400" dirty="0">
                        <a:solidFill>
                          <a:srgbClr val="000000"/>
                        </a:solidFill>
                        <a:effectLst/>
                        <a:latin typeface="Calibri"/>
                      </a:endParaRPr>
                    </a:p>
                  </a:txBody>
                  <a:tcPr marL="36576" marR="36576" marT="36576" marB="36576"/>
                </a:tc>
                <a:extLst>
                  <a:ext uri="{0D108BD9-81ED-4DB2-BD59-A6C34878D82A}">
                    <a16:rowId xmlns:a16="http://schemas.microsoft.com/office/drawing/2014/main" val="10009"/>
                  </a:ext>
                </a:extLst>
              </a:tr>
              <a:tr h="627670">
                <a:tc>
                  <a:txBody>
                    <a:bodyPr/>
                    <a:lstStyle/>
                    <a:p>
                      <a:r>
                        <a:rPr lang="en-GB" sz="1100" b="1" kern="1200" dirty="0" smtClean="0">
                          <a:solidFill>
                            <a:schemeClr val="dk1"/>
                          </a:solidFill>
                          <a:effectLst/>
                          <a:latin typeface="+mn-lt"/>
                          <a:ea typeface="+mn-ea"/>
                          <a:cs typeface="+mn-cs"/>
                        </a:rPr>
                        <a:t>A2 - </a:t>
                      </a:r>
                      <a:r>
                        <a:rPr lang="en-GB" sz="1000" kern="1200" dirty="0" smtClean="0">
                          <a:solidFill>
                            <a:schemeClr val="dk1"/>
                          </a:solidFill>
                          <a:effectLst/>
                          <a:latin typeface="+mn-lt"/>
                          <a:ea typeface="+mn-ea"/>
                          <a:cs typeface="+mn-cs"/>
                        </a:rPr>
                        <a:t>How</a:t>
                      </a:r>
                      <a:r>
                        <a:rPr lang="en-GB" sz="1000" kern="1200" baseline="0" dirty="0" smtClean="0">
                          <a:solidFill>
                            <a:schemeClr val="dk1"/>
                          </a:solidFill>
                          <a:effectLst/>
                          <a:latin typeface="+mn-lt"/>
                          <a:ea typeface="+mn-ea"/>
                          <a:cs typeface="+mn-cs"/>
                        </a:rPr>
                        <a:t> does the writer show/present_______?</a:t>
                      </a:r>
                    </a:p>
                    <a:p>
                      <a:r>
                        <a:rPr lang="en-GB" sz="1000" kern="1200" baseline="0" dirty="0" smtClean="0">
                          <a:solidFill>
                            <a:schemeClr val="dk1"/>
                          </a:solidFill>
                          <a:effectLst/>
                          <a:latin typeface="+mn-lt"/>
                          <a:ea typeface="+mn-ea"/>
                          <a:cs typeface="+mn-cs"/>
                        </a:rPr>
                        <a:t>You should comment on:</a:t>
                      </a:r>
                    </a:p>
                    <a:p>
                      <a:pPr marL="171450" indent="-171450">
                        <a:buFont typeface="Arial" panose="020B0604020202020204" pitchFamily="34" charset="0"/>
                        <a:buChar char="•"/>
                      </a:pPr>
                      <a:r>
                        <a:rPr lang="en-GB" sz="800" kern="1200" baseline="0" dirty="0" smtClean="0">
                          <a:solidFill>
                            <a:schemeClr val="dk1"/>
                          </a:solidFill>
                          <a:effectLst/>
                          <a:latin typeface="+mn-lt"/>
                          <a:ea typeface="+mn-ea"/>
                          <a:cs typeface="+mn-cs"/>
                        </a:rPr>
                        <a:t>What they say</a:t>
                      </a:r>
                    </a:p>
                    <a:p>
                      <a:pPr marL="171450" indent="-171450">
                        <a:buFont typeface="Arial" panose="020B0604020202020204" pitchFamily="34" charset="0"/>
                        <a:buChar char="•"/>
                      </a:pPr>
                      <a:r>
                        <a:rPr lang="en-GB" sz="800" kern="1200" baseline="0" dirty="0" smtClean="0">
                          <a:solidFill>
                            <a:schemeClr val="dk1"/>
                          </a:solidFill>
                          <a:effectLst/>
                          <a:latin typeface="+mn-lt"/>
                          <a:ea typeface="+mn-ea"/>
                          <a:cs typeface="+mn-cs"/>
                        </a:rPr>
                        <a:t>Their use of language/tone/structure.</a:t>
                      </a:r>
                    </a:p>
                  </a:txBody>
                  <a:tcPr/>
                </a:tc>
                <a:extLst>
                  <a:ext uri="{0D108BD9-81ED-4DB2-BD59-A6C34878D82A}">
                    <a16:rowId xmlns:a16="http://schemas.microsoft.com/office/drawing/2014/main" val="10010"/>
                  </a:ext>
                </a:extLst>
              </a:tr>
              <a:tr h="986338">
                <a:tc>
                  <a:txBody>
                    <a:bodyPr/>
                    <a:lstStyle/>
                    <a:p>
                      <a:r>
                        <a:rPr lang="en-GB" sz="1000" kern="1200" dirty="0" smtClean="0">
                          <a:solidFill>
                            <a:schemeClr val="dk1"/>
                          </a:solidFill>
                          <a:effectLst/>
                          <a:latin typeface="+mn-lt"/>
                          <a:ea typeface="+mn-ea"/>
                          <a:cs typeface="+mn-cs"/>
                        </a:rPr>
                        <a:t>A3 - What did the writer describe as ‘___________’?</a:t>
                      </a:r>
                    </a:p>
                    <a:p>
                      <a:r>
                        <a:rPr lang="en-GB" sz="1000" kern="1200" dirty="0" smtClean="0">
                          <a:solidFill>
                            <a:schemeClr val="dk1"/>
                          </a:solidFill>
                          <a:effectLst/>
                          <a:latin typeface="+mn-lt"/>
                          <a:ea typeface="+mn-ea"/>
                          <a:cs typeface="+mn-cs"/>
                        </a:rPr>
                        <a:t>OR (COMPREHENSION ONES)</a:t>
                      </a:r>
                    </a:p>
                    <a:p>
                      <a:r>
                        <a:rPr lang="en-GB" sz="1000" b="1" u="sng" kern="1200" dirty="0" smtClean="0">
                          <a:solidFill>
                            <a:schemeClr val="dk1"/>
                          </a:solidFill>
                          <a:effectLst/>
                          <a:latin typeface="+mn-lt"/>
                          <a:ea typeface="+mn-ea"/>
                          <a:cs typeface="+mn-cs"/>
                        </a:rPr>
                        <a:t>Why</a:t>
                      </a:r>
                      <a:r>
                        <a:rPr lang="en-GB" sz="1000" kern="1200" dirty="0" smtClean="0">
                          <a:solidFill>
                            <a:schemeClr val="dk1"/>
                          </a:solidFill>
                          <a:effectLst/>
                          <a:latin typeface="+mn-lt"/>
                          <a:ea typeface="+mn-ea"/>
                          <a:cs typeface="+mn-cs"/>
                        </a:rPr>
                        <a:t> did the writer describe</a:t>
                      </a:r>
                      <a:r>
                        <a:rPr lang="en-GB" sz="1000" kern="1200" baseline="0" dirty="0" smtClean="0">
                          <a:solidFill>
                            <a:schemeClr val="dk1"/>
                          </a:solidFill>
                          <a:effectLst/>
                          <a:latin typeface="+mn-lt"/>
                          <a:ea typeface="+mn-ea"/>
                          <a:cs typeface="+mn-cs"/>
                        </a:rPr>
                        <a:t> the conditions as ‘____________’?</a:t>
                      </a:r>
                    </a:p>
                    <a:p>
                      <a:r>
                        <a:rPr lang="en-GB" sz="1000" kern="1200" baseline="0" dirty="0" smtClean="0">
                          <a:solidFill>
                            <a:schemeClr val="dk1"/>
                          </a:solidFill>
                          <a:effectLst/>
                          <a:latin typeface="+mn-lt"/>
                          <a:ea typeface="+mn-ea"/>
                          <a:cs typeface="+mn-cs"/>
                        </a:rPr>
                        <a:t>What did the writer mean by ‘______’?</a:t>
                      </a:r>
                    </a:p>
                  </a:txBody>
                  <a:tcPr/>
                </a:tc>
                <a:extLst>
                  <a:ext uri="{0D108BD9-81ED-4DB2-BD59-A6C34878D82A}">
                    <a16:rowId xmlns:a16="http://schemas.microsoft.com/office/drawing/2014/main" val="10011"/>
                  </a:ext>
                </a:extLst>
              </a:tr>
              <a:tr h="777115">
                <a:tc>
                  <a:txBody>
                    <a:bodyPr/>
                    <a:lstStyle/>
                    <a:p>
                      <a:r>
                        <a:rPr lang="en-GB" sz="1100" b="1" kern="1200" dirty="0" smtClean="0">
                          <a:solidFill>
                            <a:schemeClr val="dk1"/>
                          </a:solidFill>
                          <a:effectLst/>
                          <a:latin typeface="+mn-lt"/>
                          <a:ea typeface="+mn-ea"/>
                          <a:cs typeface="+mn-cs"/>
                        </a:rPr>
                        <a:t>A4</a:t>
                      </a:r>
                      <a:r>
                        <a:rPr lang="en-GB" sz="1000" kern="1200" dirty="0" smtClean="0">
                          <a:solidFill>
                            <a:schemeClr val="dk1"/>
                          </a:solidFill>
                          <a:effectLst/>
                          <a:latin typeface="+mn-lt"/>
                          <a:ea typeface="+mn-ea"/>
                          <a:cs typeface="+mn-cs"/>
                        </a:rPr>
                        <a:t> - What do you think and feel about the</a:t>
                      </a:r>
                      <a:r>
                        <a:rPr lang="en-GB" sz="1000" kern="1200" baseline="0" dirty="0" smtClean="0">
                          <a:solidFill>
                            <a:schemeClr val="dk1"/>
                          </a:solidFill>
                          <a:effectLst/>
                          <a:latin typeface="+mn-lt"/>
                          <a:ea typeface="+mn-ea"/>
                          <a:cs typeface="+mn-cs"/>
                        </a:rPr>
                        <a:t> writer’s views on_____________________?</a:t>
                      </a:r>
                    </a:p>
                    <a:p>
                      <a:r>
                        <a:rPr lang="en-GB" sz="1000" kern="1200" baseline="0" dirty="0" smtClean="0">
                          <a:solidFill>
                            <a:schemeClr val="dk1"/>
                          </a:solidFill>
                          <a:effectLst/>
                          <a:latin typeface="+mn-lt"/>
                          <a:ea typeface="+mn-ea"/>
                          <a:cs typeface="+mn-cs"/>
                        </a:rPr>
                        <a:t>You should comment on:</a:t>
                      </a:r>
                    </a:p>
                    <a:p>
                      <a:r>
                        <a:rPr lang="en-GB" sz="800" kern="1200" baseline="0" dirty="0" smtClean="0">
                          <a:solidFill>
                            <a:schemeClr val="dk1"/>
                          </a:solidFill>
                          <a:effectLst/>
                          <a:latin typeface="+mn-lt"/>
                          <a:ea typeface="+mn-ea"/>
                          <a:cs typeface="+mn-cs"/>
                        </a:rPr>
                        <a:t>What they say</a:t>
                      </a:r>
                    </a:p>
                    <a:p>
                      <a:r>
                        <a:rPr lang="en-GB" sz="800" kern="1200" baseline="0" dirty="0" smtClean="0">
                          <a:solidFill>
                            <a:schemeClr val="dk1"/>
                          </a:solidFill>
                          <a:effectLst/>
                          <a:latin typeface="+mn-lt"/>
                          <a:ea typeface="+mn-ea"/>
                          <a:cs typeface="+mn-cs"/>
                        </a:rPr>
                        <a:t>How they say it</a:t>
                      </a:r>
                    </a:p>
                  </a:txBody>
                  <a:tcPr/>
                </a:tc>
                <a:extLst>
                  <a:ext uri="{0D108BD9-81ED-4DB2-BD59-A6C34878D82A}">
                    <a16:rowId xmlns:a16="http://schemas.microsoft.com/office/drawing/2014/main" val="10012"/>
                  </a:ext>
                </a:extLst>
              </a:tr>
              <a:tr h="388558">
                <a:tc>
                  <a:txBody>
                    <a:bodyPr/>
                    <a:lstStyle/>
                    <a:p>
                      <a:r>
                        <a:rPr lang="en-GB" sz="1100" b="1" kern="1200" dirty="0" smtClean="0">
                          <a:solidFill>
                            <a:schemeClr val="dk1"/>
                          </a:solidFill>
                          <a:effectLst/>
                          <a:latin typeface="+mn-lt"/>
                          <a:ea typeface="+mn-ea"/>
                          <a:cs typeface="+mn-cs"/>
                        </a:rPr>
                        <a:t>A5 - </a:t>
                      </a:r>
                      <a:r>
                        <a:rPr lang="en-GB" sz="1000" kern="1200" dirty="0" smtClean="0">
                          <a:solidFill>
                            <a:schemeClr val="dk1"/>
                          </a:solidFill>
                          <a:effectLst/>
                          <a:latin typeface="+mn-lt"/>
                          <a:ea typeface="+mn-ea"/>
                          <a:cs typeface="+mn-cs"/>
                        </a:rPr>
                        <a:t>According to these two writers, how do they</a:t>
                      </a:r>
                      <a:r>
                        <a:rPr lang="en-GB" sz="1000" kern="1200" baseline="0" dirty="0" smtClean="0">
                          <a:solidFill>
                            <a:schemeClr val="dk1"/>
                          </a:solidFill>
                          <a:effectLst/>
                          <a:latin typeface="+mn-lt"/>
                          <a:ea typeface="+mn-ea"/>
                          <a:cs typeface="+mn-cs"/>
                        </a:rPr>
                        <a:t> both create a sense of ______and______?</a:t>
                      </a:r>
                      <a:endParaRPr lang="en-GB" sz="10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13"/>
                  </a:ext>
                </a:extLst>
              </a:tr>
              <a:tr h="712143">
                <a:tc>
                  <a:txBody>
                    <a:bodyPr/>
                    <a:lstStyle/>
                    <a:p>
                      <a:r>
                        <a:rPr lang="en-GB" sz="1100" b="1" i="0" kern="1200" dirty="0" smtClean="0">
                          <a:solidFill>
                            <a:schemeClr val="dk1"/>
                          </a:solidFill>
                          <a:effectLst/>
                          <a:latin typeface="+mn-lt"/>
                          <a:ea typeface="+mn-ea"/>
                          <a:cs typeface="+mn-cs"/>
                        </a:rPr>
                        <a:t>A6</a:t>
                      </a:r>
                      <a:r>
                        <a:rPr lang="en-GB" sz="1100" b="1" i="0" kern="1200" baseline="0" dirty="0" smtClean="0">
                          <a:solidFill>
                            <a:schemeClr val="dk1"/>
                          </a:solidFill>
                          <a:effectLst/>
                          <a:latin typeface="+mn-lt"/>
                          <a:ea typeface="+mn-ea"/>
                          <a:cs typeface="+mn-cs"/>
                        </a:rPr>
                        <a:t> - </a:t>
                      </a:r>
                      <a:r>
                        <a:rPr lang="en-GB" sz="1000" kern="1200" dirty="0" smtClean="0">
                          <a:solidFill>
                            <a:schemeClr val="dk1"/>
                          </a:solidFill>
                          <a:effectLst/>
                          <a:latin typeface="+mn-lt"/>
                          <a:ea typeface="+mn-ea"/>
                          <a:cs typeface="+mn-cs"/>
                        </a:rPr>
                        <a:t>Both of these texts are about _________.</a:t>
                      </a:r>
                    </a:p>
                    <a:p>
                      <a:r>
                        <a:rPr lang="en-GB" sz="1000" kern="1200" dirty="0" smtClean="0">
                          <a:solidFill>
                            <a:schemeClr val="dk1"/>
                          </a:solidFill>
                          <a:effectLst/>
                          <a:latin typeface="+mn-lt"/>
                          <a:ea typeface="+mn-ea"/>
                          <a:cs typeface="+mn-cs"/>
                        </a:rPr>
                        <a:t>Compare the following:</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The writers’ attitudes to __________</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How they get across their arguments</a:t>
                      </a:r>
                    </a:p>
                  </a:txBody>
                  <a:tcPr/>
                </a:tc>
                <a:extLst>
                  <a:ext uri="{0D108BD9-81ED-4DB2-BD59-A6C34878D82A}">
                    <a16:rowId xmlns:a16="http://schemas.microsoft.com/office/drawing/2014/main" val="4248058322"/>
                  </a:ext>
                </a:extLst>
              </a:tr>
            </a:tbl>
          </a:graphicData>
        </a:graphic>
      </p:graphicFrame>
      <p:graphicFrame>
        <p:nvGraphicFramePr>
          <p:cNvPr id="3" name="Table 2"/>
          <p:cNvGraphicFramePr>
            <a:graphicFrameLocks noGrp="1"/>
          </p:cNvGraphicFramePr>
          <p:nvPr>
            <p:extLst/>
          </p:nvPr>
        </p:nvGraphicFramePr>
        <p:xfrm>
          <a:off x="3676248" y="132801"/>
          <a:ext cx="1903864" cy="518160"/>
        </p:xfrm>
        <a:graphic>
          <a:graphicData uri="http://schemas.openxmlformats.org/drawingml/2006/table">
            <a:tbl>
              <a:tblPr firstRow="1" bandRow="1">
                <a:tableStyleId>{5C22544A-7EE6-4342-B048-85BDC9FD1C3A}</a:tableStyleId>
              </a:tblPr>
              <a:tblGrid>
                <a:gridCol w="803853">
                  <a:extLst>
                    <a:ext uri="{9D8B030D-6E8A-4147-A177-3AD203B41FA5}">
                      <a16:colId xmlns:a16="http://schemas.microsoft.com/office/drawing/2014/main" val="20000"/>
                    </a:ext>
                  </a:extLst>
                </a:gridCol>
                <a:gridCol w="1100011">
                  <a:extLst>
                    <a:ext uri="{9D8B030D-6E8A-4147-A177-3AD203B41FA5}">
                      <a16:colId xmlns:a16="http://schemas.microsoft.com/office/drawing/2014/main" val="20001"/>
                    </a:ext>
                  </a:extLst>
                </a:gridCol>
              </a:tblGrid>
              <a:tr h="457732">
                <a:tc>
                  <a:txBody>
                    <a:bodyPr/>
                    <a:lstStyle/>
                    <a:p>
                      <a:r>
                        <a:rPr lang="en-US" sz="1400" dirty="0" smtClean="0">
                          <a:solidFill>
                            <a:schemeClr val="tx1"/>
                          </a:solidFill>
                        </a:rPr>
                        <a:t>NON FICTION</a:t>
                      </a:r>
                      <a:endParaRPr lang="en-US" sz="1400" dirty="0">
                        <a:solidFill>
                          <a:schemeClr val="tx1"/>
                        </a:solidFill>
                      </a:endParaRPr>
                    </a:p>
                  </a:txBody>
                  <a:tcPr>
                    <a:solidFill>
                      <a:schemeClr val="accent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 Factual / Real life</a:t>
                      </a:r>
                    </a:p>
                  </a:txBody>
                  <a:tcPr>
                    <a:solidFill>
                      <a:schemeClr val="accent6">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nvPr>
        </p:nvGraphicFramePr>
        <p:xfrm>
          <a:off x="5278754" y="4286327"/>
          <a:ext cx="3843015" cy="2575560"/>
        </p:xfrm>
        <a:graphic>
          <a:graphicData uri="http://schemas.openxmlformats.org/drawingml/2006/table">
            <a:tbl>
              <a:tblPr firstRow="1" bandRow="1">
                <a:tableStyleId>{93296810-A885-4BE3-A3E7-6D5BEEA58F35}</a:tableStyleId>
              </a:tblPr>
              <a:tblGrid>
                <a:gridCol w="3843015">
                  <a:extLst>
                    <a:ext uri="{9D8B030D-6E8A-4147-A177-3AD203B41FA5}">
                      <a16:colId xmlns:a16="http://schemas.microsoft.com/office/drawing/2014/main" val="20000"/>
                    </a:ext>
                  </a:extLst>
                </a:gridCol>
              </a:tblGrid>
              <a:tr h="192447">
                <a:tc>
                  <a:txBody>
                    <a:bodyPr/>
                    <a:lstStyle/>
                    <a:p>
                      <a:pPr algn="ctr"/>
                      <a:r>
                        <a:rPr lang="en-GB" sz="1000" dirty="0" smtClean="0">
                          <a:solidFill>
                            <a:schemeClr val="tx1"/>
                          </a:solidFill>
                        </a:rPr>
                        <a:t>SKILLS</a:t>
                      </a:r>
                      <a:endParaRPr lang="en-GB" sz="400" dirty="0">
                        <a:solidFill>
                          <a:schemeClr val="tx1"/>
                        </a:solidFill>
                      </a:endParaRPr>
                    </a:p>
                  </a:txBody>
                  <a:tcPr/>
                </a:tc>
                <a:extLst>
                  <a:ext uri="{0D108BD9-81ED-4DB2-BD59-A6C34878D82A}">
                    <a16:rowId xmlns:a16="http://schemas.microsoft.com/office/drawing/2014/main" val="10000"/>
                  </a:ext>
                </a:extLst>
              </a:tr>
              <a:tr h="2327833">
                <a:tc>
                  <a:txBody>
                    <a:bodyPr/>
                    <a:lstStyle/>
                    <a:p>
                      <a:pPr algn="l"/>
                      <a:r>
                        <a:rPr lang="en-GB" sz="1400" b="1" dirty="0" smtClean="0">
                          <a:solidFill>
                            <a:schemeClr val="tx1"/>
                          </a:solidFill>
                        </a:rPr>
                        <a:t>For</a:t>
                      </a:r>
                      <a:r>
                        <a:rPr lang="en-GB" sz="1400" b="1" baseline="0" dirty="0" smtClean="0">
                          <a:solidFill>
                            <a:schemeClr val="tx1"/>
                          </a:solidFill>
                        </a:rPr>
                        <a:t> A4:</a:t>
                      </a:r>
                    </a:p>
                    <a:p>
                      <a:pPr lvl="0"/>
                      <a:r>
                        <a:rPr lang="en-GB" sz="1050" dirty="0" smtClean="0"/>
                        <a:t>Link to the question </a:t>
                      </a:r>
                    </a:p>
                    <a:p>
                      <a:pPr lvl="0"/>
                      <a:r>
                        <a:rPr lang="en-GB" sz="1050" dirty="0" smtClean="0"/>
                        <a:t>Give a quote which links to your idea</a:t>
                      </a:r>
                    </a:p>
                    <a:p>
                      <a:pPr lvl="0"/>
                      <a:r>
                        <a:rPr lang="en-GB" sz="1050" dirty="0" smtClean="0"/>
                        <a:t>Explain briefly what the quote means</a:t>
                      </a:r>
                    </a:p>
                    <a:p>
                      <a:pPr lvl="0"/>
                      <a:r>
                        <a:rPr lang="en-GB" sz="1050" dirty="0" smtClean="0"/>
                        <a:t>Explain your opinion in relation to the question </a:t>
                      </a:r>
                    </a:p>
                    <a:p>
                      <a:pPr lvl="0"/>
                      <a:r>
                        <a:rPr lang="en-GB" sz="1400" b="1" dirty="0" smtClean="0">
                          <a:solidFill>
                            <a:schemeClr val="tx1"/>
                          </a:solidFill>
                        </a:rPr>
                        <a:t>For A5: </a:t>
                      </a:r>
                    </a:p>
                    <a:p>
                      <a:pPr lvl="0"/>
                      <a:r>
                        <a:rPr lang="en-GB" sz="1050" b="0" dirty="0" smtClean="0">
                          <a:solidFill>
                            <a:schemeClr val="tx1"/>
                          </a:solidFill>
                        </a:rPr>
                        <a:t>Refer to both texts, quote and short</a:t>
                      </a:r>
                      <a:r>
                        <a:rPr lang="en-GB" sz="1050" b="0" baseline="0" dirty="0" smtClean="0">
                          <a:solidFill>
                            <a:schemeClr val="tx1"/>
                          </a:solidFill>
                        </a:rPr>
                        <a:t> analysis of how they link and repeat (4 quotes in total) </a:t>
                      </a:r>
                    </a:p>
                    <a:p>
                      <a:pPr lvl="0"/>
                      <a:r>
                        <a:rPr lang="en-GB" sz="1400" b="1" baseline="0" dirty="0" smtClean="0">
                          <a:solidFill>
                            <a:schemeClr val="tx1"/>
                          </a:solidFill>
                        </a:rPr>
                        <a:t>For A6: </a:t>
                      </a:r>
                    </a:p>
                    <a:p>
                      <a:pPr lvl="0"/>
                      <a:r>
                        <a:rPr lang="en-GB" sz="1050" b="0" baseline="0" dirty="0" smtClean="0">
                          <a:solidFill>
                            <a:schemeClr val="tx1"/>
                          </a:solidFill>
                        </a:rPr>
                        <a:t>Say how both texts link</a:t>
                      </a:r>
                    </a:p>
                    <a:p>
                      <a:pPr lvl="0"/>
                      <a:r>
                        <a:rPr lang="en-GB" sz="1050" b="0" baseline="0" dirty="0" smtClean="0">
                          <a:solidFill>
                            <a:schemeClr val="tx1"/>
                          </a:solidFill>
                        </a:rPr>
                        <a:t>Quote &amp; mini analysis </a:t>
                      </a:r>
                      <a:br>
                        <a:rPr lang="en-GB" sz="1050" b="0" baseline="0" dirty="0" smtClean="0">
                          <a:solidFill>
                            <a:schemeClr val="tx1"/>
                          </a:solidFill>
                        </a:rPr>
                      </a:br>
                      <a:r>
                        <a:rPr lang="en-GB" sz="1050" b="0" baseline="0" dirty="0" smtClean="0">
                          <a:solidFill>
                            <a:schemeClr val="tx1"/>
                          </a:solidFill>
                        </a:rPr>
                        <a:t>connective to compare </a:t>
                      </a:r>
                    </a:p>
                    <a:p>
                      <a:pPr lvl="0"/>
                      <a:r>
                        <a:rPr lang="en-GB" sz="1050" b="0" baseline="0" dirty="0" smtClean="0">
                          <a:solidFill>
                            <a:schemeClr val="tx1"/>
                          </a:solidFill>
                        </a:rPr>
                        <a:t>Quote source 2 and mini analysis – Repeat x 4 </a:t>
                      </a:r>
                      <a:endParaRPr lang="en-GB" sz="900" b="0" dirty="0" smtClean="0">
                        <a:solidFill>
                          <a:schemeClr val="tx1"/>
                        </a:solidFill>
                      </a:endParaRPr>
                    </a:p>
                  </a:txBody>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nvPr>
        </p:nvGraphicFramePr>
        <p:xfrm>
          <a:off x="-31521" y="5176949"/>
          <a:ext cx="5310275" cy="1645920"/>
        </p:xfrm>
        <a:graphic>
          <a:graphicData uri="http://schemas.openxmlformats.org/drawingml/2006/table">
            <a:tbl>
              <a:tblPr firstRow="1" bandRow="1">
                <a:tableStyleId>{93296810-A885-4BE3-A3E7-6D5BEEA58F35}</a:tableStyleId>
              </a:tblPr>
              <a:tblGrid>
                <a:gridCol w="5310275">
                  <a:extLst>
                    <a:ext uri="{9D8B030D-6E8A-4147-A177-3AD203B41FA5}">
                      <a16:colId xmlns:a16="http://schemas.microsoft.com/office/drawing/2014/main" val="20000"/>
                    </a:ext>
                  </a:extLst>
                </a:gridCol>
              </a:tblGrid>
              <a:tr h="139096">
                <a:tc>
                  <a:txBody>
                    <a:bodyPr/>
                    <a:lstStyle/>
                    <a:p>
                      <a:pPr algn="ctr"/>
                      <a:r>
                        <a:rPr lang="en-GB" sz="1000" dirty="0" smtClean="0">
                          <a:solidFill>
                            <a:schemeClr val="tx1"/>
                          </a:solidFill>
                        </a:rPr>
                        <a:t>SKILLS</a:t>
                      </a:r>
                      <a:endParaRPr lang="en-GB" sz="400" dirty="0">
                        <a:solidFill>
                          <a:schemeClr val="tx1"/>
                        </a:solidFill>
                      </a:endParaRPr>
                    </a:p>
                  </a:txBody>
                  <a:tcPr/>
                </a:tc>
                <a:extLst>
                  <a:ext uri="{0D108BD9-81ED-4DB2-BD59-A6C34878D82A}">
                    <a16:rowId xmlns:a16="http://schemas.microsoft.com/office/drawing/2014/main" val="10000"/>
                  </a:ext>
                </a:extLst>
              </a:tr>
              <a:tr h="1327891">
                <a:tc>
                  <a:txBody>
                    <a:bodyPr/>
                    <a:lstStyle/>
                    <a:p>
                      <a:pPr algn="l"/>
                      <a:r>
                        <a:rPr lang="en-GB" sz="1400" b="1" dirty="0" smtClean="0"/>
                        <a:t>For A1 &amp; A3:</a:t>
                      </a:r>
                      <a:r>
                        <a:rPr lang="en-GB" sz="1400" b="1" baseline="0" dirty="0" smtClean="0"/>
                        <a:t> </a:t>
                      </a:r>
                    </a:p>
                    <a:p>
                      <a:pPr algn="l"/>
                      <a:r>
                        <a:rPr lang="en-GB" sz="1100" b="0" baseline="0" dirty="0" smtClean="0">
                          <a:solidFill>
                            <a:schemeClr val="tx1"/>
                          </a:solidFill>
                        </a:rPr>
                        <a:t>Short sentences answers that select information or offer short inference</a:t>
                      </a:r>
                    </a:p>
                    <a:p>
                      <a:pPr algn="l"/>
                      <a:r>
                        <a:rPr lang="en-GB" sz="1100" b="1" dirty="0" smtClean="0"/>
                        <a:t>For</a:t>
                      </a:r>
                      <a:r>
                        <a:rPr lang="en-GB" sz="1100" b="1" baseline="0" dirty="0" smtClean="0"/>
                        <a:t> A2 </a:t>
                      </a:r>
                    </a:p>
                    <a:p>
                      <a:pPr algn="l"/>
                      <a:r>
                        <a:rPr lang="en-GB" sz="1000" b="1" dirty="0" smtClean="0">
                          <a:solidFill>
                            <a:schemeClr val="tx1"/>
                          </a:solidFill>
                        </a:rPr>
                        <a:t>What you should/could cover in developed concise analysis: </a:t>
                      </a:r>
                    </a:p>
                    <a:p>
                      <a:pPr marL="457200" indent="-457200" algn="l">
                        <a:buFont typeface="Arial" panose="020B0604020202020204" pitchFamily="34" charset="0"/>
                        <a:buChar char="•"/>
                      </a:pPr>
                      <a:r>
                        <a:rPr lang="en-GB" sz="1000" dirty="0" smtClean="0">
                          <a:solidFill>
                            <a:srgbClr val="FF0000"/>
                          </a:solidFill>
                        </a:rPr>
                        <a:t>Link to the question</a:t>
                      </a:r>
                    </a:p>
                    <a:p>
                      <a:pPr marL="457200" indent="-457200" algn="l">
                        <a:buFont typeface="Arial" panose="020B0604020202020204" pitchFamily="34" charset="0"/>
                        <a:buChar char="•"/>
                      </a:pPr>
                      <a:r>
                        <a:rPr lang="en-GB" sz="1000" dirty="0" smtClean="0">
                          <a:solidFill>
                            <a:schemeClr val="accent6">
                              <a:lumMod val="75000"/>
                            </a:schemeClr>
                          </a:solidFill>
                        </a:rPr>
                        <a:t>Link to the terminology (Lang/Structure – evaluating choice) </a:t>
                      </a:r>
                    </a:p>
                    <a:p>
                      <a:pPr marL="457200" indent="-457200" algn="l">
                        <a:buFont typeface="Arial" panose="020B0604020202020204" pitchFamily="34" charset="0"/>
                        <a:buChar char="•"/>
                      </a:pPr>
                      <a:r>
                        <a:rPr lang="en-GB" sz="1000" dirty="0" smtClean="0">
                          <a:solidFill>
                            <a:srgbClr val="FF0000"/>
                          </a:solidFill>
                        </a:rPr>
                        <a:t>Short Quote(s) </a:t>
                      </a:r>
                    </a:p>
                    <a:p>
                      <a:pPr marL="457200" indent="-457200" algn="l">
                        <a:buFont typeface="Arial" panose="020B0604020202020204" pitchFamily="34" charset="0"/>
                        <a:buChar char="•"/>
                      </a:pPr>
                      <a:r>
                        <a:rPr lang="en-GB" sz="1000" dirty="0" smtClean="0">
                          <a:solidFill>
                            <a:srgbClr val="FF0000"/>
                          </a:solidFill>
                        </a:rPr>
                        <a:t>Explain meaning and effect – both obvious and hidden (explicit and implicit)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912505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nvPr>
        </p:nvGraphicFramePr>
        <p:xfrm>
          <a:off x="107504" y="4365104"/>
          <a:ext cx="3672408" cy="2177898"/>
        </p:xfrm>
        <a:graphic>
          <a:graphicData uri="http://schemas.openxmlformats.org/drawingml/2006/table">
            <a:tbl>
              <a:tblPr firstRow="1" bandRow="1">
                <a:tableStyleId>{93296810-A885-4BE3-A3E7-6D5BEEA58F35}</a:tableStyleId>
              </a:tblPr>
              <a:tblGrid>
                <a:gridCol w="936104">
                  <a:extLst>
                    <a:ext uri="{9D8B030D-6E8A-4147-A177-3AD203B41FA5}">
                      <a16:colId xmlns:a16="http://schemas.microsoft.com/office/drawing/2014/main" val="3497765502"/>
                    </a:ext>
                  </a:extLst>
                </a:gridCol>
                <a:gridCol w="2736304">
                  <a:extLst>
                    <a:ext uri="{9D8B030D-6E8A-4147-A177-3AD203B41FA5}">
                      <a16:colId xmlns:a16="http://schemas.microsoft.com/office/drawing/2014/main" val="3367200646"/>
                    </a:ext>
                  </a:extLst>
                </a:gridCol>
              </a:tblGrid>
              <a:tr h="187071">
                <a:tc>
                  <a:txBody>
                    <a:bodyPr/>
                    <a:lstStyle/>
                    <a:p>
                      <a:pPr algn="l"/>
                      <a:r>
                        <a:rPr lang="en-GB" sz="1100" baseline="0" dirty="0" smtClean="0">
                          <a:solidFill>
                            <a:schemeClr val="tx1"/>
                          </a:solidFill>
                        </a:rPr>
                        <a:t>Writing styles</a:t>
                      </a:r>
                      <a:endParaRPr lang="en-GB" sz="1100" dirty="0">
                        <a:solidFill>
                          <a:schemeClr val="tx1"/>
                        </a:solidFill>
                      </a:endParaRPr>
                    </a:p>
                  </a:txBody>
                  <a:tcPr/>
                </a:tc>
                <a:tc>
                  <a:txBody>
                    <a:bodyPr/>
                    <a:lstStyle/>
                    <a:p>
                      <a:pPr algn="l"/>
                      <a:r>
                        <a:rPr lang="en-GB" sz="1100" dirty="0" smtClean="0">
                          <a:solidFill>
                            <a:schemeClr val="tx1"/>
                          </a:solidFill>
                        </a:rPr>
                        <a:t>Synonyms </a:t>
                      </a:r>
                      <a:r>
                        <a:rPr lang="en-GB" sz="1100" baseline="0" dirty="0" smtClean="0">
                          <a:solidFill>
                            <a:schemeClr val="tx1"/>
                          </a:solidFill>
                        </a:rPr>
                        <a:t>to describe this style </a:t>
                      </a:r>
                      <a:r>
                        <a:rPr lang="en-US" sz="1100" baseline="0" dirty="0" smtClean="0">
                          <a:solidFill>
                            <a:schemeClr val="tx1"/>
                          </a:solidFill>
                        </a:rPr>
                        <a:t>–</a:t>
                      </a:r>
                      <a:r>
                        <a:rPr lang="en-GB" sz="1100" baseline="0" dirty="0" smtClean="0">
                          <a:solidFill>
                            <a:schemeClr val="tx1"/>
                          </a:solidFill>
                        </a:rPr>
                        <a:t>Look them up!</a:t>
                      </a:r>
                      <a:endParaRPr lang="en-GB" sz="1100" dirty="0">
                        <a:solidFill>
                          <a:schemeClr val="tx1"/>
                        </a:solidFill>
                      </a:endParaRPr>
                    </a:p>
                  </a:txBody>
                  <a:tcPr/>
                </a:tc>
                <a:extLst>
                  <a:ext uri="{0D108BD9-81ED-4DB2-BD59-A6C34878D82A}">
                    <a16:rowId xmlns:a16="http://schemas.microsoft.com/office/drawing/2014/main" val="1650917302"/>
                  </a:ext>
                </a:extLst>
              </a:tr>
              <a:tr h="268537">
                <a:tc>
                  <a:txBody>
                    <a:bodyPr/>
                    <a:lstStyle/>
                    <a:p>
                      <a:pPr algn="l"/>
                      <a:r>
                        <a:rPr lang="en-GB" sz="1000" b="1" dirty="0" smtClean="0"/>
                        <a:t>Persuasive</a:t>
                      </a:r>
                      <a:endParaRPr lang="en-GB" sz="1000" b="1" dirty="0"/>
                    </a:p>
                  </a:txBody>
                  <a:tcPr/>
                </a:tc>
                <a:tc>
                  <a:txBody>
                    <a:bodyPr/>
                    <a:lstStyle/>
                    <a:p>
                      <a:pPr algn="l"/>
                      <a:r>
                        <a:rPr lang="en-GB" sz="1000" dirty="0" smtClean="0"/>
                        <a:t>coercive,</a:t>
                      </a:r>
                      <a:r>
                        <a:rPr lang="en-GB" sz="1000" baseline="0" dirty="0" smtClean="0"/>
                        <a:t> convincing, cajoling, urging</a:t>
                      </a:r>
                      <a:endParaRPr lang="en-GB" sz="1000" dirty="0"/>
                    </a:p>
                  </a:txBody>
                  <a:tcPr/>
                </a:tc>
                <a:extLst>
                  <a:ext uri="{0D108BD9-81ED-4DB2-BD59-A6C34878D82A}">
                    <a16:rowId xmlns:a16="http://schemas.microsoft.com/office/drawing/2014/main" val="1648644886"/>
                  </a:ext>
                </a:extLst>
              </a:tr>
              <a:tr h="184444">
                <a:tc>
                  <a:txBody>
                    <a:bodyPr/>
                    <a:lstStyle/>
                    <a:p>
                      <a:pPr algn="l"/>
                      <a:r>
                        <a:rPr lang="en-GB" sz="1000" b="1" dirty="0" smtClean="0"/>
                        <a:t>Ironic</a:t>
                      </a:r>
                      <a:endParaRPr lang="en-GB" sz="1000" b="1" dirty="0"/>
                    </a:p>
                  </a:txBody>
                  <a:tcPr/>
                </a:tc>
                <a:tc>
                  <a:txBody>
                    <a:bodyPr/>
                    <a:lstStyle/>
                    <a:p>
                      <a:pPr>
                        <a:lnSpc>
                          <a:spcPct val="115000"/>
                        </a:lnSpc>
                        <a:spcAft>
                          <a:spcPts val="1000"/>
                        </a:spcAft>
                      </a:pPr>
                      <a:r>
                        <a:rPr lang="en-US" sz="1000" dirty="0" smtClean="0">
                          <a:effectLst/>
                          <a:latin typeface="Calibri"/>
                          <a:ea typeface="Calibri"/>
                          <a:cs typeface="Times New Roman"/>
                        </a:rPr>
                        <a:t>sardonic, sarcastic,</a:t>
                      </a:r>
                      <a:r>
                        <a:rPr lang="en-US" sz="1000" baseline="0" dirty="0" smtClean="0">
                          <a:effectLst/>
                          <a:latin typeface="Calibri"/>
                          <a:ea typeface="Calibri"/>
                          <a:cs typeface="Times New Roman"/>
                        </a:rPr>
                        <a:t> </a:t>
                      </a:r>
                      <a:endParaRPr lang="en-GB" sz="1000" dirty="0">
                        <a:effectLst/>
                        <a:latin typeface="Calibri"/>
                        <a:ea typeface="Calibri"/>
                        <a:cs typeface="Times New Roman"/>
                      </a:endParaRPr>
                    </a:p>
                  </a:txBody>
                  <a:tcPr marL="68580" marR="68580" marT="0" marB="0"/>
                </a:tc>
                <a:extLst>
                  <a:ext uri="{0D108BD9-81ED-4DB2-BD59-A6C34878D82A}">
                    <a16:rowId xmlns:a16="http://schemas.microsoft.com/office/drawing/2014/main" val="2851217638"/>
                  </a:ext>
                </a:extLst>
              </a:tr>
              <a:tr h="232578">
                <a:tc>
                  <a:txBody>
                    <a:bodyPr/>
                    <a:lstStyle/>
                    <a:p>
                      <a:pPr algn="l"/>
                      <a:r>
                        <a:rPr lang="en-GB" sz="1000" b="1" dirty="0" smtClean="0"/>
                        <a:t>Humorous</a:t>
                      </a:r>
                      <a:endParaRPr lang="en-GB" sz="1000" b="1" dirty="0"/>
                    </a:p>
                  </a:txBody>
                  <a:tcPr/>
                </a:tc>
                <a:tc>
                  <a:txBody>
                    <a:bodyPr/>
                    <a:lstStyle/>
                    <a:p>
                      <a:pPr algn="l"/>
                      <a:r>
                        <a:rPr lang="en-GB" sz="1000" dirty="0" smtClean="0"/>
                        <a:t>comical, witty, wry, playful</a:t>
                      </a:r>
                      <a:endParaRPr lang="en-GB" sz="1000" dirty="0"/>
                    </a:p>
                  </a:txBody>
                  <a:tcPr/>
                </a:tc>
                <a:extLst>
                  <a:ext uri="{0D108BD9-81ED-4DB2-BD59-A6C34878D82A}">
                    <a16:rowId xmlns:a16="http://schemas.microsoft.com/office/drawing/2014/main" val="495403433"/>
                  </a:ext>
                </a:extLst>
              </a:tr>
              <a:tr h="186894">
                <a:tc>
                  <a:txBody>
                    <a:bodyPr/>
                    <a:lstStyle/>
                    <a:p>
                      <a:pPr algn="l"/>
                      <a:r>
                        <a:rPr lang="en-GB" sz="1000" b="1" dirty="0" smtClean="0"/>
                        <a:t>Advisory</a:t>
                      </a:r>
                      <a:endParaRPr lang="en-GB" sz="1000" b="1" dirty="0"/>
                    </a:p>
                  </a:txBody>
                  <a:tcPr/>
                </a:tc>
                <a:tc>
                  <a:txBody>
                    <a:bodyPr/>
                    <a:lstStyle/>
                    <a:p>
                      <a:pPr algn="l"/>
                      <a:r>
                        <a:rPr lang="en-GB" sz="1000" dirty="0" smtClean="0"/>
                        <a:t>assisting, recommending, consultative</a:t>
                      </a:r>
                      <a:endParaRPr lang="en-GB" sz="1000" dirty="0"/>
                    </a:p>
                  </a:txBody>
                  <a:tcPr/>
                </a:tc>
                <a:extLst>
                  <a:ext uri="{0D108BD9-81ED-4DB2-BD59-A6C34878D82A}">
                    <a16:rowId xmlns:a16="http://schemas.microsoft.com/office/drawing/2014/main" val="302227698"/>
                  </a:ext>
                </a:extLst>
              </a:tr>
              <a:tr h="246258">
                <a:tc>
                  <a:txBody>
                    <a:bodyPr/>
                    <a:lstStyle/>
                    <a:p>
                      <a:pPr algn="l"/>
                      <a:r>
                        <a:rPr lang="en-GB" sz="1000" b="1" dirty="0" smtClean="0"/>
                        <a:t>Instructional</a:t>
                      </a:r>
                      <a:endParaRPr lang="en-GB" sz="1000" b="1" dirty="0"/>
                    </a:p>
                  </a:txBody>
                  <a:tcPr/>
                </a:tc>
                <a:tc>
                  <a:txBody>
                    <a:bodyPr/>
                    <a:lstStyle/>
                    <a:p>
                      <a:pPr algn="l"/>
                      <a:r>
                        <a:rPr lang="en-GB" sz="1000" dirty="0" smtClean="0"/>
                        <a:t>educational, guiding, didactic</a:t>
                      </a:r>
                      <a:endParaRPr lang="en-GB" sz="1000" dirty="0"/>
                    </a:p>
                  </a:txBody>
                  <a:tcPr/>
                </a:tc>
                <a:extLst>
                  <a:ext uri="{0D108BD9-81ED-4DB2-BD59-A6C34878D82A}">
                    <a16:rowId xmlns:a16="http://schemas.microsoft.com/office/drawing/2014/main" val="802071125"/>
                  </a:ext>
                </a:extLst>
              </a:tr>
              <a:tr h="232578">
                <a:tc>
                  <a:txBody>
                    <a:bodyPr/>
                    <a:lstStyle/>
                    <a:p>
                      <a:pPr algn="l"/>
                      <a:r>
                        <a:rPr lang="en-GB" sz="1000" b="1" dirty="0" smtClean="0"/>
                        <a:t>Formal</a:t>
                      </a:r>
                      <a:endParaRPr lang="en-GB" sz="1000" b="1" dirty="0"/>
                    </a:p>
                  </a:txBody>
                  <a:tcPr/>
                </a:tc>
                <a:tc>
                  <a:txBody>
                    <a:bodyPr/>
                    <a:lstStyle/>
                    <a:p>
                      <a:pPr algn="l"/>
                      <a:r>
                        <a:rPr lang="en-GB" sz="1000" dirty="0" smtClean="0">
                          <a:latin typeface="+mj-lt"/>
                        </a:rPr>
                        <a:t>reserved, detached,</a:t>
                      </a:r>
                      <a:r>
                        <a:rPr lang="en-GB" sz="1000" baseline="0" dirty="0" smtClean="0">
                          <a:latin typeface="+mj-lt"/>
                        </a:rPr>
                        <a:t> conventional, scholarly</a:t>
                      </a:r>
                      <a:endParaRPr lang="en-GB" sz="1000" dirty="0">
                        <a:latin typeface="+mj-lt"/>
                      </a:endParaRPr>
                    </a:p>
                  </a:txBody>
                  <a:tcPr/>
                </a:tc>
                <a:extLst>
                  <a:ext uri="{0D108BD9-81ED-4DB2-BD59-A6C34878D82A}">
                    <a16:rowId xmlns:a16="http://schemas.microsoft.com/office/drawing/2014/main" val="120784322"/>
                  </a:ext>
                </a:extLst>
              </a:tr>
              <a:tr h="261023">
                <a:tc>
                  <a:txBody>
                    <a:bodyPr/>
                    <a:lstStyle/>
                    <a:p>
                      <a:pPr algn="l"/>
                      <a:r>
                        <a:rPr lang="en-GB" sz="1000" b="1" dirty="0" smtClean="0"/>
                        <a:t>Informal</a:t>
                      </a:r>
                      <a:endParaRPr lang="en-GB" sz="1000" b="1" dirty="0"/>
                    </a:p>
                  </a:txBody>
                  <a:tcPr/>
                </a:tc>
                <a:tc>
                  <a:txBody>
                    <a:bodyPr/>
                    <a:lstStyle/>
                    <a:p>
                      <a:pPr algn="l"/>
                      <a:r>
                        <a:rPr lang="en-GB" sz="1000" dirty="0" smtClean="0">
                          <a:latin typeface="+mj-lt"/>
                        </a:rPr>
                        <a:t>colloquial, casual, idiomatic</a:t>
                      </a:r>
                      <a:endParaRPr lang="en-GB" sz="1000" dirty="0">
                        <a:latin typeface="+mj-lt"/>
                      </a:endParaRPr>
                    </a:p>
                  </a:txBody>
                  <a:tcPr/>
                </a:tc>
                <a:extLst>
                  <a:ext uri="{0D108BD9-81ED-4DB2-BD59-A6C34878D82A}">
                    <a16:rowId xmlns:a16="http://schemas.microsoft.com/office/drawing/2014/main" val="10007"/>
                  </a:ext>
                </a:extLst>
              </a:tr>
            </a:tbl>
          </a:graphicData>
        </a:graphic>
      </p:graphicFrame>
      <p:graphicFrame>
        <p:nvGraphicFramePr>
          <p:cNvPr id="7" name="Content Placeholder 3"/>
          <p:cNvGraphicFramePr>
            <a:graphicFrameLocks/>
          </p:cNvGraphicFramePr>
          <p:nvPr>
            <p:extLst/>
          </p:nvPr>
        </p:nvGraphicFramePr>
        <p:xfrm>
          <a:off x="3995936" y="138104"/>
          <a:ext cx="5040560" cy="6481786"/>
        </p:xfrm>
        <a:graphic>
          <a:graphicData uri="http://schemas.openxmlformats.org/drawingml/2006/table">
            <a:tbl>
              <a:tblPr firstRow="1" bandRow="1">
                <a:tableStyleId>{93296810-A885-4BE3-A3E7-6D5BEEA58F35}</a:tableStyleId>
              </a:tblPr>
              <a:tblGrid>
                <a:gridCol w="1080120">
                  <a:extLst>
                    <a:ext uri="{9D8B030D-6E8A-4147-A177-3AD203B41FA5}">
                      <a16:colId xmlns:a16="http://schemas.microsoft.com/office/drawing/2014/main" val="3497765502"/>
                    </a:ext>
                  </a:extLst>
                </a:gridCol>
                <a:gridCol w="3960440">
                  <a:extLst>
                    <a:ext uri="{9D8B030D-6E8A-4147-A177-3AD203B41FA5}">
                      <a16:colId xmlns:a16="http://schemas.microsoft.com/office/drawing/2014/main" val="3367200646"/>
                    </a:ext>
                  </a:extLst>
                </a:gridCol>
              </a:tblGrid>
              <a:tr h="864096">
                <a:tc>
                  <a:txBody>
                    <a:bodyPr/>
                    <a:lstStyle/>
                    <a:p>
                      <a:pPr algn="l"/>
                      <a:r>
                        <a:rPr lang="en-GB" sz="1050" b="1" dirty="0" smtClean="0"/>
                        <a:t>Language &amp; Structure</a:t>
                      </a:r>
                      <a:r>
                        <a:rPr lang="en-GB" sz="1050" b="1" baseline="0" dirty="0" smtClean="0"/>
                        <a:t> </a:t>
                      </a:r>
                      <a:r>
                        <a:rPr lang="en-GB" sz="1050" b="1" dirty="0" smtClean="0"/>
                        <a:t>Terminology</a:t>
                      </a:r>
                    </a:p>
                    <a:p>
                      <a:pPr algn="l"/>
                      <a:r>
                        <a:rPr lang="en-GB" sz="1050" b="1" baseline="0" dirty="0" smtClean="0"/>
                        <a:t>Used to Persuade/</a:t>
                      </a:r>
                    </a:p>
                    <a:p>
                      <a:pPr algn="l"/>
                      <a:r>
                        <a:rPr lang="en-GB" sz="1050" b="1" baseline="0" dirty="0" smtClean="0"/>
                        <a:t>Influence </a:t>
                      </a:r>
                      <a:endParaRPr lang="en-GB" sz="1050" b="1" dirty="0"/>
                    </a:p>
                  </a:txBody>
                  <a:tcPr>
                    <a:solidFill>
                      <a:schemeClr val="accent6"/>
                    </a:solidFill>
                  </a:tcPr>
                </a:tc>
                <a:tc>
                  <a:txBody>
                    <a:bodyPr/>
                    <a:lstStyle/>
                    <a:p>
                      <a:pPr algn="l"/>
                      <a:r>
                        <a:rPr lang="en-GB" sz="1050" b="1" dirty="0" smtClean="0"/>
                        <a:t>Definition</a:t>
                      </a:r>
                      <a:endParaRPr lang="en-GB" sz="1050" b="1" dirty="0"/>
                    </a:p>
                  </a:txBody>
                  <a:tcPr>
                    <a:solidFill>
                      <a:schemeClr val="accent6"/>
                    </a:solidFill>
                  </a:tcPr>
                </a:tc>
                <a:extLst>
                  <a:ext uri="{0D108BD9-81ED-4DB2-BD59-A6C34878D82A}">
                    <a16:rowId xmlns:a16="http://schemas.microsoft.com/office/drawing/2014/main" val="2593490093"/>
                  </a:ext>
                </a:extLst>
              </a:tr>
              <a:tr h="296007">
                <a:tc>
                  <a:txBody>
                    <a:bodyPr/>
                    <a:lstStyle/>
                    <a:p>
                      <a:pPr algn="l"/>
                      <a:r>
                        <a:rPr lang="en-GB" sz="900" b="1" dirty="0" smtClean="0"/>
                        <a:t>Simile</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comparison </a:t>
                      </a:r>
                      <a:r>
                        <a:rPr lang="en-GB" sz="1000" dirty="0">
                          <a:effectLst/>
                          <a:latin typeface="Calibri" panose="020F0502020204030204" pitchFamily="34" charset="0"/>
                          <a:ea typeface="Times New Roman" panose="02020603050405020304" pitchFamily="18" charset="0"/>
                          <a:cs typeface="Times New Roman" panose="02020603050405020304" pitchFamily="18" charset="0"/>
                        </a:rPr>
                        <a:t>between two things using like or as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394731"/>
                  </a:ext>
                </a:extLst>
              </a:tr>
              <a:tr h="296007">
                <a:tc>
                  <a:txBody>
                    <a:bodyPr/>
                    <a:lstStyle/>
                    <a:p>
                      <a:pPr algn="l"/>
                      <a:r>
                        <a:rPr lang="en-GB" sz="900" b="1" dirty="0" smtClean="0"/>
                        <a:t>Metaphor</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a </a:t>
                      </a:r>
                      <a:r>
                        <a:rPr lang="en-GB" sz="1000" dirty="0">
                          <a:effectLst/>
                          <a:latin typeface="Calibri" panose="020F0502020204030204" pitchFamily="34" charset="0"/>
                          <a:ea typeface="Times New Roman" panose="02020603050405020304" pitchFamily="18" charset="0"/>
                          <a:cs typeface="Times New Roman" panose="02020603050405020304" pitchFamily="18" charset="0"/>
                        </a:rPr>
                        <a:t>comparison as if a thing is something else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1408114"/>
                  </a:ext>
                </a:extLst>
              </a:tr>
              <a:tr h="446115">
                <a:tc>
                  <a:txBody>
                    <a:bodyPr/>
                    <a:lstStyle/>
                    <a:p>
                      <a:pPr algn="l"/>
                      <a:r>
                        <a:rPr lang="en-GB" sz="900" b="1" dirty="0" smtClean="0"/>
                        <a:t>Personification </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giving </a:t>
                      </a:r>
                      <a:r>
                        <a:rPr lang="en-GB" sz="1000" dirty="0">
                          <a:effectLst/>
                          <a:latin typeface="Calibri" panose="020F0502020204030204" pitchFamily="34" charset="0"/>
                          <a:ea typeface="Times New Roman" panose="02020603050405020304" pitchFamily="18" charset="0"/>
                          <a:cs typeface="Times New Roman" panose="02020603050405020304" pitchFamily="18" charset="0"/>
                        </a:rPr>
                        <a:t>human qualities to inanimate objects, animals, nature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7119102"/>
                  </a:ext>
                </a:extLst>
              </a:tr>
              <a:tr h="330023">
                <a:tc>
                  <a:txBody>
                    <a:bodyPr/>
                    <a:lstStyle/>
                    <a:p>
                      <a:pPr algn="l"/>
                      <a:r>
                        <a:rPr lang="en-GB" sz="900" b="1" dirty="0" smtClean="0"/>
                        <a:t>Juxtaposition</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placing </a:t>
                      </a:r>
                      <a:r>
                        <a:rPr lang="en-GB" sz="1000" dirty="0">
                          <a:effectLst/>
                          <a:latin typeface="Calibri" panose="020F0502020204030204" pitchFamily="34" charset="0"/>
                          <a:ea typeface="Times New Roman" panose="02020603050405020304" pitchFamily="18" charset="0"/>
                          <a:cs typeface="Times New Roman" panose="02020603050405020304" pitchFamily="18" charset="0"/>
                        </a:rPr>
                        <a:t>contrasting ideas close together in a text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2867571"/>
                  </a:ext>
                </a:extLst>
              </a:tr>
              <a:tr h="296007">
                <a:tc>
                  <a:txBody>
                    <a:bodyPr/>
                    <a:lstStyle/>
                    <a:p>
                      <a:pPr algn="l"/>
                      <a:r>
                        <a:rPr lang="en-GB" sz="900" b="1" dirty="0" smtClean="0"/>
                        <a:t>Anecdote</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A short story using examples from one’s own experience to support ideas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4659252"/>
                  </a:ext>
                </a:extLst>
              </a:tr>
              <a:tr h="362432">
                <a:tc>
                  <a:txBody>
                    <a:bodyPr/>
                    <a:lstStyle/>
                    <a:p>
                      <a:pPr algn="l"/>
                      <a:r>
                        <a:rPr lang="en-GB" sz="900" b="1" dirty="0" smtClean="0"/>
                        <a:t>Facts / Statistics </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Information – words/numbers that can be proven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9698442"/>
                  </a:ext>
                </a:extLst>
              </a:tr>
              <a:tr h="446115">
                <a:tc>
                  <a:txBody>
                    <a:bodyPr/>
                    <a:lstStyle/>
                    <a:p>
                      <a:pPr algn="l"/>
                      <a:r>
                        <a:rPr lang="en-GB" sz="900" b="1" dirty="0" smtClean="0"/>
                        <a:t>Tone</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the </a:t>
                      </a:r>
                      <a:r>
                        <a:rPr lang="en-GB" sz="1000" dirty="0">
                          <a:effectLst/>
                          <a:latin typeface="Calibri" panose="020F0502020204030204" pitchFamily="34" charset="0"/>
                          <a:ea typeface="Times New Roman" panose="02020603050405020304" pitchFamily="18" charset="0"/>
                          <a:cs typeface="Times New Roman" panose="02020603050405020304" pitchFamily="18" charset="0"/>
                        </a:rPr>
                        <a:t>way a piece of text sounds e.g. sarcastic etc. The mood or atmosphere in the writing.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8836258"/>
                  </a:ext>
                </a:extLst>
              </a:tr>
              <a:tr h="296007">
                <a:tc>
                  <a:txBody>
                    <a:bodyPr/>
                    <a:lstStyle/>
                    <a:p>
                      <a:pPr algn="l"/>
                      <a:r>
                        <a:rPr lang="en-GB" sz="900" b="1" dirty="0" smtClean="0"/>
                        <a:t>Hyperbole</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use </a:t>
                      </a:r>
                      <a:r>
                        <a:rPr lang="en-GB" sz="1000" dirty="0">
                          <a:effectLst/>
                          <a:latin typeface="Calibri" panose="020F0502020204030204" pitchFamily="34" charset="0"/>
                          <a:ea typeface="Times New Roman" panose="02020603050405020304" pitchFamily="18" charset="0"/>
                          <a:cs typeface="Times New Roman" panose="02020603050405020304" pitchFamily="18" charset="0"/>
                        </a:rPr>
                        <a:t>of exaggerated terms for emphasis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3882426"/>
                  </a:ext>
                </a:extLst>
              </a:tr>
              <a:tr h="296007">
                <a:tc>
                  <a:txBody>
                    <a:bodyPr/>
                    <a:lstStyle/>
                    <a:p>
                      <a:pPr algn="l"/>
                      <a:r>
                        <a:rPr lang="en-GB" sz="900" b="1" dirty="0" smtClean="0"/>
                        <a:t>Opinion </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information </a:t>
                      </a:r>
                      <a:r>
                        <a:rPr lang="en-GB" sz="1000" dirty="0">
                          <a:effectLst/>
                          <a:latin typeface="Calibri" panose="020F0502020204030204" pitchFamily="34" charset="0"/>
                          <a:ea typeface="Times New Roman" panose="02020603050405020304" pitchFamily="18" charset="0"/>
                          <a:cs typeface="Times New Roman" panose="02020603050405020304" pitchFamily="18" charset="0"/>
                        </a:rPr>
                        <a:t>that you can’t prove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6398936"/>
                  </a:ext>
                </a:extLst>
              </a:tr>
              <a:tr h="296007">
                <a:tc>
                  <a:txBody>
                    <a:bodyPr/>
                    <a:lstStyle/>
                    <a:p>
                      <a:pPr algn="l"/>
                      <a:r>
                        <a:rPr lang="en-GB" sz="900" b="1" dirty="0" smtClean="0"/>
                        <a:t>Repetition</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When words and phrases are used more than</a:t>
                      </a:r>
                      <a:r>
                        <a:rPr lang="en-GB" sz="1000" baseline="0" dirty="0" smtClean="0">
                          <a:effectLst/>
                          <a:latin typeface="Calibri" panose="020F0502020204030204" pitchFamily="34" charset="0"/>
                          <a:ea typeface="Calibri" panose="020F0502020204030204" pitchFamily="34" charset="0"/>
                          <a:cs typeface="Times New Roman" panose="02020603050405020304" pitchFamily="18" charset="0"/>
                        </a:rPr>
                        <a:t> once in the text for effect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3362692"/>
                  </a:ext>
                </a:extLst>
              </a:tr>
              <a:tr h="312857">
                <a:tc>
                  <a:txBody>
                    <a:bodyPr/>
                    <a:lstStyle/>
                    <a:p>
                      <a:pPr algn="l"/>
                      <a:r>
                        <a:rPr lang="en-GB" sz="900" b="1" dirty="0" smtClean="0"/>
                        <a:t>Emotive Language </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language </a:t>
                      </a:r>
                      <a:r>
                        <a:rPr lang="en-GB" sz="1000" dirty="0">
                          <a:effectLst/>
                          <a:latin typeface="Calibri" panose="020F0502020204030204" pitchFamily="34" charset="0"/>
                          <a:ea typeface="Times New Roman" panose="02020603050405020304" pitchFamily="18" charset="0"/>
                          <a:cs typeface="Times New Roman" panose="02020603050405020304" pitchFamily="18" charset="0"/>
                        </a:rPr>
                        <a:t>which creates an emotion in the reader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1616756"/>
                  </a:ext>
                </a:extLst>
              </a:tr>
              <a:tr h="343483">
                <a:tc>
                  <a:txBody>
                    <a:bodyPr/>
                    <a:lstStyle/>
                    <a:p>
                      <a:pPr algn="l"/>
                      <a:r>
                        <a:rPr lang="en-GB" sz="900" b="1" dirty="0" smtClean="0"/>
                        <a:t>Flattery</a:t>
                      </a:r>
                      <a:endParaRPr lang="en-GB" sz="900" b="1" dirty="0"/>
                    </a:p>
                  </a:txBody>
                  <a:tcPr/>
                </a:tc>
                <a:tc>
                  <a:txBody>
                    <a:bodyPr/>
                    <a:lstStyle/>
                    <a:p>
                      <a:r>
                        <a:rPr lang="en-GB" sz="1000" dirty="0" smtClean="0"/>
                        <a:t>Complimenting the reader in some way</a:t>
                      </a:r>
                      <a:endParaRPr lang="en-GB" sz="1000" dirty="0"/>
                    </a:p>
                  </a:txBody>
                  <a:tcPr/>
                </a:tc>
                <a:extLst>
                  <a:ext uri="{0D108BD9-81ED-4DB2-BD59-A6C34878D82A}">
                    <a16:rowId xmlns:a16="http://schemas.microsoft.com/office/drawing/2014/main" val="3329657863"/>
                  </a:ext>
                </a:extLst>
              </a:tr>
              <a:tr h="349133">
                <a:tc>
                  <a:txBody>
                    <a:bodyPr/>
                    <a:lstStyle/>
                    <a:p>
                      <a:pPr algn="l"/>
                      <a:r>
                        <a:rPr lang="en-GB" sz="900" b="1" dirty="0" smtClean="0"/>
                        <a:t>Guilt Trip</a:t>
                      </a:r>
                      <a:endParaRPr lang="en-GB" sz="900" b="1" dirty="0"/>
                    </a:p>
                  </a:txBody>
                  <a:tcPr/>
                </a:tc>
                <a:tc>
                  <a:txBody>
                    <a:bodyPr/>
                    <a:lstStyle/>
                    <a:p>
                      <a:r>
                        <a:rPr lang="en-GB" sz="1000" dirty="0" smtClean="0"/>
                        <a:t>Making the reader feel guilty</a:t>
                      </a:r>
                      <a:endParaRPr lang="en-GB" sz="1000" dirty="0"/>
                    </a:p>
                  </a:txBody>
                  <a:tcPr marL="68580" marR="68580" marT="0" marB="0"/>
                </a:tc>
                <a:extLst>
                  <a:ext uri="{0D108BD9-81ED-4DB2-BD59-A6C34878D82A}">
                    <a16:rowId xmlns:a16="http://schemas.microsoft.com/office/drawing/2014/main" val="888013761"/>
                  </a:ext>
                </a:extLst>
              </a:tr>
              <a:tr h="349133">
                <a:tc>
                  <a:txBody>
                    <a:bodyPr/>
                    <a:lstStyle/>
                    <a:p>
                      <a:pPr algn="l"/>
                      <a:r>
                        <a:rPr lang="en-GB" sz="900" b="1" dirty="0" smtClean="0"/>
                        <a:t>Humour</a:t>
                      </a:r>
                      <a:endParaRPr lang="en-GB" sz="900" b="1" dirty="0"/>
                    </a:p>
                  </a:txBody>
                  <a:tcPr/>
                </a:tc>
                <a:tc>
                  <a:txBody>
                    <a:bodyPr/>
                    <a:lstStyle/>
                    <a:p>
                      <a:r>
                        <a:rPr lang="en-GB" sz="1000" dirty="0" smtClean="0"/>
                        <a:t>Using phrases</a:t>
                      </a:r>
                      <a:r>
                        <a:rPr lang="en-GB" sz="1000" baseline="0" dirty="0" smtClean="0"/>
                        <a:t> / making points for comedic effect</a:t>
                      </a:r>
                      <a:endParaRPr lang="en-GB" sz="1000" dirty="0"/>
                    </a:p>
                  </a:txBody>
                  <a:tcPr marL="68580" marR="68580" marT="0" marB="0"/>
                </a:tc>
                <a:extLst>
                  <a:ext uri="{0D108BD9-81ED-4DB2-BD59-A6C34878D82A}">
                    <a16:rowId xmlns:a16="http://schemas.microsoft.com/office/drawing/2014/main" val="1243862814"/>
                  </a:ext>
                </a:extLst>
              </a:tr>
              <a:tr h="349133">
                <a:tc>
                  <a:txBody>
                    <a:bodyPr/>
                    <a:lstStyle/>
                    <a:p>
                      <a:pPr algn="l"/>
                      <a:r>
                        <a:rPr lang="en-GB" sz="900" b="1" dirty="0" smtClean="0"/>
                        <a:t>Rhetorical</a:t>
                      </a:r>
                      <a:r>
                        <a:rPr lang="en-GB" sz="900" b="1" baseline="0" dirty="0" smtClean="0"/>
                        <a:t> Question</a:t>
                      </a:r>
                      <a:endParaRPr lang="en-GB" sz="900" b="1" dirty="0"/>
                    </a:p>
                  </a:txBody>
                  <a:tcPr/>
                </a:tc>
                <a:tc>
                  <a:txBody>
                    <a:bodyPr/>
                    <a:lstStyle/>
                    <a:p>
                      <a:r>
                        <a:rPr lang="en-GB" sz="1000" dirty="0" smtClean="0"/>
                        <a:t>Asking</a:t>
                      </a:r>
                      <a:r>
                        <a:rPr lang="en-GB" sz="1000" baseline="0" dirty="0" smtClean="0"/>
                        <a:t> a question as a way of asserting a point. The question does not need an answer.</a:t>
                      </a:r>
                      <a:endParaRPr lang="en-GB" sz="1000" dirty="0"/>
                    </a:p>
                  </a:txBody>
                  <a:tcPr marL="68580" marR="68580" marT="0" marB="0"/>
                </a:tc>
                <a:extLst>
                  <a:ext uri="{0D108BD9-81ED-4DB2-BD59-A6C34878D82A}">
                    <a16:rowId xmlns:a16="http://schemas.microsoft.com/office/drawing/2014/main" val="2807052395"/>
                  </a:ext>
                </a:extLst>
              </a:tr>
              <a:tr h="349133">
                <a:tc>
                  <a:txBody>
                    <a:bodyPr/>
                    <a:lstStyle/>
                    <a:p>
                      <a:pPr algn="l"/>
                      <a:r>
                        <a:rPr lang="en-GB" sz="900" b="1" dirty="0" smtClean="0"/>
                        <a:t>Directives</a:t>
                      </a:r>
                      <a:endParaRPr lang="en-GB" sz="900" b="1" dirty="0"/>
                    </a:p>
                  </a:txBody>
                  <a:tcPr/>
                </a:tc>
                <a:tc>
                  <a:txBody>
                    <a:bodyPr/>
                    <a:lstStyle/>
                    <a:p>
                      <a:r>
                        <a:rPr lang="en-GB" sz="1000" dirty="0" smtClean="0"/>
                        <a:t>Using ‘you’,</a:t>
                      </a:r>
                      <a:r>
                        <a:rPr lang="en-GB" sz="1000" baseline="0" dirty="0" smtClean="0"/>
                        <a:t> ‘we’ or ‘us’ to directly address and involve the reader.</a:t>
                      </a:r>
                      <a:endParaRPr lang="en-GB" sz="1000" dirty="0"/>
                    </a:p>
                  </a:txBody>
                  <a:tcPr marL="68580" marR="68580" marT="0" marB="0"/>
                </a:tc>
                <a:extLst>
                  <a:ext uri="{0D108BD9-81ED-4DB2-BD59-A6C34878D82A}">
                    <a16:rowId xmlns:a16="http://schemas.microsoft.com/office/drawing/2014/main" val="1746828587"/>
                  </a:ext>
                </a:extLst>
              </a:tr>
            </a:tbl>
          </a:graphicData>
        </a:graphic>
      </p:graphicFrame>
      <p:graphicFrame>
        <p:nvGraphicFramePr>
          <p:cNvPr id="9" name="Table 8"/>
          <p:cNvGraphicFramePr>
            <a:graphicFrameLocks noGrp="1"/>
          </p:cNvGraphicFramePr>
          <p:nvPr>
            <p:extLst/>
          </p:nvPr>
        </p:nvGraphicFramePr>
        <p:xfrm>
          <a:off x="107504" y="1412776"/>
          <a:ext cx="3600400" cy="2817928"/>
        </p:xfrm>
        <a:graphic>
          <a:graphicData uri="http://schemas.openxmlformats.org/drawingml/2006/table">
            <a:tbl>
              <a:tblPr firstRow="1" bandRow="1">
                <a:tableStyleId>{93296810-A885-4BE3-A3E7-6D5BEEA58F35}</a:tableStyleId>
              </a:tblPr>
              <a:tblGrid>
                <a:gridCol w="1083271">
                  <a:extLst>
                    <a:ext uri="{9D8B030D-6E8A-4147-A177-3AD203B41FA5}">
                      <a16:colId xmlns:a16="http://schemas.microsoft.com/office/drawing/2014/main" val="20000"/>
                    </a:ext>
                  </a:extLst>
                </a:gridCol>
                <a:gridCol w="2517129">
                  <a:extLst>
                    <a:ext uri="{9D8B030D-6E8A-4147-A177-3AD203B41FA5}">
                      <a16:colId xmlns:a16="http://schemas.microsoft.com/office/drawing/2014/main" val="20001"/>
                    </a:ext>
                  </a:extLst>
                </a:gridCol>
              </a:tblGrid>
              <a:tr h="374206">
                <a:tc>
                  <a:txBody>
                    <a:bodyPr/>
                    <a:lstStyle/>
                    <a:p>
                      <a:pPr algn="l"/>
                      <a:r>
                        <a:rPr lang="en-GB" sz="1000" b="1" dirty="0" smtClean="0">
                          <a:solidFill>
                            <a:schemeClr val="tx1"/>
                          </a:solidFill>
                        </a:rPr>
                        <a:t>Vocabulary  for question types</a:t>
                      </a:r>
                      <a:endParaRPr lang="en-GB" sz="1000" b="1" dirty="0">
                        <a:solidFill>
                          <a:schemeClr val="tx1"/>
                        </a:solidFill>
                      </a:endParaRPr>
                    </a:p>
                  </a:txBody>
                  <a:tcPr>
                    <a:solidFill>
                      <a:schemeClr val="accent6"/>
                    </a:solidFill>
                  </a:tcPr>
                </a:tc>
                <a:tc>
                  <a:txBody>
                    <a:bodyPr/>
                    <a:lstStyle/>
                    <a:p>
                      <a:pPr algn="l"/>
                      <a:r>
                        <a:rPr lang="en-GB" sz="1000" b="1" dirty="0" smtClean="0">
                          <a:solidFill>
                            <a:schemeClr val="tx1"/>
                          </a:solidFill>
                        </a:rPr>
                        <a:t>Definition </a:t>
                      </a:r>
                      <a:endParaRPr lang="en-GB" sz="1000" b="1" dirty="0">
                        <a:solidFill>
                          <a:schemeClr val="tx1"/>
                        </a:solidFill>
                      </a:endParaRPr>
                    </a:p>
                  </a:txBody>
                  <a:tcPr>
                    <a:solidFill>
                      <a:schemeClr val="accent6"/>
                    </a:solidFill>
                  </a:tcPr>
                </a:tc>
                <a:extLst>
                  <a:ext uri="{0D108BD9-81ED-4DB2-BD59-A6C34878D82A}">
                    <a16:rowId xmlns:a16="http://schemas.microsoft.com/office/drawing/2014/main" val="10008"/>
                  </a:ext>
                </a:extLst>
              </a:tr>
              <a:tr h="223228">
                <a:tc>
                  <a:txBody>
                    <a:bodyPr/>
                    <a:lstStyle/>
                    <a:p>
                      <a:pPr algn="l"/>
                      <a:r>
                        <a:rPr lang="en-GB" sz="900" b="1" dirty="0" smtClean="0">
                          <a:solidFill>
                            <a:schemeClr val="tx1"/>
                          </a:solidFill>
                        </a:rPr>
                        <a:t>Selecting</a:t>
                      </a:r>
                      <a:endParaRPr lang="en-GB" sz="900" b="1" dirty="0">
                        <a:solidFill>
                          <a:schemeClr val="tx1"/>
                        </a:solidFill>
                      </a:endParaRPr>
                    </a:p>
                  </a:txBody>
                  <a:tcPr/>
                </a:tc>
                <a:tc>
                  <a:txBody>
                    <a:bodyPr/>
                    <a:lstStyle/>
                    <a:p>
                      <a:pPr marR="0" indent="0" algn="l" rtl="0">
                        <a:lnSpc>
                          <a:spcPct val="119000"/>
                        </a:lnSpc>
                        <a:spcBef>
                          <a:spcPts val="0"/>
                        </a:spcBef>
                        <a:spcAft>
                          <a:spcPts val="0"/>
                        </a:spcAft>
                      </a:pPr>
                      <a:r>
                        <a:rPr lang="en-GB" sz="900" b="0" kern="1400" dirty="0" smtClean="0">
                          <a:solidFill>
                            <a:srgbClr val="000000"/>
                          </a:solidFill>
                          <a:effectLst/>
                          <a:latin typeface="Calibri"/>
                        </a:rPr>
                        <a:t>Choosing something</a:t>
                      </a:r>
                      <a:endParaRPr lang="en-GB" sz="900" b="0" kern="1400" dirty="0">
                        <a:solidFill>
                          <a:srgbClr val="000000"/>
                        </a:solidFill>
                        <a:effectLst/>
                        <a:latin typeface="Calibri"/>
                      </a:endParaRPr>
                    </a:p>
                  </a:txBody>
                  <a:tcPr marL="36576" marR="36576" marT="36576" marB="36576"/>
                </a:tc>
                <a:extLst>
                  <a:ext uri="{0D108BD9-81ED-4DB2-BD59-A6C34878D82A}">
                    <a16:rowId xmlns:a16="http://schemas.microsoft.com/office/drawing/2014/main" val="10001"/>
                  </a:ext>
                </a:extLst>
              </a:tr>
              <a:tr h="223228">
                <a:tc>
                  <a:txBody>
                    <a:bodyPr/>
                    <a:lstStyle/>
                    <a:p>
                      <a:pPr algn="l"/>
                      <a:r>
                        <a:rPr lang="en-GB" sz="900" b="1" dirty="0" smtClean="0">
                          <a:solidFill>
                            <a:schemeClr val="tx1"/>
                          </a:solidFill>
                        </a:rPr>
                        <a:t> Comprehension</a:t>
                      </a:r>
                      <a:endParaRPr lang="en-GB" sz="900" b="1" dirty="0">
                        <a:solidFill>
                          <a:schemeClr val="tx1"/>
                        </a:solidFill>
                      </a:endParaRPr>
                    </a:p>
                  </a:txBody>
                  <a:tcPr/>
                </a:tc>
                <a:tc>
                  <a:txBody>
                    <a:bodyPr/>
                    <a:lstStyle/>
                    <a:p>
                      <a:pPr marR="0" indent="0" algn="l" rtl="0">
                        <a:lnSpc>
                          <a:spcPct val="119000"/>
                        </a:lnSpc>
                        <a:spcBef>
                          <a:spcPts val="0"/>
                        </a:spcBef>
                        <a:spcAft>
                          <a:spcPts val="0"/>
                        </a:spcAft>
                      </a:pPr>
                      <a:r>
                        <a:rPr lang="en-GB" sz="900" b="0" i="0" kern="1200" dirty="0" smtClean="0">
                          <a:solidFill>
                            <a:schemeClr val="dk1"/>
                          </a:solidFill>
                          <a:effectLst/>
                          <a:latin typeface="+mn-lt"/>
                          <a:ea typeface="+mn-ea"/>
                          <a:cs typeface="+mn-cs"/>
                        </a:rPr>
                        <a:t>Understanding</a:t>
                      </a:r>
                      <a:endParaRPr lang="en-GB" sz="900" b="0" kern="1400" dirty="0">
                        <a:solidFill>
                          <a:srgbClr val="000000"/>
                        </a:solidFill>
                        <a:effectLst/>
                        <a:latin typeface="Calibri"/>
                      </a:endParaRPr>
                    </a:p>
                  </a:txBody>
                  <a:tcPr marL="36576" marR="36576" marT="36576" marB="36576"/>
                </a:tc>
                <a:extLst>
                  <a:ext uri="{0D108BD9-81ED-4DB2-BD59-A6C34878D82A}">
                    <a16:rowId xmlns:a16="http://schemas.microsoft.com/office/drawing/2014/main" val="10009"/>
                  </a:ext>
                </a:extLst>
              </a:tr>
              <a:tr h="345421">
                <a:tc>
                  <a:txBody>
                    <a:bodyPr/>
                    <a:lstStyle/>
                    <a:p>
                      <a:pPr algn="l"/>
                      <a:r>
                        <a:rPr lang="en-GB" sz="900" b="1" dirty="0" smtClean="0">
                          <a:solidFill>
                            <a:schemeClr val="tx1"/>
                          </a:solidFill>
                        </a:rPr>
                        <a:t>Explicit information</a:t>
                      </a:r>
                      <a:endParaRPr lang="en-GB" sz="900" b="1" dirty="0">
                        <a:solidFill>
                          <a:schemeClr val="tx1"/>
                        </a:solidFill>
                      </a:endParaRPr>
                    </a:p>
                  </a:txBody>
                  <a:tcPr/>
                </a:tc>
                <a:tc>
                  <a:txBody>
                    <a:bodyPr/>
                    <a:lstStyle/>
                    <a:p>
                      <a:r>
                        <a:rPr lang="en-US" sz="900" kern="1200" dirty="0" smtClean="0">
                          <a:solidFill>
                            <a:schemeClr val="dk1"/>
                          </a:solidFill>
                          <a:effectLst/>
                          <a:latin typeface="+mn-lt"/>
                          <a:ea typeface="+mn-ea"/>
                          <a:cs typeface="+mn-cs"/>
                        </a:rPr>
                        <a:t>something that is explicit, obvious or easy to select</a:t>
                      </a:r>
                      <a:endParaRPr lang="en-GB" sz="9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10"/>
                  </a:ext>
                </a:extLst>
              </a:tr>
              <a:tr h="345421">
                <a:tc>
                  <a:txBody>
                    <a:bodyPr/>
                    <a:lstStyle/>
                    <a:p>
                      <a:pPr algn="l"/>
                      <a:r>
                        <a:rPr lang="en-GB" sz="900" b="1" dirty="0" smtClean="0">
                          <a:solidFill>
                            <a:schemeClr val="tx1"/>
                          </a:solidFill>
                        </a:rPr>
                        <a:t>Implicit information</a:t>
                      </a:r>
                      <a:endParaRPr lang="en-GB" sz="9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dk1"/>
                          </a:solidFill>
                          <a:effectLst/>
                          <a:latin typeface="+mn-lt"/>
                          <a:ea typeface="+mn-ea"/>
                          <a:cs typeface="+mn-cs"/>
                        </a:rPr>
                        <a:t>inferred - it is suggested, but not actually said, the reader reads between the lines</a:t>
                      </a:r>
                      <a:endParaRPr lang="en-GB" sz="900" dirty="0" smtClean="0">
                        <a:effectLst/>
                        <a:latin typeface="+mn-lt"/>
                        <a:ea typeface="Calibri"/>
                        <a:cs typeface="Times New Roman"/>
                      </a:endParaRPr>
                    </a:p>
                  </a:txBody>
                  <a:tcPr/>
                </a:tc>
                <a:extLst>
                  <a:ext uri="{0D108BD9-81ED-4DB2-BD59-A6C34878D82A}">
                    <a16:rowId xmlns:a16="http://schemas.microsoft.com/office/drawing/2014/main" val="10011"/>
                  </a:ext>
                </a:extLst>
              </a:tr>
              <a:tr h="345421">
                <a:tc>
                  <a:txBody>
                    <a:bodyPr/>
                    <a:lstStyle/>
                    <a:p>
                      <a:pPr algn="l"/>
                      <a:r>
                        <a:rPr lang="en-GB" sz="900" b="1" dirty="0" smtClean="0">
                          <a:solidFill>
                            <a:schemeClr val="tx1"/>
                          </a:solidFill>
                        </a:rPr>
                        <a:t>Evaluating</a:t>
                      </a:r>
                      <a:endParaRPr lang="en-GB" sz="900" b="1" dirty="0">
                        <a:solidFill>
                          <a:schemeClr val="tx1"/>
                        </a:solidFill>
                      </a:endParaRPr>
                    </a:p>
                  </a:txBody>
                  <a:tcPr/>
                </a:tc>
                <a:tc>
                  <a:txBody>
                    <a:bodyPr/>
                    <a:lstStyle/>
                    <a:p>
                      <a:r>
                        <a:rPr lang="en-US" sz="900" i="0" kern="1200" dirty="0" smtClean="0">
                          <a:solidFill>
                            <a:schemeClr val="dk1"/>
                          </a:solidFill>
                          <a:effectLst/>
                          <a:latin typeface="+mn-lt"/>
                          <a:ea typeface="+mn-ea"/>
                          <a:cs typeface="+mn-cs"/>
                        </a:rPr>
                        <a:t>T</a:t>
                      </a:r>
                      <a:r>
                        <a:rPr lang="en-GB" sz="900" i="0" kern="1200" dirty="0" smtClean="0">
                          <a:solidFill>
                            <a:schemeClr val="dk1"/>
                          </a:solidFill>
                          <a:effectLst/>
                          <a:latin typeface="+mn-lt"/>
                          <a:ea typeface="+mn-ea"/>
                          <a:cs typeface="+mn-cs"/>
                        </a:rPr>
                        <a:t>o assess, weigh up, and make a judgement on</a:t>
                      </a:r>
                      <a:r>
                        <a:rPr lang="en-GB" sz="900" i="0" kern="1200" baseline="0" dirty="0" smtClean="0">
                          <a:solidFill>
                            <a:schemeClr val="dk1"/>
                          </a:solidFill>
                          <a:effectLst/>
                          <a:latin typeface="+mn-lt"/>
                          <a:ea typeface="+mn-ea"/>
                          <a:cs typeface="+mn-cs"/>
                        </a:rPr>
                        <a:t> an</a:t>
                      </a:r>
                      <a:r>
                        <a:rPr lang="en-GB" sz="900" i="0" kern="1200" dirty="0" smtClean="0">
                          <a:solidFill>
                            <a:schemeClr val="dk1"/>
                          </a:solidFill>
                          <a:effectLst/>
                          <a:latin typeface="+mn-lt"/>
                          <a:ea typeface="+mn-ea"/>
                          <a:cs typeface="+mn-cs"/>
                        </a:rPr>
                        <a:t> </a:t>
                      </a:r>
                      <a:r>
                        <a:rPr lang="en-GB" sz="900" i="0" kern="1200" baseline="0" dirty="0" smtClean="0">
                          <a:solidFill>
                            <a:schemeClr val="dk1"/>
                          </a:solidFill>
                          <a:effectLst/>
                          <a:latin typeface="+mn-lt"/>
                          <a:ea typeface="+mn-ea"/>
                          <a:cs typeface="+mn-cs"/>
                        </a:rPr>
                        <a:t>issue </a:t>
                      </a:r>
                      <a:endParaRPr lang="en-GB" sz="900" i="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12"/>
                  </a:ext>
                </a:extLst>
              </a:tr>
              <a:tr h="251556">
                <a:tc>
                  <a:txBody>
                    <a:bodyPr/>
                    <a:lstStyle/>
                    <a:p>
                      <a:pPr algn="l"/>
                      <a:r>
                        <a:rPr lang="en-GB" sz="900" b="1" dirty="0" smtClean="0">
                          <a:solidFill>
                            <a:schemeClr val="tx1"/>
                          </a:solidFill>
                        </a:rPr>
                        <a:t>Writer</a:t>
                      </a:r>
                      <a:endParaRPr lang="en-GB" sz="900" b="1" dirty="0">
                        <a:solidFill>
                          <a:schemeClr val="tx1"/>
                        </a:solidFill>
                      </a:endParaRPr>
                    </a:p>
                  </a:txBody>
                  <a:tcPr/>
                </a:tc>
                <a:tc>
                  <a:txBody>
                    <a:bodyPr/>
                    <a:lstStyle/>
                    <a:p>
                      <a:r>
                        <a:rPr lang="en-GB" sz="900" kern="1200" dirty="0" smtClean="0">
                          <a:solidFill>
                            <a:schemeClr val="dk1"/>
                          </a:solidFill>
                          <a:effectLst/>
                          <a:latin typeface="+mn-lt"/>
                          <a:ea typeface="+mn-ea"/>
                          <a:cs typeface="+mn-cs"/>
                        </a:rPr>
                        <a:t>The person who wrote the extract </a:t>
                      </a:r>
                    </a:p>
                  </a:txBody>
                  <a:tcPr/>
                </a:tc>
                <a:extLst>
                  <a:ext uri="{0D108BD9-81ED-4DB2-BD59-A6C34878D82A}">
                    <a16:rowId xmlns:a16="http://schemas.microsoft.com/office/drawing/2014/main" val="10013"/>
                  </a:ext>
                </a:extLst>
              </a:tr>
              <a:tr h="254737">
                <a:tc>
                  <a:txBody>
                    <a:bodyPr/>
                    <a:lstStyle/>
                    <a:p>
                      <a:pPr algn="l"/>
                      <a:r>
                        <a:rPr lang="en-GB" sz="900" b="1" dirty="0" smtClean="0">
                          <a:solidFill>
                            <a:schemeClr val="tx1"/>
                          </a:solidFill>
                        </a:rPr>
                        <a:t>Synthesis</a:t>
                      </a:r>
                      <a:endParaRPr lang="en-GB" sz="900" b="1" dirty="0">
                        <a:solidFill>
                          <a:schemeClr val="tx1"/>
                        </a:solidFill>
                      </a:endParaRPr>
                    </a:p>
                  </a:txBody>
                  <a:tcPr/>
                </a:tc>
                <a:tc>
                  <a:txBody>
                    <a:bodyPr/>
                    <a:lstStyle/>
                    <a:p>
                      <a:r>
                        <a:rPr lang="en-GB" sz="900" kern="1200" dirty="0" smtClean="0">
                          <a:solidFill>
                            <a:schemeClr val="dk1"/>
                          </a:solidFill>
                          <a:effectLst/>
                          <a:latin typeface="+mn-lt"/>
                          <a:ea typeface="+mn-ea"/>
                          <a:cs typeface="+mn-cs"/>
                        </a:rPr>
                        <a:t>To combine points to create a whole</a:t>
                      </a:r>
                    </a:p>
                  </a:txBody>
                  <a:tcPr/>
                </a:tc>
                <a:extLst>
                  <a:ext uri="{0D108BD9-81ED-4DB2-BD59-A6C34878D82A}">
                    <a16:rowId xmlns:a16="http://schemas.microsoft.com/office/drawing/2014/main" val="10014"/>
                  </a:ext>
                </a:extLst>
              </a:tr>
              <a:tr h="345421">
                <a:tc>
                  <a:txBody>
                    <a:bodyPr/>
                    <a:lstStyle/>
                    <a:p>
                      <a:pPr algn="l"/>
                      <a:r>
                        <a:rPr lang="en-GB" sz="900" b="1" dirty="0" smtClean="0">
                          <a:solidFill>
                            <a:schemeClr val="tx1"/>
                          </a:solidFill>
                        </a:rPr>
                        <a:t>Persuasion</a:t>
                      </a:r>
                      <a:endParaRPr lang="en-GB" sz="9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smtClean="0"/>
                        <a:t>An attempt to influence a person’s views</a:t>
                      </a:r>
                    </a:p>
                  </a:txBody>
                  <a:tcPr/>
                </a:tc>
                <a:extLst>
                  <a:ext uri="{0D108BD9-81ED-4DB2-BD59-A6C34878D82A}">
                    <a16:rowId xmlns:a16="http://schemas.microsoft.com/office/drawing/2014/main" val="10015"/>
                  </a:ext>
                </a:extLst>
              </a:tr>
            </a:tbl>
          </a:graphicData>
        </a:graphic>
      </p:graphicFrame>
      <p:graphicFrame>
        <p:nvGraphicFramePr>
          <p:cNvPr id="10" name="Table 9"/>
          <p:cNvGraphicFramePr>
            <a:graphicFrameLocks noGrp="1"/>
          </p:cNvGraphicFramePr>
          <p:nvPr>
            <p:extLst/>
          </p:nvPr>
        </p:nvGraphicFramePr>
        <p:xfrm>
          <a:off x="107504" y="44624"/>
          <a:ext cx="3635896" cy="1188720"/>
        </p:xfrm>
        <a:graphic>
          <a:graphicData uri="http://schemas.openxmlformats.org/drawingml/2006/table">
            <a:tbl>
              <a:tblPr firstRow="1" bandRow="1">
                <a:tableStyleId>{93296810-A885-4BE3-A3E7-6D5BEEA58F35}</a:tableStyleId>
              </a:tblPr>
              <a:tblGrid>
                <a:gridCol w="1152128">
                  <a:extLst>
                    <a:ext uri="{9D8B030D-6E8A-4147-A177-3AD203B41FA5}">
                      <a16:colId xmlns:a16="http://schemas.microsoft.com/office/drawing/2014/main" val="20000"/>
                    </a:ext>
                  </a:extLst>
                </a:gridCol>
                <a:gridCol w="939388">
                  <a:extLst>
                    <a:ext uri="{9D8B030D-6E8A-4147-A177-3AD203B41FA5}">
                      <a16:colId xmlns:a16="http://schemas.microsoft.com/office/drawing/2014/main" val="20001"/>
                    </a:ext>
                  </a:extLst>
                </a:gridCol>
                <a:gridCol w="635406">
                  <a:extLst>
                    <a:ext uri="{9D8B030D-6E8A-4147-A177-3AD203B41FA5}">
                      <a16:colId xmlns:a16="http://schemas.microsoft.com/office/drawing/2014/main" val="20002"/>
                    </a:ext>
                  </a:extLst>
                </a:gridCol>
                <a:gridCol w="908974">
                  <a:extLst>
                    <a:ext uri="{9D8B030D-6E8A-4147-A177-3AD203B41FA5}">
                      <a16:colId xmlns:a16="http://schemas.microsoft.com/office/drawing/2014/main" val="20003"/>
                    </a:ext>
                  </a:extLst>
                </a:gridCol>
              </a:tblGrid>
              <a:tr h="216024">
                <a:tc gridSpan="2">
                  <a:txBody>
                    <a:bodyPr/>
                    <a:lstStyle/>
                    <a:p>
                      <a:pPr algn="ctr"/>
                      <a:r>
                        <a:rPr lang="en-GB" sz="900" dirty="0" smtClean="0">
                          <a:solidFill>
                            <a:schemeClr val="tx1"/>
                          </a:solidFill>
                        </a:rPr>
                        <a:t>Comparison Connective</a:t>
                      </a:r>
                      <a:r>
                        <a:rPr lang="en-GB" sz="900" baseline="0" dirty="0" smtClean="0">
                          <a:solidFill>
                            <a:schemeClr val="tx1"/>
                          </a:solidFill>
                        </a:rPr>
                        <a:t>s for QN A6</a:t>
                      </a:r>
                      <a:endParaRPr lang="en-GB" sz="900" dirty="0">
                        <a:solidFill>
                          <a:schemeClr val="tx1"/>
                        </a:solidFill>
                      </a:endParaRPr>
                    </a:p>
                  </a:txBody>
                  <a:tcPr/>
                </a:tc>
                <a:tc hMerge="1">
                  <a:txBody>
                    <a:bodyPr/>
                    <a:lstStyle/>
                    <a:p>
                      <a:endParaRPr lang="en-GB" dirty="0"/>
                    </a:p>
                  </a:txBody>
                  <a:tcPr/>
                </a:tc>
                <a:tc gridSpan="2">
                  <a:txBody>
                    <a:bodyPr/>
                    <a:lstStyle/>
                    <a:p>
                      <a:pPr algn="ctr"/>
                      <a:r>
                        <a:rPr lang="en-GB" sz="900" dirty="0" smtClean="0">
                          <a:solidFill>
                            <a:schemeClr val="tx1"/>
                          </a:solidFill>
                        </a:rPr>
                        <a:t>Tentative Phrases</a:t>
                      </a:r>
                      <a:endParaRPr lang="en-GB" sz="900" dirty="0">
                        <a:solidFill>
                          <a:schemeClr val="tx1"/>
                        </a:solidFill>
                      </a:endParaRPr>
                    </a:p>
                  </a:txBody>
                  <a:tcPr/>
                </a:tc>
                <a:tc hMerge="1">
                  <a:txBody>
                    <a:bodyPr/>
                    <a:lstStyle/>
                    <a:p>
                      <a:pPr algn="ctr"/>
                      <a:endParaRPr lang="en-GB" sz="900" dirty="0">
                        <a:solidFill>
                          <a:schemeClr val="tx1"/>
                        </a:solidFill>
                      </a:endParaRPr>
                    </a:p>
                  </a:txBody>
                  <a:tcPr/>
                </a:tc>
                <a:extLst>
                  <a:ext uri="{0D108BD9-81ED-4DB2-BD59-A6C34878D82A}">
                    <a16:rowId xmlns:a16="http://schemas.microsoft.com/office/drawing/2014/main" val="10000"/>
                  </a:ext>
                </a:extLst>
              </a:tr>
              <a:tr h="203448">
                <a:tc>
                  <a:txBody>
                    <a:bodyPr/>
                    <a:lstStyle/>
                    <a:p>
                      <a:r>
                        <a:rPr lang="en-GB" sz="900" dirty="0" smtClean="0"/>
                        <a:t>Similarly</a:t>
                      </a:r>
                      <a:endParaRPr lang="en-GB"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In</a:t>
                      </a:r>
                      <a:r>
                        <a:rPr lang="en-GB" sz="900" baseline="0" dirty="0" smtClean="0"/>
                        <a:t> contrast</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t>/Contrastingly </a:t>
                      </a:r>
                      <a:endParaRPr lang="en-GB" sz="900" dirty="0" smtClean="0"/>
                    </a:p>
                  </a:txBody>
                  <a:tcPr/>
                </a:tc>
                <a:tc>
                  <a:txBody>
                    <a:bodyPr/>
                    <a:lstStyle/>
                    <a:p>
                      <a:r>
                        <a:rPr lang="en-GB" sz="900" dirty="0" smtClean="0"/>
                        <a:t>Could</a:t>
                      </a:r>
                      <a:endParaRPr lang="en-GB" sz="900" dirty="0"/>
                    </a:p>
                  </a:txBody>
                  <a:tcPr/>
                </a:tc>
                <a:tc>
                  <a:txBody>
                    <a:bodyPr/>
                    <a:lstStyle/>
                    <a:p>
                      <a:r>
                        <a:rPr lang="en-GB" sz="900" dirty="0" smtClean="0"/>
                        <a:t>Maybe</a:t>
                      </a:r>
                      <a:endParaRPr lang="en-GB" sz="900" dirty="0"/>
                    </a:p>
                  </a:txBody>
                  <a:tcPr/>
                </a:tc>
                <a:extLst>
                  <a:ext uri="{0D108BD9-81ED-4DB2-BD59-A6C34878D82A}">
                    <a16:rowId xmlns:a16="http://schemas.microsoft.com/office/drawing/2014/main" val="10001"/>
                  </a:ext>
                </a:extLst>
              </a:tr>
              <a:tr h="262880">
                <a:tc>
                  <a:txBody>
                    <a:bodyPr/>
                    <a:lstStyle/>
                    <a:p>
                      <a:r>
                        <a:rPr lang="en-GB" sz="900" dirty="0" smtClean="0"/>
                        <a:t>In the same way</a:t>
                      </a:r>
                      <a:endParaRPr lang="en-GB" sz="900" dirty="0"/>
                    </a:p>
                  </a:txBody>
                  <a:tcPr/>
                </a:tc>
                <a:tc>
                  <a:txBody>
                    <a:bodyPr/>
                    <a:lstStyle/>
                    <a:p>
                      <a:r>
                        <a:rPr lang="en-GB" sz="900" dirty="0" smtClean="0"/>
                        <a:t>On the other hand </a:t>
                      </a:r>
                      <a:endParaRPr lang="en-GB" sz="900" dirty="0"/>
                    </a:p>
                  </a:txBody>
                  <a:tcPr/>
                </a:tc>
                <a:tc>
                  <a:txBody>
                    <a:bodyPr/>
                    <a:lstStyle/>
                    <a:p>
                      <a:r>
                        <a:rPr lang="en-GB" sz="900" dirty="0" smtClean="0"/>
                        <a:t>Might</a:t>
                      </a:r>
                      <a:endParaRPr lang="en-GB" sz="900" dirty="0"/>
                    </a:p>
                  </a:txBody>
                  <a:tcPr/>
                </a:tc>
                <a:tc>
                  <a:txBody>
                    <a:bodyPr/>
                    <a:lstStyle/>
                    <a:p>
                      <a:r>
                        <a:rPr lang="en-GB" sz="900" dirty="0" smtClean="0"/>
                        <a:t>Possibly </a:t>
                      </a:r>
                      <a:endParaRPr lang="en-GB" sz="900" dirty="0"/>
                    </a:p>
                  </a:txBody>
                  <a:tcPr/>
                </a:tc>
                <a:extLst>
                  <a:ext uri="{0D108BD9-81ED-4DB2-BD59-A6C34878D82A}">
                    <a16:rowId xmlns:a16="http://schemas.microsoft.com/office/drawing/2014/main" val="10002"/>
                  </a:ext>
                </a:extLst>
              </a:tr>
              <a:tr h="216024">
                <a:tc>
                  <a:txBody>
                    <a:bodyPr/>
                    <a:lstStyle/>
                    <a:p>
                      <a:r>
                        <a:rPr lang="en-GB" sz="900" dirty="0" smtClean="0"/>
                        <a:t>Also</a:t>
                      </a:r>
                      <a:endParaRPr lang="en-GB" sz="900" dirty="0"/>
                    </a:p>
                  </a:txBody>
                  <a:tcPr/>
                </a:tc>
                <a:tc>
                  <a:txBody>
                    <a:bodyPr/>
                    <a:lstStyle/>
                    <a:p>
                      <a:r>
                        <a:rPr lang="en-GB" sz="900" dirty="0" smtClean="0"/>
                        <a:t>However</a:t>
                      </a:r>
                      <a:endParaRPr lang="en-GB" sz="900" dirty="0"/>
                    </a:p>
                  </a:txBody>
                  <a:tcPr/>
                </a:tc>
                <a:tc>
                  <a:txBody>
                    <a:bodyPr/>
                    <a:lstStyle/>
                    <a:p>
                      <a:r>
                        <a:rPr lang="en-GB" sz="900" dirty="0" smtClean="0"/>
                        <a:t>May </a:t>
                      </a:r>
                      <a:endParaRPr lang="en-GB" sz="900" dirty="0"/>
                    </a:p>
                  </a:txBody>
                  <a:tcPr/>
                </a:tc>
                <a:tc>
                  <a:txBody>
                    <a:bodyPr/>
                    <a:lstStyle/>
                    <a:p>
                      <a:r>
                        <a:rPr lang="en-GB" sz="900" dirty="0" smtClean="0"/>
                        <a:t>Perhaps</a:t>
                      </a:r>
                      <a:endParaRPr lang="en-GB" sz="9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62149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0" y="-32027"/>
          <a:ext cx="9144000" cy="2288976"/>
        </p:xfrm>
        <a:graphic>
          <a:graphicData uri="http://schemas.openxmlformats.org/drawingml/2006/table">
            <a:tbl>
              <a:tblPr firstRow="1" bandRow="1">
                <a:tableStyleId>{5C22544A-7EE6-4342-B048-85BDC9FD1C3A}</a:tableStyleId>
              </a:tblPr>
              <a:tblGrid>
                <a:gridCol w="1187624">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735358">
                  <a:extLst>
                    <a:ext uri="{9D8B030D-6E8A-4147-A177-3AD203B41FA5}">
                      <a16:colId xmlns:a16="http://schemas.microsoft.com/office/drawing/2014/main" val="20003"/>
                    </a:ext>
                  </a:extLst>
                </a:gridCol>
                <a:gridCol w="1672682">
                  <a:extLst>
                    <a:ext uri="{9D8B030D-6E8A-4147-A177-3AD203B41FA5}">
                      <a16:colId xmlns:a16="http://schemas.microsoft.com/office/drawing/2014/main" val="20004"/>
                    </a:ext>
                  </a:extLst>
                </a:gridCol>
                <a:gridCol w="1524000">
                  <a:extLst>
                    <a:ext uri="{9D8B030D-6E8A-4147-A177-3AD203B41FA5}">
                      <a16:colId xmlns:a16="http://schemas.microsoft.com/office/drawing/2014/main" val="20005"/>
                    </a:ext>
                  </a:extLst>
                </a:gridCol>
              </a:tblGrid>
              <a:tr h="360040">
                <a:tc>
                  <a:txBody>
                    <a:bodyPr/>
                    <a:lstStyle/>
                    <a:p>
                      <a:r>
                        <a:rPr lang="en-GB" sz="800" dirty="0" smtClean="0"/>
                        <a:t>The Manhunt – by Simon Armitage (2007)</a:t>
                      </a:r>
                      <a:endParaRPr lang="en-GB" sz="800" dirty="0"/>
                    </a:p>
                  </a:txBody>
                  <a:tcPr/>
                </a:tc>
                <a:tc>
                  <a:txBody>
                    <a:bodyPr/>
                    <a:lstStyle/>
                    <a:p>
                      <a:r>
                        <a:rPr lang="en-GB" sz="800" dirty="0" smtClean="0"/>
                        <a:t>Sonnet 43 –</a:t>
                      </a:r>
                      <a:r>
                        <a:rPr lang="en-GB" sz="800" baseline="0" dirty="0" smtClean="0"/>
                        <a:t> by Elizabeth Barrett-Browning (1850)</a:t>
                      </a:r>
                      <a:endParaRPr lang="en-GB" sz="800" dirty="0"/>
                    </a:p>
                  </a:txBody>
                  <a:tcPr/>
                </a:tc>
                <a:tc>
                  <a:txBody>
                    <a:bodyPr/>
                    <a:lstStyle/>
                    <a:p>
                      <a:r>
                        <a:rPr lang="en-GB" sz="800" dirty="0" smtClean="0"/>
                        <a:t>London – by William Blake (1794)</a:t>
                      </a:r>
                      <a:endParaRPr lang="en-GB" sz="800" dirty="0"/>
                    </a:p>
                  </a:txBody>
                  <a:tcPr/>
                </a:tc>
                <a:tc>
                  <a:txBody>
                    <a:bodyPr/>
                    <a:lstStyle/>
                    <a:p>
                      <a:r>
                        <a:rPr lang="en-GB" sz="800" dirty="0" smtClean="0"/>
                        <a:t>The Soldier – by Rupert Brooke</a:t>
                      </a:r>
                      <a:r>
                        <a:rPr lang="en-GB" sz="800" baseline="0" dirty="0" smtClean="0"/>
                        <a:t> </a:t>
                      </a:r>
                      <a:r>
                        <a:rPr lang="en-GB" sz="800" dirty="0" smtClean="0"/>
                        <a:t>(1914)</a:t>
                      </a:r>
                      <a:endParaRPr lang="en-GB" sz="800" dirty="0"/>
                    </a:p>
                  </a:txBody>
                  <a:tcPr/>
                </a:tc>
                <a:tc>
                  <a:txBody>
                    <a:bodyPr/>
                    <a:lstStyle/>
                    <a:p>
                      <a:r>
                        <a:rPr lang="en-GB" sz="800" dirty="0" smtClean="0"/>
                        <a:t>She walks in</a:t>
                      </a:r>
                      <a:r>
                        <a:rPr lang="en-GB" sz="800" baseline="0" dirty="0" smtClean="0"/>
                        <a:t> Beauty</a:t>
                      </a:r>
                    </a:p>
                    <a:p>
                      <a:r>
                        <a:rPr lang="en-GB" sz="800" baseline="0" dirty="0" smtClean="0"/>
                        <a:t>By Lord Byron(1813)</a:t>
                      </a:r>
                      <a:endParaRPr lang="en-GB" sz="800" dirty="0"/>
                    </a:p>
                  </a:txBody>
                  <a:tcPr/>
                </a:tc>
                <a:tc>
                  <a:txBody>
                    <a:bodyPr/>
                    <a:lstStyle/>
                    <a:p>
                      <a:r>
                        <a:rPr lang="en-GB" sz="800" dirty="0" smtClean="0"/>
                        <a:t>Living Space – by</a:t>
                      </a:r>
                    </a:p>
                    <a:p>
                      <a:r>
                        <a:rPr lang="en-GB" sz="800" dirty="0" err="1" smtClean="0"/>
                        <a:t>Imtiaz</a:t>
                      </a:r>
                      <a:r>
                        <a:rPr lang="en-GB" sz="800" dirty="0" smtClean="0"/>
                        <a:t> </a:t>
                      </a:r>
                      <a:r>
                        <a:rPr lang="en-GB" sz="800" dirty="0" err="1" smtClean="0"/>
                        <a:t>Dharker</a:t>
                      </a:r>
                      <a:r>
                        <a:rPr lang="en-GB" sz="800" dirty="0" smtClean="0"/>
                        <a:t> (1989)</a:t>
                      </a:r>
                      <a:endParaRPr lang="en-GB" sz="800" dirty="0"/>
                    </a:p>
                  </a:txBody>
                  <a:tcPr/>
                </a:tc>
                <a:extLst>
                  <a:ext uri="{0D108BD9-81ED-4DB2-BD59-A6C34878D82A}">
                    <a16:rowId xmlns:a16="http://schemas.microsoft.com/office/drawing/2014/main" val="10000"/>
                  </a:ext>
                </a:extLst>
              </a:tr>
              <a:tr h="292675">
                <a:tc>
                  <a:txBody>
                    <a:bodyPr/>
                    <a:lstStyle/>
                    <a:p>
                      <a:r>
                        <a:rPr lang="en-GB" sz="500" b="1" dirty="0" smtClean="0"/>
                        <a:t>A</a:t>
                      </a:r>
                      <a:r>
                        <a:rPr lang="en-GB" sz="500" b="1" baseline="0" dirty="0" smtClean="0"/>
                        <a:t> soldier with physical and emotional pain. His wife supports him towards recovery</a:t>
                      </a:r>
                      <a:endParaRPr lang="en-GB" sz="500" b="1" dirty="0"/>
                    </a:p>
                  </a:txBody>
                  <a:tcPr/>
                </a:tc>
                <a:tc>
                  <a:txBody>
                    <a:bodyPr/>
                    <a:lstStyle/>
                    <a:p>
                      <a:r>
                        <a:rPr lang="en-GB" sz="500" b="1" dirty="0" smtClean="0"/>
                        <a:t>A</a:t>
                      </a:r>
                      <a:r>
                        <a:rPr lang="en-GB" sz="500" b="1" baseline="0" dirty="0" smtClean="0"/>
                        <a:t> woman expressing her intense love in many ways.</a:t>
                      </a:r>
                      <a:endParaRPr lang="en-GB" sz="500" b="1" dirty="0"/>
                    </a:p>
                  </a:txBody>
                  <a:tcPr/>
                </a:tc>
                <a:tc>
                  <a:txBody>
                    <a:bodyPr/>
                    <a:lstStyle/>
                    <a:p>
                      <a:r>
                        <a:rPr lang="en-GB" sz="500" b="1" dirty="0" smtClean="0"/>
                        <a:t>Criticising</a:t>
                      </a:r>
                      <a:r>
                        <a:rPr lang="en-GB" sz="500" b="1" baseline="0" dirty="0" smtClean="0"/>
                        <a:t> w</a:t>
                      </a:r>
                      <a:r>
                        <a:rPr lang="en-GB" sz="500" b="1" dirty="0" smtClean="0"/>
                        <a:t>idespread suffering of the poor in London </a:t>
                      </a:r>
                      <a:endParaRPr lang="en-GB" sz="500" b="1" dirty="0"/>
                    </a:p>
                  </a:txBody>
                  <a:tcPr/>
                </a:tc>
                <a:tc>
                  <a:txBody>
                    <a:bodyPr/>
                    <a:lstStyle/>
                    <a:p>
                      <a:r>
                        <a:rPr lang="en-GB" sz="500" b="1" dirty="0" smtClean="0"/>
                        <a:t>An idealistic representation</a:t>
                      </a:r>
                      <a:r>
                        <a:rPr lang="en-GB" sz="500" b="1" baseline="0" dirty="0" smtClean="0"/>
                        <a:t> of fighting and dying for one’s country, written before the true horrors became apparent.</a:t>
                      </a:r>
                      <a:endParaRPr lang="en-GB" sz="500" b="1" dirty="0"/>
                    </a:p>
                  </a:txBody>
                  <a:tcPr/>
                </a:tc>
                <a:tc>
                  <a:txBody>
                    <a:bodyPr/>
                    <a:lstStyle/>
                    <a:p>
                      <a:r>
                        <a:rPr lang="en-GB" sz="500" b="1" dirty="0" smtClean="0"/>
                        <a:t>The</a:t>
                      </a:r>
                      <a:r>
                        <a:rPr lang="en-GB" sz="500" b="1" baseline="0" dirty="0" smtClean="0"/>
                        <a:t> poet is captivated by female beauty –both external and internal, and explores his feelings</a:t>
                      </a:r>
                      <a:endParaRPr lang="en-GB" sz="500" b="1" dirty="0"/>
                    </a:p>
                  </a:txBody>
                  <a:tcPr/>
                </a:tc>
                <a:tc>
                  <a:txBody>
                    <a:bodyPr/>
                    <a:lstStyle/>
                    <a:p>
                      <a:r>
                        <a:rPr lang="en-GB" sz="500" b="1" dirty="0" smtClean="0"/>
                        <a:t>Poem</a:t>
                      </a:r>
                      <a:r>
                        <a:rPr lang="en-GB" sz="500" b="1" baseline="0" dirty="0" smtClean="0"/>
                        <a:t> concerned and awe-struck by dangerous living conditions of Mumbai slums where there is no space, or clean water.</a:t>
                      </a:r>
                      <a:endParaRPr lang="en-GB" sz="500" b="1" dirty="0"/>
                    </a:p>
                  </a:txBody>
                  <a:tcPr/>
                </a:tc>
                <a:extLst>
                  <a:ext uri="{0D108BD9-81ED-4DB2-BD59-A6C34878D82A}">
                    <a16:rowId xmlns:a16="http://schemas.microsoft.com/office/drawing/2014/main" val="10001"/>
                  </a:ext>
                </a:extLst>
              </a:tr>
              <a:tr h="364683">
                <a:tc>
                  <a:txBody>
                    <a:bodyPr/>
                    <a:lstStyle/>
                    <a:p>
                      <a:r>
                        <a:rPr lang="en-GB" sz="500" dirty="0" smtClean="0"/>
                        <a:t>Eddie</a:t>
                      </a:r>
                      <a:r>
                        <a:rPr lang="en-GB" sz="500" baseline="0" dirty="0" smtClean="0"/>
                        <a:t> Beddoes –peacekeeper in Bosnia, shot, PTSD. Rebuilding relationship with wife.</a:t>
                      </a:r>
                      <a:endParaRPr lang="en-GB" sz="500" dirty="0"/>
                    </a:p>
                  </a:txBody>
                  <a:tcPr/>
                </a:tc>
                <a:tc>
                  <a:txBody>
                    <a:bodyPr/>
                    <a:lstStyle/>
                    <a:p>
                      <a:r>
                        <a:rPr lang="en-GB" sz="500" dirty="0" smtClean="0"/>
                        <a:t>Influenced</a:t>
                      </a:r>
                      <a:r>
                        <a:rPr lang="en-GB" sz="500" baseline="0" dirty="0" smtClean="0"/>
                        <a:t> by Romantic Poets.</a:t>
                      </a:r>
                    </a:p>
                    <a:p>
                      <a:r>
                        <a:rPr lang="en-GB" sz="500" baseline="0" dirty="0" smtClean="0"/>
                        <a:t>Wrote 44 sonnets to husband before marriage.</a:t>
                      </a:r>
                    </a:p>
                    <a:p>
                      <a:r>
                        <a:rPr lang="en-GB" sz="500" baseline="0" dirty="0" smtClean="0"/>
                        <a:t>Religious upbringing that her love transcends.</a:t>
                      </a:r>
                      <a:endParaRPr lang="en-GB" sz="500" dirty="0"/>
                    </a:p>
                  </a:txBody>
                  <a:tcPr/>
                </a:tc>
                <a:tc>
                  <a:txBody>
                    <a:bodyPr/>
                    <a:lstStyle/>
                    <a:p>
                      <a:r>
                        <a:rPr lang="en-GB" sz="500" dirty="0" smtClean="0"/>
                        <a:t>Terrible age of poverty, and child labour/prostitution.</a:t>
                      </a:r>
                    </a:p>
                    <a:p>
                      <a:r>
                        <a:rPr lang="en-GB" sz="500" dirty="0" smtClean="0"/>
                        <a:t>Government</a:t>
                      </a:r>
                      <a:r>
                        <a:rPr lang="en-GB" sz="500" baseline="0" dirty="0" smtClean="0"/>
                        <a:t> and Church are blamed. </a:t>
                      </a:r>
                      <a:endParaRPr lang="en-GB" sz="500" dirty="0" smtClean="0"/>
                    </a:p>
                    <a:p>
                      <a:r>
                        <a:rPr lang="en-GB" sz="500" dirty="0" smtClean="0"/>
                        <a:t>Blake lived in London in Georgian</a:t>
                      </a:r>
                      <a:r>
                        <a:rPr lang="en-GB" sz="500" baseline="0" dirty="0" smtClean="0"/>
                        <a:t> Era – saw it all.</a:t>
                      </a:r>
                      <a:endParaRPr lang="en-GB" sz="500" dirty="0"/>
                    </a:p>
                  </a:txBody>
                  <a:tcPr/>
                </a:tc>
                <a:tc>
                  <a:txBody>
                    <a:bodyPr/>
                    <a:lstStyle/>
                    <a:p>
                      <a:r>
                        <a:rPr lang="en-GB" sz="500" dirty="0" smtClean="0"/>
                        <a:t>Written before the war started.</a:t>
                      </a:r>
                    </a:p>
                    <a:p>
                      <a:r>
                        <a:rPr lang="en-GB" sz="500" dirty="0" smtClean="0"/>
                        <a:t>Propaganda – originally entitled ‘The recruit’</a:t>
                      </a:r>
                    </a:p>
                    <a:p>
                      <a:r>
                        <a:rPr lang="en-GB" sz="500" dirty="0" smtClean="0"/>
                        <a:t>2 million men ended</a:t>
                      </a:r>
                      <a:r>
                        <a:rPr lang="en-GB" sz="500" baseline="0" dirty="0" smtClean="0"/>
                        <a:t> up dying in WW1</a:t>
                      </a:r>
                      <a:endParaRPr lang="en-GB" sz="500" dirty="0"/>
                    </a:p>
                  </a:txBody>
                  <a:tcPr/>
                </a:tc>
                <a:tc>
                  <a:txBody>
                    <a:bodyPr/>
                    <a:lstStyle/>
                    <a:p>
                      <a:r>
                        <a:rPr lang="en-GB" sz="500" dirty="0" smtClean="0"/>
                        <a:t>Written about Byron’s cousin’s wife who wore a black dress at a funeral.</a:t>
                      </a:r>
                    </a:p>
                    <a:p>
                      <a:r>
                        <a:rPr lang="en-GB" sz="500" dirty="0" smtClean="0"/>
                        <a:t>One</a:t>
                      </a:r>
                      <a:r>
                        <a:rPr lang="en-GB" sz="500" baseline="0" dirty="0" smtClean="0"/>
                        <a:t> of the Romantics – believed in passion/beauty</a:t>
                      </a:r>
                    </a:p>
                    <a:p>
                      <a:r>
                        <a:rPr lang="en-GB" sz="500" baseline="0" dirty="0" smtClean="0"/>
                        <a:t>Wild, many affairs, womaniser.</a:t>
                      </a:r>
                      <a:endParaRPr lang="en-GB" sz="500" dirty="0"/>
                    </a:p>
                  </a:txBody>
                  <a:tcPr/>
                </a:tc>
                <a:tc>
                  <a:txBody>
                    <a:bodyPr/>
                    <a:lstStyle/>
                    <a:p>
                      <a:r>
                        <a:rPr lang="en-GB" sz="500" dirty="0" smtClean="0"/>
                        <a:t>Poet is a film maker, dividing time between London and India, and wanting to raise awareness of social issues like terrible</a:t>
                      </a:r>
                      <a:r>
                        <a:rPr lang="en-GB" sz="500" baseline="0" dirty="0" smtClean="0"/>
                        <a:t> conditions within Mumbai slums.</a:t>
                      </a:r>
                      <a:endParaRPr lang="en-GB" sz="500" dirty="0"/>
                    </a:p>
                  </a:txBody>
                  <a:tcPr/>
                </a:tc>
                <a:extLst>
                  <a:ext uri="{0D108BD9-81ED-4DB2-BD59-A6C34878D82A}">
                    <a16:rowId xmlns:a16="http://schemas.microsoft.com/office/drawing/2014/main" val="10002"/>
                  </a:ext>
                </a:extLst>
              </a:tr>
              <a:tr h="1212656">
                <a:tc>
                  <a:txBody>
                    <a:bodyPr/>
                    <a:lstStyle/>
                    <a:p>
                      <a:r>
                        <a:rPr lang="en-GB" sz="500" dirty="0" smtClean="0"/>
                        <a:t>‘</a:t>
                      </a:r>
                      <a:r>
                        <a:rPr lang="en-GB" sz="600" dirty="0" smtClean="0"/>
                        <a:t>Frozen river which ran through his face’</a:t>
                      </a:r>
                    </a:p>
                    <a:p>
                      <a:r>
                        <a:rPr lang="en-GB" sz="600" dirty="0" smtClean="0"/>
                        <a:t>‘Handle and hold’</a:t>
                      </a:r>
                    </a:p>
                    <a:p>
                      <a:r>
                        <a:rPr lang="en-GB" sz="600" dirty="0" smtClean="0"/>
                        <a:t>‘His grazed heart’</a:t>
                      </a:r>
                    </a:p>
                    <a:p>
                      <a:r>
                        <a:rPr lang="en-GB" sz="600" dirty="0" smtClean="0"/>
                        <a:t>‘Foetus of metal beneath his chest’</a:t>
                      </a:r>
                    </a:p>
                    <a:p>
                      <a:r>
                        <a:rPr lang="en-GB" sz="600" dirty="0" smtClean="0"/>
                        <a:t>‘Unexploded mine buried deep in</a:t>
                      </a:r>
                      <a:r>
                        <a:rPr lang="en-GB" sz="600" baseline="0" dirty="0" smtClean="0"/>
                        <a:t> his mind’</a:t>
                      </a:r>
                      <a:endParaRPr lang="en-GB" sz="600" dirty="0" smtClean="0"/>
                    </a:p>
                    <a:p>
                      <a:endParaRPr lang="en-GB" sz="500" dirty="0" smtClean="0"/>
                    </a:p>
                    <a:p>
                      <a:endParaRPr lang="en-GB" sz="500" dirty="0"/>
                    </a:p>
                  </a:txBody>
                  <a:tcPr/>
                </a:tc>
                <a:tc>
                  <a:txBody>
                    <a:bodyPr/>
                    <a:lstStyle/>
                    <a:p>
                      <a:r>
                        <a:rPr lang="en-GB" sz="600" dirty="0" smtClean="0"/>
                        <a:t>‘How do I love thee? Let</a:t>
                      </a:r>
                      <a:r>
                        <a:rPr lang="en-GB" sz="600" baseline="0" dirty="0" smtClean="0"/>
                        <a:t> me count the ways’</a:t>
                      </a:r>
                    </a:p>
                    <a:p>
                      <a:r>
                        <a:rPr lang="en-GB" sz="600" baseline="0" dirty="0" smtClean="0"/>
                        <a:t>‘…to the depth, breadth and height my soul can reach‘</a:t>
                      </a:r>
                    </a:p>
                    <a:p>
                      <a:r>
                        <a:rPr lang="en-GB" sz="600" baseline="0" dirty="0" smtClean="0"/>
                        <a:t>‘…with my childhood’s faith’</a:t>
                      </a:r>
                    </a:p>
                    <a:p>
                      <a:r>
                        <a:rPr lang="en-GB" sz="600" baseline="0" dirty="0" smtClean="0"/>
                        <a:t>‘with the breath, smiles, tears of my life’</a:t>
                      </a:r>
                    </a:p>
                    <a:p>
                      <a:r>
                        <a:rPr lang="en-GB" sz="600" baseline="0" dirty="0" smtClean="0"/>
                        <a:t>‘…better after death’</a:t>
                      </a:r>
                      <a:endParaRPr lang="en-GB" sz="600" dirty="0"/>
                    </a:p>
                  </a:txBody>
                  <a:tcPr/>
                </a:tc>
                <a:tc>
                  <a:txBody>
                    <a:bodyPr/>
                    <a:lstStyle/>
                    <a:p>
                      <a:r>
                        <a:rPr lang="en-GB" sz="600" dirty="0" smtClean="0"/>
                        <a:t>‘Mark</a:t>
                      </a:r>
                      <a:r>
                        <a:rPr lang="en-GB" sz="600" baseline="0" dirty="0" smtClean="0"/>
                        <a:t> in every face I meet/Marks of weakness, marks of woe’</a:t>
                      </a:r>
                    </a:p>
                    <a:p>
                      <a:r>
                        <a:rPr lang="en-GB" sz="600" baseline="0" dirty="0" smtClean="0"/>
                        <a:t>‘In every…’</a:t>
                      </a:r>
                    </a:p>
                    <a:p>
                      <a:r>
                        <a:rPr lang="en-GB" sz="600" baseline="0" dirty="0" smtClean="0"/>
                        <a:t>‘Every black’ning church appals’</a:t>
                      </a:r>
                    </a:p>
                    <a:p>
                      <a:r>
                        <a:rPr lang="en-GB" sz="600" baseline="0" dirty="0" smtClean="0"/>
                        <a:t>‘Soldier’s sigh /runs in blood down palace walls’</a:t>
                      </a:r>
                    </a:p>
                    <a:p>
                      <a:r>
                        <a:rPr lang="en-GB" sz="600" baseline="0" dirty="0" smtClean="0"/>
                        <a:t>‘The youthful harlot’s curse’</a:t>
                      </a:r>
                    </a:p>
                    <a:p>
                      <a:r>
                        <a:rPr lang="en-GB" sz="600" baseline="0" dirty="0" smtClean="0"/>
                        <a:t>‘The marriage hearse’</a:t>
                      </a:r>
                      <a:endParaRPr lang="en-GB" sz="600" dirty="0"/>
                    </a:p>
                  </a:txBody>
                  <a:tcPr/>
                </a:tc>
                <a:tc>
                  <a:txBody>
                    <a:bodyPr/>
                    <a:lstStyle/>
                    <a:p>
                      <a:r>
                        <a:rPr lang="en-GB" sz="500" dirty="0" smtClean="0"/>
                        <a:t>‘</a:t>
                      </a:r>
                      <a:r>
                        <a:rPr lang="en-GB" sz="600" dirty="0" smtClean="0"/>
                        <a:t>There’s some corner of a foreign field that is forever England’</a:t>
                      </a:r>
                    </a:p>
                    <a:p>
                      <a:r>
                        <a:rPr lang="en-GB" sz="600" dirty="0" smtClean="0"/>
                        <a:t>‘A</a:t>
                      </a:r>
                      <a:r>
                        <a:rPr lang="en-GB" sz="600" baseline="0" dirty="0" smtClean="0"/>
                        <a:t> dust whom England bore, shaped, made aware’</a:t>
                      </a:r>
                    </a:p>
                    <a:p>
                      <a:r>
                        <a:rPr lang="en-GB" sz="600" baseline="0" dirty="0" smtClean="0"/>
                        <a:t>‘All evil shed away’</a:t>
                      </a:r>
                    </a:p>
                    <a:p>
                      <a:r>
                        <a:rPr lang="en-GB" sz="600" baseline="0" dirty="0" smtClean="0"/>
                        <a:t>‘Gives somewhere back the thoughts by England given’</a:t>
                      </a:r>
                    </a:p>
                    <a:p>
                      <a:r>
                        <a:rPr lang="en-GB" sz="600" baseline="0" dirty="0" smtClean="0"/>
                        <a:t>‘At peace under and English heaven’</a:t>
                      </a:r>
                      <a:endParaRPr lang="en-GB" sz="600" dirty="0"/>
                    </a:p>
                  </a:txBody>
                  <a:tcPr/>
                </a:tc>
                <a:tc>
                  <a:txBody>
                    <a:bodyPr/>
                    <a:lstStyle/>
                    <a:p>
                      <a:r>
                        <a:rPr lang="en-GB" sz="600" dirty="0" smtClean="0"/>
                        <a:t>‘She walks in beauty like</a:t>
                      </a:r>
                      <a:r>
                        <a:rPr lang="en-GB" sz="600" baseline="0" dirty="0" smtClean="0"/>
                        <a:t> the night of cloudless climes and starry skies’</a:t>
                      </a:r>
                    </a:p>
                    <a:p>
                      <a:r>
                        <a:rPr lang="en-GB" sz="600" baseline="0" dirty="0" smtClean="0"/>
                        <a:t>‘All that’s best of dark and bright meet in her eyes’</a:t>
                      </a:r>
                    </a:p>
                    <a:p>
                      <a:r>
                        <a:rPr lang="en-GB" sz="600" baseline="0" dirty="0" smtClean="0"/>
                        <a:t>‘One shade the more, one ray the less had half impaired’</a:t>
                      </a:r>
                    </a:p>
                    <a:p>
                      <a:r>
                        <a:rPr lang="en-GB" sz="600" baseline="0" dirty="0" smtClean="0"/>
                        <a:t>‘So soft, so calm, yet eloquent’</a:t>
                      </a:r>
                    </a:p>
                    <a:p>
                      <a:r>
                        <a:rPr lang="en-GB" sz="600" baseline="0" dirty="0" smtClean="0"/>
                        <a:t>‘A heart whose love is innocent’</a:t>
                      </a:r>
                    </a:p>
                    <a:p>
                      <a:endParaRPr lang="en-GB" sz="500" dirty="0"/>
                    </a:p>
                  </a:txBody>
                  <a:tcPr/>
                </a:tc>
                <a:tc>
                  <a:txBody>
                    <a:bodyPr/>
                    <a:lstStyle/>
                    <a:p>
                      <a:r>
                        <a:rPr lang="en-GB" sz="600" dirty="0" smtClean="0"/>
                        <a:t>‘There are just not enough straight lines. That/is</a:t>
                      </a:r>
                      <a:r>
                        <a:rPr lang="en-GB" sz="600" baseline="0" dirty="0" smtClean="0"/>
                        <a:t> the problem’</a:t>
                      </a:r>
                    </a:p>
                    <a:p>
                      <a:r>
                        <a:rPr lang="en-GB" sz="600" baseline="0" dirty="0" smtClean="0"/>
                        <a:t>‘Nails clutch at open seams’</a:t>
                      </a:r>
                    </a:p>
                    <a:p>
                      <a:r>
                        <a:rPr lang="en-GB" sz="600" baseline="0" dirty="0" smtClean="0"/>
                        <a:t>‘The whole structure leans dangerously / towards the miraculous’</a:t>
                      </a:r>
                    </a:p>
                    <a:p>
                      <a:r>
                        <a:rPr lang="en-GB" sz="600" baseline="0" dirty="0" smtClean="0"/>
                        <a:t>‘The dark edge of a slanted universe’</a:t>
                      </a:r>
                    </a:p>
                    <a:p>
                      <a:r>
                        <a:rPr lang="en-GB" sz="600" baseline="0" dirty="0" smtClean="0"/>
                        <a:t>‘The bright, thin walls of faith’ </a:t>
                      </a:r>
                      <a:endParaRPr lang="en-GB" sz="600" dirty="0"/>
                    </a:p>
                  </a:txBody>
                  <a:tcPr/>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nvPr>
        </p:nvGraphicFramePr>
        <p:xfrm>
          <a:off x="0" y="1988840"/>
          <a:ext cx="9090261" cy="2362200"/>
        </p:xfrm>
        <a:graphic>
          <a:graphicData uri="http://schemas.openxmlformats.org/drawingml/2006/table">
            <a:tbl>
              <a:tblPr firstRow="1" bandRow="1">
                <a:tableStyleId>{5C22544A-7EE6-4342-B048-85BDC9FD1C3A}</a:tableStyleId>
              </a:tblPr>
              <a:tblGrid>
                <a:gridCol w="1331640">
                  <a:extLst>
                    <a:ext uri="{9D8B030D-6E8A-4147-A177-3AD203B41FA5}">
                      <a16:colId xmlns:a16="http://schemas.microsoft.com/office/drawing/2014/main" val="20000"/>
                    </a:ext>
                  </a:extLst>
                </a:gridCol>
                <a:gridCol w="1377695">
                  <a:extLst>
                    <a:ext uri="{9D8B030D-6E8A-4147-A177-3AD203B41FA5}">
                      <a16:colId xmlns:a16="http://schemas.microsoft.com/office/drawing/2014/main" val="20001"/>
                    </a:ext>
                  </a:extLst>
                </a:gridCol>
                <a:gridCol w="1557866">
                  <a:extLst>
                    <a:ext uri="{9D8B030D-6E8A-4147-A177-3AD203B41FA5}">
                      <a16:colId xmlns:a16="http://schemas.microsoft.com/office/drawing/2014/main" val="20002"/>
                    </a:ext>
                  </a:extLst>
                </a:gridCol>
                <a:gridCol w="1384919">
                  <a:extLst>
                    <a:ext uri="{9D8B030D-6E8A-4147-A177-3AD203B41FA5}">
                      <a16:colId xmlns:a16="http://schemas.microsoft.com/office/drawing/2014/main" val="20003"/>
                    </a:ext>
                  </a:extLst>
                </a:gridCol>
                <a:gridCol w="1584176">
                  <a:extLst>
                    <a:ext uri="{9D8B030D-6E8A-4147-A177-3AD203B41FA5}">
                      <a16:colId xmlns:a16="http://schemas.microsoft.com/office/drawing/2014/main" val="20004"/>
                    </a:ext>
                  </a:extLst>
                </a:gridCol>
                <a:gridCol w="1853965">
                  <a:extLst>
                    <a:ext uri="{9D8B030D-6E8A-4147-A177-3AD203B41FA5}">
                      <a16:colId xmlns:a16="http://schemas.microsoft.com/office/drawing/2014/main" val="20005"/>
                    </a:ext>
                  </a:extLst>
                </a:gridCol>
              </a:tblGrid>
              <a:tr h="335280">
                <a:tc>
                  <a:txBody>
                    <a:bodyPr/>
                    <a:lstStyle/>
                    <a:p>
                      <a:r>
                        <a:rPr lang="en-GB" sz="800" dirty="0" smtClean="0"/>
                        <a:t>As imperceptibly as grief – by Emily Dickinson (1890)</a:t>
                      </a:r>
                      <a:endParaRPr lang="en-GB" sz="800" dirty="0"/>
                    </a:p>
                  </a:txBody>
                  <a:tcPr/>
                </a:tc>
                <a:tc>
                  <a:txBody>
                    <a:bodyPr/>
                    <a:lstStyle/>
                    <a:p>
                      <a:r>
                        <a:rPr lang="en-GB" sz="800" dirty="0" err="1" smtClean="0"/>
                        <a:t>Cozy</a:t>
                      </a:r>
                      <a:r>
                        <a:rPr lang="en-GB" sz="800" dirty="0" smtClean="0"/>
                        <a:t> Apologia – by Rita Dove (1999)</a:t>
                      </a:r>
                      <a:endParaRPr lang="en-GB" sz="800" dirty="0"/>
                    </a:p>
                  </a:txBody>
                  <a:tcPr/>
                </a:tc>
                <a:tc>
                  <a:txBody>
                    <a:bodyPr/>
                    <a:lstStyle/>
                    <a:p>
                      <a:r>
                        <a:rPr lang="en-GB" sz="800" dirty="0" smtClean="0"/>
                        <a:t>Valentine –by Carol</a:t>
                      </a:r>
                      <a:r>
                        <a:rPr lang="en-GB" sz="800" baseline="0" dirty="0" smtClean="0"/>
                        <a:t> Ann Duffy (1993)</a:t>
                      </a:r>
                      <a:endParaRPr lang="en-GB" sz="800" dirty="0"/>
                    </a:p>
                  </a:txBody>
                  <a:tcPr/>
                </a:tc>
                <a:tc>
                  <a:txBody>
                    <a:bodyPr/>
                    <a:lstStyle/>
                    <a:p>
                      <a:r>
                        <a:rPr lang="en-GB" sz="800" dirty="0" smtClean="0"/>
                        <a:t>A Wife in London – by Thomas Hardy (1899)</a:t>
                      </a:r>
                      <a:endParaRPr lang="en-GB" sz="800" dirty="0"/>
                    </a:p>
                  </a:txBody>
                  <a:tcPr/>
                </a:tc>
                <a:tc>
                  <a:txBody>
                    <a:bodyPr/>
                    <a:lstStyle/>
                    <a:p>
                      <a:r>
                        <a:rPr lang="en-GB" sz="800" dirty="0" smtClean="0"/>
                        <a:t>Death of a Naturalist – by Seamus Heaney ( 1966)</a:t>
                      </a:r>
                      <a:endParaRPr lang="en-GB" sz="800" dirty="0"/>
                    </a:p>
                  </a:txBody>
                  <a:tcPr/>
                </a:tc>
                <a:tc>
                  <a:txBody>
                    <a:bodyPr/>
                    <a:lstStyle/>
                    <a:p>
                      <a:r>
                        <a:rPr lang="en-GB" sz="800" dirty="0" smtClean="0"/>
                        <a:t>Hawk Roosting – by Ted Hughes (1960)</a:t>
                      </a:r>
                      <a:endParaRPr lang="en-GB" sz="800" dirty="0"/>
                    </a:p>
                  </a:txBody>
                  <a:tcPr/>
                </a:tc>
                <a:extLst>
                  <a:ext uri="{0D108BD9-81ED-4DB2-BD59-A6C34878D82A}">
                    <a16:rowId xmlns:a16="http://schemas.microsoft.com/office/drawing/2014/main" val="10000"/>
                  </a:ext>
                </a:extLst>
              </a:tr>
              <a:tr h="384800">
                <a:tc>
                  <a:txBody>
                    <a:bodyPr/>
                    <a:lstStyle/>
                    <a:p>
                      <a:r>
                        <a:rPr lang="en-GB" sz="500" b="1" dirty="0" smtClean="0"/>
                        <a:t>The</a:t>
                      </a:r>
                      <a:r>
                        <a:rPr lang="en-GB" sz="500" b="1" baseline="0" dirty="0" smtClean="0"/>
                        <a:t> poet is consumed by grief. This is symbolised by the summer passing too quickly, and the darker side of nature approaching.</a:t>
                      </a:r>
                      <a:endParaRPr lang="en-GB" sz="500" b="1" dirty="0"/>
                    </a:p>
                  </a:txBody>
                  <a:tcPr/>
                </a:tc>
                <a:tc>
                  <a:txBody>
                    <a:bodyPr/>
                    <a:lstStyle/>
                    <a:p>
                      <a:r>
                        <a:rPr lang="en-GB" sz="500" b="1" dirty="0" smtClean="0"/>
                        <a:t>A contented romantic relationship, set against</a:t>
                      </a:r>
                      <a:r>
                        <a:rPr lang="en-GB" sz="500" b="1" baseline="0" dirty="0" smtClean="0"/>
                        <a:t> the backdrop of a hurricane</a:t>
                      </a:r>
                      <a:endParaRPr lang="en-GB" sz="500" b="1" dirty="0"/>
                    </a:p>
                  </a:txBody>
                  <a:tcPr/>
                </a:tc>
                <a:tc>
                  <a:txBody>
                    <a:bodyPr/>
                    <a:lstStyle/>
                    <a:p>
                      <a:r>
                        <a:rPr lang="en-GB" sz="500" b="1" dirty="0" smtClean="0"/>
                        <a:t>A realistic interpretation of love using the</a:t>
                      </a:r>
                      <a:r>
                        <a:rPr lang="en-GB" sz="500" b="1" baseline="0" dirty="0" smtClean="0"/>
                        <a:t> extended metaphor of an onion</a:t>
                      </a:r>
                      <a:endParaRPr lang="en-GB" sz="500" b="1" dirty="0"/>
                    </a:p>
                  </a:txBody>
                  <a:tcPr/>
                </a:tc>
                <a:tc>
                  <a:txBody>
                    <a:bodyPr/>
                    <a:lstStyle/>
                    <a:p>
                      <a:r>
                        <a:rPr lang="en-GB" sz="500" b="1" dirty="0" smtClean="0"/>
                        <a:t>A wife waits alone in the gloomy London fog,</a:t>
                      </a:r>
                      <a:r>
                        <a:rPr lang="en-GB" sz="500" b="1" baseline="0" dirty="0" smtClean="0"/>
                        <a:t> She receives news of her husband’s death, by telegram, then the next day ironically </a:t>
                      </a:r>
                      <a:r>
                        <a:rPr lang="en-GB" sz="500" b="1" baseline="0" dirty="0" err="1" smtClean="0"/>
                        <a:t>recieves</a:t>
                      </a:r>
                      <a:r>
                        <a:rPr lang="en-GB" sz="500" b="1" baseline="0" dirty="0" smtClean="0"/>
                        <a:t> a love letter from him.</a:t>
                      </a:r>
                      <a:endParaRPr lang="en-GB" sz="500" b="1" dirty="0"/>
                    </a:p>
                  </a:txBody>
                  <a:tcPr/>
                </a:tc>
                <a:tc>
                  <a:txBody>
                    <a:bodyPr/>
                    <a:lstStyle/>
                    <a:p>
                      <a:r>
                        <a:rPr lang="en-GB" sz="500" b="1" dirty="0" smtClean="0"/>
                        <a:t>Describes the joy of discovering nature in childhood, then later finding it different and frightening.</a:t>
                      </a:r>
                      <a:endParaRPr lang="en-GB" sz="500" b="1" dirty="0"/>
                    </a:p>
                  </a:txBody>
                  <a:tcPr/>
                </a:tc>
                <a:tc>
                  <a:txBody>
                    <a:bodyPr/>
                    <a:lstStyle/>
                    <a:p>
                      <a:r>
                        <a:rPr lang="en-GB" sz="500" b="1" dirty="0" smtClean="0"/>
                        <a:t>Hawk’s viewpoint is used to show</a:t>
                      </a:r>
                      <a:r>
                        <a:rPr lang="en-GB" sz="500" b="1" baseline="0" dirty="0" smtClean="0"/>
                        <a:t> its dominance in nature. It is in awe of its creation, kills brutally and indiscriminately. It has always been this way in nature, and the Hawk doesn’t want it to change. </a:t>
                      </a:r>
                      <a:endParaRPr lang="en-GB" sz="500" b="1" dirty="0"/>
                    </a:p>
                  </a:txBody>
                  <a:tcPr/>
                </a:tc>
                <a:extLst>
                  <a:ext uri="{0D108BD9-81ED-4DB2-BD59-A6C34878D82A}">
                    <a16:rowId xmlns:a16="http://schemas.microsoft.com/office/drawing/2014/main" val="10001"/>
                  </a:ext>
                </a:extLst>
              </a:tr>
              <a:tr h="564624">
                <a:tc>
                  <a:txBody>
                    <a:bodyPr/>
                    <a:lstStyle/>
                    <a:p>
                      <a:r>
                        <a:rPr lang="en-GB" sz="500" dirty="0" smtClean="0"/>
                        <a:t>A recluse.</a:t>
                      </a:r>
                      <a:r>
                        <a:rPr lang="en-GB" sz="500" baseline="0" dirty="0" smtClean="0"/>
                        <a:t> </a:t>
                      </a:r>
                      <a:r>
                        <a:rPr lang="en-GB" sz="500" dirty="0" smtClean="0"/>
                        <a:t>Written</a:t>
                      </a:r>
                      <a:r>
                        <a:rPr lang="en-GB" sz="500" baseline="0" dirty="0" smtClean="0"/>
                        <a:t> about departure/death of a friend who had been staying. 5 school friends died of T.B.</a:t>
                      </a:r>
                    </a:p>
                    <a:p>
                      <a:r>
                        <a:rPr lang="en-GB" sz="500" baseline="0" dirty="0" smtClean="0"/>
                        <a:t>Grew up in beautiful New England countryside</a:t>
                      </a:r>
                    </a:p>
                    <a:p>
                      <a:r>
                        <a:rPr lang="en-GB" sz="500" baseline="0" dirty="0" smtClean="0"/>
                        <a:t>Inspired by Romantics</a:t>
                      </a:r>
                      <a:endParaRPr lang="en-GB" sz="500" dirty="0"/>
                    </a:p>
                  </a:txBody>
                  <a:tcPr/>
                </a:tc>
                <a:tc>
                  <a:txBody>
                    <a:bodyPr/>
                    <a:lstStyle/>
                    <a:p>
                      <a:r>
                        <a:rPr lang="en-GB" sz="500" dirty="0" smtClean="0"/>
                        <a:t>Poet married to Fred </a:t>
                      </a:r>
                      <a:r>
                        <a:rPr lang="en-GB" sz="500" dirty="0" err="1" smtClean="0"/>
                        <a:t>Viebahn</a:t>
                      </a:r>
                      <a:r>
                        <a:rPr lang="en-GB" sz="500" dirty="0" smtClean="0"/>
                        <a:t> –a</a:t>
                      </a:r>
                      <a:r>
                        <a:rPr lang="en-GB" sz="500" baseline="0" dirty="0" smtClean="0"/>
                        <a:t> tribute to him.</a:t>
                      </a:r>
                    </a:p>
                    <a:p>
                      <a:r>
                        <a:rPr lang="en-GB" sz="500" baseline="0" dirty="0" smtClean="0"/>
                        <a:t>Set against imminent arrival of Hurricane which led to evacuation of 2.6 million people</a:t>
                      </a:r>
                      <a:endParaRPr lang="en-GB" sz="500" dirty="0"/>
                    </a:p>
                  </a:txBody>
                  <a:tcPr/>
                </a:tc>
                <a:tc>
                  <a:txBody>
                    <a:bodyPr/>
                    <a:lstStyle/>
                    <a:p>
                      <a:r>
                        <a:rPr lang="en-GB" sz="500" dirty="0" err="1" smtClean="0"/>
                        <a:t>Feminist,Lesbian</a:t>
                      </a:r>
                      <a:r>
                        <a:rPr lang="en-GB" sz="500" dirty="0" smtClean="0"/>
                        <a:t> –seeking to challenge traditional views of love in society.</a:t>
                      </a:r>
                    </a:p>
                    <a:p>
                      <a:r>
                        <a:rPr lang="en-GB" sz="500" dirty="0" smtClean="0"/>
                        <a:t>Dad was Labour party candidate. Criticising </a:t>
                      </a:r>
                      <a:r>
                        <a:rPr lang="en-GB" sz="500" dirty="0" err="1" smtClean="0"/>
                        <a:t>Thatcherite</a:t>
                      </a:r>
                      <a:r>
                        <a:rPr lang="en-GB" sz="500" dirty="0" smtClean="0"/>
                        <a:t> materialistic</a:t>
                      </a:r>
                      <a:r>
                        <a:rPr lang="en-GB" sz="500" baseline="0" dirty="0" smtClean="0"/>
                        <a:t> society and the fake, </a:t>
                      </a:r>
                      <a:r>
                        <a:rPr lang="en-GB" sz="500" baseline="0" dirty="0" err="1" smtClean="0"/>
                        <a:t>cliched</a:t>
                      </a:r>
                      <a:r>
                        <a:rPr lang="en-GB" sz="500" baseline="0" dirty="0" smtClean="0"/>
                        <a:t> Valentine’s day institution</a:t>
                      </a:r>
                      <a:endParaRPr lang="en-GB" sz="500" dirty="0"/>
                    </a:p>
                  </a:txBody>
                  <a:tcPr/>
                </a:tc>
                <a:tc>
                  <a:txBody>
                    <a:bodyPr/>
                    <a:lstStyle/>
                    <a:p>
                      <a:r>
                        <a:rPr lang="en-GB" sz="500" dirty="0" smtClean="0"/>
                        <a:t>About the Boer</a:t>
                      </a:r>
                      <a:r>
                        <a:rPr lang="en-GB" sz="500" baseline="0" dirty="0" smtClean="0"/>
                        <a:t> War, and a soldier’s death. Communication channels bad in 19</a:t>
                      </a:r>
                      <a:r>
                        <a:rPr lang="en-GB" sz="500" baseline="30000" dirty="0" smtClean="0"/>
                        <a:t>th</a:t>
                      </a:r>
                      <a:r>
                        <a:rPr lang="en-GB" sz="500" baseline="0" dirty="0" smtClean="0"/>
                        <a:t> century. </a:t>
                      </a:r>
                    </a:p>
                    <a:p>
                      <a:r>
                        <a:rPr lang="en-GB" sz="500" baseline="0" dirty="0" smtClean="0"/>
                        <a:t>Poet separated from wife. Wife died. He still loved her though and read her letters after her death – links to </a:t>
                      </a:r>
                      <a:r>
                        <a:rPr lang="en-GB" sz="500" baseline="0" dirty="0" err="1" smtClean="0"/>
                        <a:t>vocie</a:t>
                      </a:r>
                      <a:r>
                        <a:rPr lang="en-GB" sz="500" baseline="0" dirty="0" smtClean="0"/>
                        <a:t> from beyond the grave idea.</a:t>
                      </a:r>
                    </a:p>
                    <a:p>
                      <a:endParaRPr lang="en-GB" sz="500" dirty="0"/>
                    </a:p>
                  </a:txBody>
                  <a:tcPr/>
                </a:tc>
                <a:tc>
                  <a:txBody>
                    <a:bodyPr/>
                    <a:lstStyle/>
                    <a:p>
                      <a:r>
                        <a:rPr lang="en-GB" sz="500" dirty="0" smtClean="0"/>
                        <a:t>Reflects poet’s interest in nature.</a:t>
                      </a:r>
                      <a:r>
                        <a:rPr lang="en-GB" sz="500" baseline="0" dirty="0" smtClean="0"/>
                        <a:t> </a:t>
                      </a:r>
                      <a:r>
                        <a:rPr lang="en-GB" sz="500" dirty="0" smtClean="0"/>
                        <a:t>Reflects loss of childhood innocence.</a:t>
                      </a:r>
                      <a:r>
                        <a:rPr lang="en-GB" sz="500" baseline="0" dirty="0" smtClean="0"/>
                        <a:t> </a:t>
                      </a:r>
                    </a:p>
                    <a:p>
                      <a:r>
                        <a:rPr lang="en-GB" sz="500" baseline="0" dirty="0" smtClean="0"/>
                        <a:t>Age 12 – his brother died.</a:t>
                      </a:r>
                    </a:p>
                    <a:p>
                      <a:r>
                        <a:rPr lang="en-GB" sz="500" baseline="0" dirty="0" smtClean="0"/>
                        <a:t>References fear of his maturing sexuality, as he started a Catholic boarding school, where sinful deeds were punished, and attitudes to sex were very strict</a:t>
                      </a:r>
                      <a:endParaRPr lang="en-GB" sz="500" dirty="0"/>
                    </a:p>
                  </a:txBody>
                  <a:tcPr/>
                </a:tc>
                <a:tc>
                  <a:txBody>
                    <a:bodyPr/>
                    <a:lstStyle/>
                    <a:p>
                      <a:r>
                        <a:rPr lang="en-GB" sz="500" dirty="0" smtClean="0"/>
                        <a:t>The poet was fascinated by animals – a farmer for a short while.</a:t>
                      </a:r>
                      <a:r>
                        <a:rPr lang="en-GB" sz="500" baseline="0" dirty="0" smtClean="0"/>
                        <a:t> Also he studied Anthropology –the behaviour of humans </a:t>
                      </a:r>
                      <a:r>
                        <a:rPr lang="en-GB" sz="500" baseline="0" dirty="0" err="1" smtClean="0"/>
                        <a:t>trhoughout</a:t>
                      </a:r>
                      <a:r>
                        <a:rPr lang="en-GB" sz="500" baseline="0" dirty="0" smtClean="0"/>
                        <a:t> history. </a:t>
                      </a:r>
                    </a:p>
                    <a:p>
                      <a:r>
                        <a:rPr lang="en-GB" sz="500" baseline="0" dirty="0" smtClean="0"/>
                        <a:t>Hawk was a Nazi symbol.</a:t>
                      </a:r>
                    </a:p>
                    <a:p>
                      <a:r>
                        <a:rPr lang="en-GB" sz="500" baseline="0" dirty="0" smtClean="0"/>
                        <a:t>Poet using hawk as a metaphor for the way leaders like Hitler abuse power. </a:t>
                      </a:r>
                      <a:endParaRPr lang="en-GB" sz="500" dirty="0"/>
                    </a:p>
                  </a:txBody>
                  <a:tcPr/>
                </a:tc>
                <a:extLst>
                  <a:ext uri="{0D108BD9-81ED-4DB2-BD59-A6C34878D82A}">
                    <a16:rowId xmlns:a16="http://schemas.microsoft.com/office/drawing/2014/main" val="10002"/>
                  </a:ext>
                </a:extLst>
              </a:tr>
              <a:tr h="924272">
                <a:tc>
                  <a:txBody>
                    <a:bodyPr/>
                    <a:lstStyle/>
                    <a:p>
                      <a:r>
                        <a:rPr lang="en-GB" sz="600" dirty="0" smtClean="0"/>
                        <a:t>‘As imperceptibly</a:t>
                      </a:r>
                      <a:r>
                        <a:rPr lang="en-GB" sz="600" baseline="0" dirty="0" smtClean="0"/>
                        <a:t> as grief</a:t>
                      </a:r>
                      <a:r>
                        <a:rPr lang="en-GB" sz="600" dirty="0" smtClean="0"/>
                        <a:t>’</a:t>
                      </a:r>
                    </a:p>
                    <a:p>
                      <a:r>
                        <a:rPr lang="en-GB" sz="600" dirty="0" smtClean="0"/>
                        <a:t>‘A quietness distilled as twilight long begun’</a:t>
                      </a:r>
                    </a:p>
                    <a:p>
                      <a:r>
                        <a:rPr lang="en-GB" sz="600" dirty="0" smtClean="0"/>
                        <a:t>‘As guest that would be gone’</a:t>
                      </a:r>
                    </a:p>
                    <a:p>
                      <a:r>
                        <a:rPr lang="en-GB" sz="600" dirty="0" smtClean="0"/>
                        <a:t>‘Without a wing or service of a keel’</a:t>
                      </a:r>
                    </a:p>
                    <a:p>
                      <a:r>
                        <a:rPr lang="en-GB" sz="600" dirty="0" smtClean="0"/>
                        <a:t>‘Our summer made her light escape’</a:t>
                      </a:r>
                      <a:endParaRPr lang="en-GB" sz="600" dirty="0"/>
                    </a:p>
                  </a:txBody>
                  <a:tcPr/>
                </a:tc>
                <a:tc>
                  <a:txBody>
                    <a:bodyPr/>
                    <a:lstStyle/>
                    <a:p>
                      <a:r>
                        <a:rPr lang="en-GB" sz="600" dirty="0" smtClean="0"/>
                        <a:t>‘’I could choose any hero, any cause,</a:t>
                      </a:r>
                      <a:r>
                        <a:rPr lang="en-GB" sz="600" baseline="0" dirty="0" smtClean="0"/>
                        <a:t> any age, and sure as shooting arrows to the heart…there you’ll be’</a:t>
                      </a:r>
                    </a:p>
                    <a:p>
                      <a:r>
                        <a:rPr lang="en-GB" sz="600" baseline="0" dirty="0" smtClean="0"/>
                        <a:t>‘One eye smiling, the other firm upon the enemy’</a:t>
                      </a:r>
                    </a:p>
                    <a:p>
                      <a:r>
                        <a:rPr lang="en-GB" sz="600" baseline="0" dirty="0" smtClean="0"/>
                        <a:t>‘Oddly male: Big Bad Floyd’</a:t>
                      </a:r>
                    </a:p>
                    <a:p>
                      <a:r>
                        <a:rPr lang="en-GB" sz="600" baseline="0" dirty="0" smtClean="0"/>
                        <a:t>‘When has the ordinary ever been news?’</a:t>
                      </a:r>
                    </a:p>
                    <a:p>
                      <a:r>
                        <a:rPr lang="en-GB" sz="600" baseline="0" dirty="0" smtClean="0"/>
                        <a:t>‘To keep me from melancholy, I fill this stolen time with you’</a:t>
                      </a:r>
                      <a:endParaRPr lang="en-GB" sz="600" dirty="0"/>
                    </a:p>
                  </a:txBody>
                  <a:tcPr/>
                </a:tc>
                <a:tc>
                  <a:txBody>
                    <a:bodyPr/>
                    <a:lstStyle/>
                    <a:p>
                      <a:r>
                        <a:rPr lang="en-GB" sz="500" dirty="0" smtClean="0"/>
                        <a:t>‘</a:t>
                      </a:r>
                      <a:r>
                        <a:rPr lang="en-GB" sz="600" dirty="0" smtClean="0"/>
                        <a:t>Not a red rose or a satin heart. I give you an onion’</a:t>
                      </a:r>
                    </a:p>
                    <a:p>
                      <a:r>
                        <a:rPr lang="en-GB" sz="600" baseline="0" dirty="0" smtClean="0"/>
                        <a:t>‘It will blind you with tears’</a:t>
                      </a:r>
                    </a:p>
                    <a:p>
                      <a:r>
                        <a:rPr lang="en-GB" sz="600" baseline="0" dirty="0" smtClean="0"/>
                        <a:t>‘Its fierce kiss will stay on your lips – possessive and faithful’</a:t>
                      </a:r>
                    </a:p>
                    <a:p>
                      <a:r>
                        <a:rPr lang="en-GB" sz="600" baseline="0" dirty="0" smtClean="0"/>
                        <a:t>‘Its platinum loops shrink to a wedding ring’</a:t>
                      </a:r>
                    </a:p>
                    <a:p>
                      <a:r>
                        <a:rPr lang="en-GB" sz="600" baseline="0" dirty="0" smtClean="0"/>
                        <a:t>‘Its scent will cling to your fingers, cling to your knife</a:t>
                      </a:r>
                      <a:r>
                        <a:rPr lang="en-GB" sz="500" baseline="0" dirty="0" smtClean="0"/>
                        <a:t>’</a:t>
                      </a:r>
                      <a:endParaRPr lang="en-GB" sz="500" dirty="0"/>
                    </a:p>
                  </a:txBody>
                  <a:tcPr/>
                </a:tc>
                <a:tc>
                  <a:txBody>
                    <a:bodyPr/>
                    <a:lstStyle/>
                    <a:p>
                      <a:r>
                        <a:rPr lang="en-GB" sz="600" dirty="0" smtClean="0"/>
                        <a:t>‘She sits in the tawny vapour’ </a:t>
                      </a:r>
                    </a:p>
                    <a:p>
                      <a:r>
                        <a:rPr lang="en-GB" sz="600" dirty="0" smtClean="0"/>
                        <a:t>‘A messenger’s knock cracks smartly’</a:t>
                      </a:r>
                    </a:p>
                    <a:p>
                      <a:r>
                        <a:rPr lang="en-GB" sz="600" dirty="0" smtClean="0"/>
                        <a:t>‘Flashed</a:t>
                      </a:r>
                      <a:r>
                        <a:rPr lang="en-GB" sz="600" baseline="0" dirty="0" smtClean="0"/>
                        <a:t> news’</a:t>
                      </a:r>
                    </a:p>
                    <a:p>
                      <a:r>
                        <a:rPr lang="en-GB" sz="600" baseline="0" dirty="0" smtClean="0"/>
                        <a:t>‘Shaped so shortly – He –has fallen-in the far </a:t>
                      </a:r>
                      <a:r>
                        <a:rPr lang="en-GB" sz="600" baseline="0" dirty="0" err="1" smtClean="0"/>
                        <a:t>Soth</a:t>
                      </a:r>
                      <a:r>
                        <a:rPr lang="en-GB" sz="600" baseline="0" dirty="0" smtClean="0"/>
                        <a:t> Land.’</a:t>
                      </a:r>
                    </a:p>
                    <a:p>
                      <a:r>
                        <a:rPr lang="en-GB" sz="600" baseline="0" dirty="0" smtClean="0"/>
                        <a:t>‘His hand, whom the worm now knows’</a:t>
                      </a:r>
                    </a:p>
                    <a:p>
                      <a:r>
                        <a:rPr lang="en-GB" sz="600" baseline="0" dirty="0" smtClean="0"/>
                        <a:t>‘Penned in highest feather – page full of his hoped return’</a:t>
                      </a:r>
                      <a:endParaRPr lang="en-GB" sz="600" dirty="0"/>
                    </a:p>
                  </a:txBody>
                  <a:tcPr/>
                </a:tc>
                <a:tc>
                  <a:txBody>
                    <a:bodyPr/>
                    <a:lstStyle/>
                    <a:p>
                      <a:r>
                        <a:rPr lang="en-GB" sz="600" dirty="0" smtClean="0"/>
                        <a:t>‘Gargled delicately’</a:t>
                      </a:r>
                    </a:p>
                    <a:p>
                      <a:r>
                        <a:rPr lang="en-GB" sz="600" dirty="0" smtClean="0"/>
                        <a:t>‘The thick warm slobber of frogspawn</a:t>
                      </a:r>
                      <a:r>
                        <a:rPr lang="en-GB" sz="600" baseline="0" dirty="0" smtClean="0"/>
                        <a:t> grew like clotted water’</a:t>
                      </a:r>
                      <a:endParaRPr lang="en-GB" sz="600" dirty="0" smtClean="0"/>
                    </a:p>
                    <a:p>
                      <a:r>
                        <a:rPr lang="en-GB" sz="600" dirty="0" smtClean="0"/>
                        <a:t>‘Miss Walls would tell us how the daddy frog was called a bullfrog’</a:t>
                      </a:r>
                    </a:p>
                    <a:p>
                      <a:r>
                        <a:rPr lang="en-GB" sz="600" dirty="0" smtClean="0"/>
                        <a:t>‘A coarse croaking I had</a:t>
                      </a:r>
                      <a:r>
                        <a:rPr lang="en-GB" sz="600" baseline="0" dirty="0" smtClean="0"/>
                        <a:t> not heard before’</a:t>
                      </a:r>
                    </a:p>
                    <a:p>
                      <a:r>
                        <a:rPr lang="en-GB" sz="600" baseline="0" dirty="0" smtClean="0"/>
                        <a:t>‘The great slime kings were gathered there for vengeance’ </a:t>
                      </a:r>
                      <a:endParaRPr lang="en-GB" sz="600" dirty="0"/>
                    </a:p>
                  </a:txBody>
                  <a:tcPr/>
                </a:tc>
                <a:tc>
                  <a:txBody>
                    <a:bodyPr/>
                    <a:lstStyle/>
                    <a:p>
                      <a:r>
                        <a:rPr lang="en-GB" sz="600" dirty="0" smtClean="0"/>
                        <a:t>‘Rehearse</a:t>
                      </a:r>
                      <a:r>
                        <a:rPr lang="en-GB" sz="600" baseline="0" dirty="0" smtClean="0"/>
                        <a:t> perfect kills and eat.’</a:t>
                      </a:r>
                    </a:p>
                    <a:p>
                      <a:r>
                        <a:rPr lang="en-GB" sz="600" baseline="0" dirty="0" smtClean="0"/>
                        <a:t>‘Earth’s face upward for my inspection’</a:t>
                      </a:r>
                    </a:p>
                    <a:p>
                      <a:r>
                        <a:rPr lang="en-GB" sz="600" baseline="0" dirty="0" smtClean="0"/>
                        <a:t>‘I hold creation in my foot’</a:t>
                      </a:r>
                    </a:p>
                    <a:p>
                      <a:r>
                        <a:rPr lang="en-GB" sz="600" baseline="0" dirty="0" smtClean="0"/>
                        <a:t>‘My manners are tearing off heads’</a:t>
                      </a:r>
                    </a:p>
                    <a:p>
                      <a:r>
                        <a:rPr lang="en-GB" sz="600" baseline="0" dirty="0" smtClean="0"/>
                        <a:t>‘No arguments assert my right’</a:t>
                      </a:r>
                    </a:p>
                    <a:p>
                      <a:r>
                        <a:rPr lang="en-GB" sz="600" baseline="0" dirty="0" smtClean="0"/>
                        <a:t>‘Nothing has changed since I began. My eye has permitted no change.’</a:t>
                      </a:r>
                      <a:endParaRPr lang="en-GB" sz="600" dirty="0"/>
                    </a:p>
                  </a:txBody>
                  <a:tcPr/>
                </a:tc>
                <a:extLst>
                  <a:ext uri="{0D108BD9-81ED-4DB2-BD59-A6C34878D82A}">
                    <a16:rowId xmlns:a16="http://schemas.microsoft.com/office/drawing/2014/main" val="10003"/>
                  </a:ext>
                </a:extLst>
              </a:tr>
            </a:tbl>
          </a:graphicData>
        </a:graphic>
      </p:graphicFrame>
      <p:graphicFrame>
        <p:nvGraphicFramePr>
          <p:cNvPr id="8" name="Table 7"/>
          <p:cNvGraphicFramePr>
            <a:graphicFrameLocks noGrp="1"/>
          </p:cNvGraphicFramePr>
          <p:nvPr>
            <p:extLst/>
          </p:nvPr>
        </p:nvGraphicFramePr>
        <p:xfrm>
          <a:off x="0" y="4365104"/>
          <a:ext cx="9066086" cy="2377440"/>
        </p:xfrm>
        <a:graphic>
          <a:graphicData uri="http://schemas.openxmlformats.org/drawingml/2006/table">
            <a:tbl>
              <a:tblPr firstRow="1" bandRow="1">
                <a:tableStyleId>{5C22544A-7EE6-4342-B048-85BDC9FD1C3A}</a:tableStyleId>
              </a:tblPr>
              <a:tblGrid>
                <a:gridCol w="1486451">
                  <a:extLst>
                    <a:ext uri="{9D8B030D-6E8A-4147-A177-3AD203B41FA5}">
                      <a16:colId xmlns:a16="http://schemas.microsoft.com/office/drawing/2014/main" val="20000"/>
                    </a:ext>
                  </a:extLst>
                </a:gridCol>
                <a:gridCol w="1305626">
                  <a:extLst>
                    <a:ext uri="{9D8B030D-6E8A-4147-A177-3AD203B41FA5}">
                      <a16:colId xmlns:a16="http://schemas.microsoft.com/office/drawing/2014/main" val="20001"/>
                    </a:ext>
                  </a:extLst>
                </a:gridCol>
                <a:gridCol w="1595765">
                  <a:extLst>
                    <a:ext uri="{9D8B030D-6E8A-4147-A177-3AD203B41FA5}">
                      <a16:colId xmlns:a16="http://schemas.microsoft.com/office/drawing/2014/main" val="20002"/>
                    </a:ext>
                  </a:extLst>
                </a:gridCol>
                <a:gridCol w="1885905">
                  <a:extLst>
                    <a:ext uri="{9D8B030D-6E8A-4147-A177-3AD203B41FA5}">
                      <a16:colId xmlns:a16="http://schemas.microsoft.com/office/drawing/2014/main" val="20003"/>
                    </a:ext>
                  </a:extLst>
                </a:gridCol>
                <a:gridCol w="1450696">
                  <a:extLst>
                    <a:ext uri="{9D8B030D-6E8A-4147-A177-3AD203B41FA5}">
                      <a16:colId xmlns:a16="http://schemas.microsoft.com/office/drawing/2014/main" val="20004"/>
                    </a:ext>
                  </a:extLst>
                </a:gridCol>
                <a:gridCol w="1341643">
                  <a:extLst>
                    <a:ext uri="{9D8B030D-6E8A-4147-A177-3AD203B41FA5}">
                      <a16:colId xmlns:a16="http://schemas.microsoft.com/office/drawing/2014/main" val="20005"/>
                    </a:ext>
                  </a:extLst>
                </a:gridCol>
              </a:tblGrid>
              <a:tr h="216024">
                <a:tc>
                  <a:txBody>
                    <a:bodyPr/>
                    <a:lstStyle/>
                    <a:p>
                      <a:r>
                        <a:rPr lang="en-GB" sz="800" dirty="0" smtClean="0"/>
                        <a:t>To Autumn – by John Keats (1819)</a:t>
                      </a:r>
                      <a:endParaRPr lang="en-GB" sz="800" dirty="0"/>
                    </a:p>
                  </a:txBody>
                  <a:tcPr/>
                </a:tc>
                <a:tc>
                  <a:txBody>
                    <a:bodyPr/>
                    <a:lstStyle/>
                    <a:p>
                      <a:r>
                        <a:rPr lang="en-GB" sz="800" dirty="0" smtClean="0"/>
                        <a:t>Afternoons – by Philip Larkin (1959)</a:t>
                      </a:r>
                      <a:endParaRPr lang="en-GB" sz="800" dirty="0"/>
                    </a:p>
                  </a:txBody>
                  <a:tcPr/>
                </a:tc>
                <a:tc>
                  <a:txBody>
                    <a:bodyPr/>
                    <a:lstStyle/>
                    <a:p>
                      <a:r>
                        <a:rPr lang="en-GB" sz="800" dirty="0" smtClean="0"/>
                        <a:t>Dulce et Decorum</a:t>
                      </a:r>
                      <a:r>
                        <a:rPr lang="en-GB" sz="800" baseline="0" dirty="0" smtClean="0"/>
                        <a:t> </a:t>
                      </a:r>
                      <a:r>
                        <a:rPr lang="en-GB" sz="800" baseline="0" dirty="0" err="1" smtClean="0"/>
                        <a:t>est</a:t>
                      </a:r>
                      <a:r>
                        <a:rPr lang="en-GB" sz="800" baseline="0" dirty="0" smtClean="0"/>
                        <a:t> –by Wilfred Owen (1917)</a:t>
                      </a:r>
                      <a:endParaRPr lang="en-GB" sz="800" dirty="0"/>
                    </a:p>
                  </a:txBody>
                  <a:tcPr/>
                </a:tc>
                <a:tc>
                  <a:txBody>
                    <a:bodyPr/>
                    <a:lstStyle/>
                    <a:p>
                      <a:r>
                        <a:rPr lang="en-GB" sz="800" dirty="0" err="1" smtClean="0"/>
                        <a:t>Ozymandias</a:t>
                      </a:r>
                      <a:r>
                        <a:rPr lang="en-GB" sz="800" dirty="0" smtClean="0"/>
                        <a:t> – by Percy Shelley (1818)</a:t>
                      </a:r>
                      <a:endParaRPr lang="en-GB" sz="800" dirty="0"/>
                    </a:p>
                  </a:txBody>
                  <a:tcPr/>
                </a:tc>
                <a:tc>
                  <a:txBody>
                    <a:bodyPr/>
                    <a:lstStyle/>
                    <a:p>
                      <a:r>
                        <a:rPr lang="en-GB" sz="800" dirty="0" smtClean="0"/>
                        <a:t>Mametz Wood – by Owen Sheers</a:t>
                      </a:r>
                    </a:p>
                    <a:p>
                      <a:r>
                        <a:rPr lang="en-GB" sz="800" dirty="0" smtClean="0"/>
                        <a:t>(2005)</a:t>
                      </a:r>
                      <a:endParaRPr lang="en-GB" sz="800" dirty="0"/>
                    </a:p>
                  </a:txBody>
                  <a:tcPr/>
                </a:tc>
                <a:tc>
                  <a:txBody>
                    <a:bodyPr/>
                    <a:lstStyle/>
                    <a:p>
                      <a:r>
                        <a:rPr lang="en-GB" sz="800" dirty="0" smtClean="0"/>
                        <a:t>Excerpt from the Prelude</a:t>
                      </a:r>
                      <a:r>
                        <a:rPr lang="en-GB" sz="800" baseline="0" dirty="0" smtClean="0"/>
                        <a:t> – by William Wordsworth (1798)</a:t>
                      </a:r>
                      <a:endParaRPr lang="en-GB" sz="800" dirty="0"/>
                    </a:p>
                  </a:txBody>
                  <a:tcPr/>
                </a:tc>
                <a:extLst>
                  <a:ext uri="{0D108BD9-81ED-4DB2-BD59-A6C34878D82A}">
                    <a16:rowId xmlns:a16="http://schemas.microsoft.com/office/drawing/2014/main" val="10000"/>
                  </a:ext>
                </a:extLst>
              </a:tr>
              <a:tr h="457094">
                <a:tc>
                  <a:txBody>
                    <a:bodyPr/>
                    <a:lstStyle/>
                    <a:p>
                      <a:r>
                        <a:rPr lang="en-GB" sz="500" b="1" dirty="0" smtClean="0"/>
                        <a:t>The poet explores how Autumn is a beautiful season, and metaphorically suggests the seasons are linked to life and death. </a:t>
                      </a:r>
                      <a:endParaRPr lang="en-GB" sz="500" b="1" dirty="0"/>
                    </a:p>
                  </a:txBody>
                  <a:tcPr/>
                </a:tc>
                <a:tc>
                  <a:txBody>
                    <a:bodyPr/>
                    <a:lstStyle/>
                    <a:p>
                      <a:r>
                        <a:rPr lang="en-GB" sz="500" b="1" dirty="0" smtClean="0"/>
                        <a:t>The poet reflects on marital relationships, beauty and growing older.</a:t>
                      </a:r>
                      <a:endParaRPr lang="en-GB" sz="500" b="1" dirty="0"/>
                    </a:p>
                  </a:txBody>
                  <a:tcPr/>
                </a:tc>
                <a:tc>
                  <a:txBody>
                    <a:bodyPr/>
                    <a:lstStyle/>
                    <a:p>
                      <a:r>
                        <a:rPr lang="en-GB" sz="500" b="1" dirty="0" smtClean="0"/>
                        <a:t>Considers the horror</a:t>
                      </a:r>
                      <a:r>
                        <a:rPr lang="en-GB" sz="500" b="1" baseline="0" dirty="0" smtClean="0"/>
                        <a:t> and lies told about the glory of war and dying for one’s country, with an account of a gas attack.</a:t>
                      </a:r>
                      <a:endParaRPr lang="en-GB" sz="500" b="1" dirty="0"/>
                    </a:p>
                  </a:txBody>
                  <a:tcPr/>
                </a:tc>
                <a:tc>
                  <a:txBody>
                    <a:bodyPr/>
                    <a:lstStyle/>
                    <a:p>
                      <a:r>
                        <a:rPr lang="en-GB" sz="500" b="1" dirty="0" smtClean="0"/>
                        <a:t>Considers</a:t>
                      </a:r>
                      <a:r>
                        <a:rPr lang="en-GB" sz="500" b="1" baseline="0" dirty="0" smtClean="0"/>
                        <a:t> the faded power of a ruler who had a statue erected for him, that now lies in ruins in the desert.</a:t>
                      </a:r>
                      <a:endParaRPr lang="en-GB" sz="500" b="1" dirty="0"/>
                    </a:p>
                  </a:txBody>
                  <a:tcPr/>
                </a:tc>
                <a:tc>
                  <a:txBody>
                    <a:bodyPr/>
                    <a:lstStyle/>
                    <a:p>
                      <a:r>
                        <a:rPr lang="en-GB" sz="500" b="1" dirty="0" smtClean="0"/>
                        <a:t>Explores</a:t>
                      </a:r>
                      <a:r>
                        <a:rPr lang="en-GB" sz="500" b="1" baseline="0" dirty="0" smtClean="0"/>
                        <a:t> the waste of life within a Welsh regiment sent to fight and die at Mametz Wood and never given credit. As the farmers find their bodies, their voices are heard again, and we remember them.</a:t>
                      </a:r>
                      <a:endParaRPr lang="en-GB" sz="500" b="1" dirty="0"/>
                    </a:p>
                  </a:txBody>
                  <a:tcPr/>
                </a:tc>
                <a:tc>
                  <a:txBody>
                    <a:bodyPr/>
                    <a:lstStyle/>
                    <a:p>
                      <a:r>
                        <a:rPr lang="en-GB" sz="500" b="1" dirty="0" smtClean="0"/>
                        <a:t>Poet explores awe of nature and his childhood, ice-skating with friends on the frozen lakes.</a:t>
                      </a:r>
                      <a:endParaRPr lang="en-GB" sz="500" b="1" dirty="0"/>
                    </a:p>
                  </a:txBody>
                  <a:tcPr/>
                </a:tc>
                <a:extLst>
                  <a:ext uri="{0D108BD9-81ED-4DB2-BD59-A6C34878D82A}">
                    <a16:rowId xmlns:a16="http://schemas.microsoft.com/office/drawing/2014/main" val="10001"/>
                  </a:ext>
                </a:extLst>
              </a:tr>
              <a:tr h="571792">
                <a:tc>
                  <a:txBody>
                    <a:bodyPr/>
                    <a:lstStyle/>
                    <a:p>
                      <a:r>
                        <a:rPr lang="en-GB" sz="500" dirty="0" smtClean="0"/>
                        <a:t>Keats was dying of T.B.</a:t>
                      </a:r>
                      <a:r>
                        <a:rPr lang="en-GB" sz="500" baseline="0" dirty="0" smtClean="0"/>
                        <a:t> and had seen many of his friends and family die. </a:t>
                      </a:r>
                    </a:p>
                    <a:p>
                      <a:r>
                        <a:rPr lang="en-GB" sz="500" baseline="0" dirty="0" smtClean="0"/>
                        <a:t>One of the Romantics – believer in beauty and truth. Realised accepting our own mortality doesn’t mean we can’t see the beauty in things.</a:t>
                      </a:r>
                      <a:endParaRPr lang="en-GB" sz="500" dirty="0"/>
                    </a:p>
                  </a:txBody>
                  <a:tcPr/>
                </a:tc>
                <a:tc>
                  <a:txBody>
                    <a:bodyPr/>
                    <a:lstStyle/>
                    <a:p>
                      <a:r>
                        <a:rPr lang="en-GB" sz="500" dirty="0" smtClean="0"/>
                        <a:t>Poet never married /had family. Was cynical towards family life,</a:t>
                      </a:r>
                      <a:r>
                        <a:rPr lang="en-GB" sz="500" baseline="0" dirty="0" smtClean="0"/>
                        <a:t> saying it ‘diluted you as a person’</a:t>
                      </a:r>
                    </a:p>
                    <a:p>
                      <a:r>
                        <a:rPr lang="en-GB" sz="500" baseline="0" dirty="0" smtClean="0"/>
                        <a:t>Terrified by the passing of time and how life races away.</a:t>
                      </a:r>
                      <a:endParaRPr lang="en-GB" sz="500" dirty="0" smtClean="0"/>
                    </a:p>
                  </a:txBody>
                  <a:tcPr/>
                </a:tc>
                <a:tc>
                  <a:txBody>
                    <a:bodyPr/>
                    <a:lstStyle/>
                    <a:p>
                      <a:r>
                        <a:rPr lang="en-GB" sz="500" dirty="0" smtClean="0"/>
                        <a:t>Latin – ‘It is sweet and</a:t>
                      </a:r>
                      <a:r>
                        <a:rPr lang="en-GB" sz="500" baseline="0" dirty="0" smtClean="0"/>
                        <a:t> fitting to die for one’s country’ –Propaganda message of the time.</a:t>
                      </a:r>
                    </a:p>
                    <a:p>
                      <a:r>
                        <a:rPr lang="en-GB" sz="500" baseline="0" dirty="0" smtClean="0"/>
                        <a:t>Owen experienced WW1 first hand, and believed this to be a lie.</a:t>
                      </a:r>
                    </a:p>
                    <a:p>
                      <a:r>
                        <a:rPr lang="en-GB" sz="500" baseline="0" dirty="0" smtClean="0"/>
                        <a:t>Use of mustard gas was a chemical first used by German army in 1917 –led to agonising death.</a:t>
                      </a:r>
                      <a:endParaRPr lang="en-GB" sz="500" dirty="0"/>
                    </a:p>
                  </a:txBody>
                  <a:tcPr/>
                </a:tc>
                <a:tc>
                  <a:txBody>
                    <a:bodyPr/>
                    <a:lstStyle/>
                    <a:p>
                      <a:r>
                        <a:rPr lang="en-GB" sz="500" dirty="0" smtClean="0"/>
                        <a:t>Poet inspired to write poem when British Museum got hold of a large fragment of the Egyptian </a:t>
                      </a:r>
                      <a:r>
                        <a:rPr lang="en-GB" sz="500" dirty="0" err="1" smtClean="0"/>
                        <a:t>Pharoah</a:t>
                      </a:r>
                      <a:r>
                        <a:rPr lang="en-GB" sz="500" baseline="0" dirty="0" smtClean="0"/>
                        <a:t> Ramesses II.</a:t>
                      </a:r>
                    </a:p>
                    <a:p>
                      <a:r>
                        <a:rPr lang="en-GB" sz="500" baseline="0" dirty="0" smtClean="0"/>
                        <a:t>Shelley’s wife, Mary Shelley – </a:t>
                      </a:r>
                      <a:r>
                        <a:rPr lang="en-GB" sz="500" baseline="0" dirty="0" err="1" smtClean="0"/>
                        <a:t>fasinated</a:t>
                      </a:r>
                      <a:r>
                        <a:rPr lang="en-GB" sz="500" baseline="0" dirty="0" smtClean="0"/>
                        <a:t> by Science of the time –obsessed with living on after death.</a:t>
                      </a:r>
                    </a:p>
                    <a:p>
                      <a:r>
                        <a:rPr lang="en-GB" sz="500" baseline="0" dirty="0" smtClean="0"/>
                        <a:t>Hated Royalty, and written as warning to arrogant rulers. Nature would always be more powerful. </a:t>
                      </a:r>
                      <a:endParaRPr lang="en-GB" sz="500" dirty="0"/>
                    </a:p>
                  </a:txBody>
                  <a:tcPr/>
                </a:tc>
                <a:tc>
                  <a:txBody>
                    <a:bodyPr/>
                    <a:lstStyle/>
                    <a:p>
                      <a:r>
                        <a:rPr lang="en-GB" sz="500" dirty="0" smtClean="0"/>
                        <a:t>Part of Battle of the Somme – bloodiest</a:t>
                      </a:r>
                      <a:r>
                        <a:rPr lang="en-GB" sz="500" baseline="0" dirty="0" smtClean="0"/>
                        <a:t> battle of WW1. </a:t>
                      </a:r>
                    </a:p>
                    <a:p>
                      <a:r>
                        <a:rPr lang="en-GB" sz="500" baseline="0" dirty="0" smtClean="0"/>
                        <a:t>Mametz Wood – much bigger undertaking than Generals thought – 600 died, 4000 injured.</a:t>
                      </a:r>
                    </a:p>
                    <a:p>
                      <a:r>
                        <a:rPr lang="en-GB" sz="500" baseline="0" dirty="0" smtClean="0"/>
                        <a:t>Bravery not acknowledged at the time.</a:t>
                      </a:r>
                    </a:p>
                    <a:p>
                      <a:r>
                        <a:rPr lang="en-GB" sz="500" baseline="0" dirty="0" smtClean="0"/>
                        <a:t>Welsh poet fascinated by history/identity of the Welsh.</a:t>
                      </a:r>
                      <a:endParaRPr lang="en-GB" sz="500" dirty="0"/>
                    </a:p>
                  </a:txBody>
                  <a:tcPr/>
                </a:tc>
                <a:tc>
                  <a:txBody>
                    <a:bodyPr/>
                    <a:lstStyle/>
                    <a:p>
                      <a:r>
                        <a:rPr lang="en-GB" sz="500" dirty="0" smtClean="0"/>
                        <a:t>Poet grew up in the poem’s setting of the beautiful Lake District.</a:t>
                      </a:r>
                    </a:p>
                    <a:p>
                      <a:r>
                        <a:rPr lang="en-GB" sz="500" dirty="0" smtClean="0"/>
                        <a:t>One of the Romantics</a:t>
                      </a:r>
                      <a:r>
                        <a:rPr lang="en-GB" sz="500" baseline="0" dirty="0" smtClean="0"/>
                        <a:t> – believed in beauty and nature, and moments that transcend reality.</a:t>
                      </a:r>
                    </a:p>
                    <a:p>
                      <a:r>
                        <a:rPr lang="en-GB" sz="500" baseline="0" dirty="0" smtClean="0"/>
                        <a:t>Mother died at 8, Father died at 13. Poem depicts happier time before these events.</a:t>
                      </a:r>
                      <a:endParaRPr lang="en-GB" sz="500" dirty="0"/>
                    </a:p>
                  </a:txBody>
                  <a:tcPr/>
                </a:tc>
                <a:extLst>
                  <a:ext uri="{0D108BD9-81ED-4DB2-BD59-A6C34878D82A}">
                    <a16:rowId xmlns:a16="http://schemas.microsoft.com/office/drawing/2014/main" val="10002"/>
                  </a:ext>
                </a:extLst>
              </a:tr>
              <a:tr h="811048">
                <a:tc>
                  <a:txBody>
                    <a:bodyPr/>
                    <a:lstStyle/>
                    <a:p>
                      <a:r>
                        <a:rPr lang="en-GB" sz="600" dirty="0" smtClean="0"/>
                        <a:t>‘Season of mists and mellow fruitfulness’</a:t>
                      </a:r>
                    </a:p>
                    <a:p>
                      <a:r>
                        <a:rPr lang="en-GB" sz="600" dirty="0" smtClean="0"/>
                        <a:t>‘Swell</a:t>
                      </a:r>
                      <a:r>
                        <a:rPr lang="en-GB" sz="600" baseline="0" dirty="0" smtClean="0"/>
                        <a:t> the gourd’</a:t>
                      </a:r>
                    </a:p>
                    <a:p>
                      <a:r>
                        <a:rPr lang="en-GB" sz="600" baseline="0" dirty="0" smtClean="0"/>
                        <a:t>‘Sitting careless on a granary floor, thy hair soft lifted by the winnowing wind’</a:t>
                      </a:r>
                    </a:p>
                    <a:p>
                      <a:r>
                        <a:rPr lang="en-GB" sz="600" baseline="0" dirty="0" smtClean="0"/>
                        <a:t>‘Where are the songs of Spring?’</a:t>
                      </a:r>
                    </a:p>
                    <a:p>
                      <a:r>
                        <a:rPr lang="en-GB" sz="600" baseline="0" dirty="0" smtClean="0"/>
                        <a:t>‘Thou hast thy beauty too’</a:t>
                      </a:r>
                      <a:endParaRPr lang="en-GB" sz="600" dirty="0"/>
                    </a:p>
                  </a:txBody>
                  <a:tcPr/>
                </a:tc>
                <a:tc>
                  <a:txBody>
                    <a:bodyPr/>
                    <a:lstStyle/>
                    <a:p>
                      <a:r>
                        <a:rPr lang="en-GB" sz="600" dirty="0" smtClean="0"/>
                        <a:t>‘Summer is fading’</a:t>
                      </a:r>
                    </a:p>
                    <a:p>
                      <a:r>
                        <a:rPr lang="en-GB" sz="600" dirty="0" smtClean="0"/>
                        <a:t>‘Setting free</a:t>
                      </a:r>
                      <a:r>
                        <a:rPr lang="en-GB" sz="600" baseline="0" dirty="0" smtClean="0"/>
                        <a:t> their children’</a:t>
                      </a:r>
                    </a:p>
                    <a:p>
                      <a:r>
                        <a:rPr lang="en-GB" sz="600" baseline="0" dirty="0" smtClean="0"/>
                        <a:t>‘The albums lettered Our Wedding /lying’</a:t>
                      </a:r>
                    </a:p>
                    <a:p>
                      <a:r>
                        <a:rPr lang="en-GB" sz="600" baseline="0" dirty="0" smtClean="0"/>
                        <a:t>‘Their beauty has thickened’</a:t>
                      </a:r>
                    </a:p>
                    <a:p>
                      <a:r>
                        <a:rPr lang="en-GB" sz="600" baseline="0" dirty="0" smtClean="0"/>
                        <a:t>‘Something is pushing them to the side of their own lives’</a:t>
                      </a:r>
                      <a:endParaRPr lang="en-GB" sz="600" dirty="0"/>
                    </a:p>
                  </a:txBody>
                  <a:tcPr/>
                </a:tc>
                <a:tc>
                  <a:txBody>
                    <a:bodyPr/>
                    <a:lstStyle/>
                    <a:p>
                      <a:r>
                        <a:rPr lang="en-GB" sz="600" dirty="0" smtClean="0"/>
                        <a:t>‘Like old beggars under sacks, coughing like hags’ </a:t>
                      </a:r>
                    </a:p>
                    <a:p>
                      <a:r>
                        <a:rPr lang="en-GB" sz="600" baseline="0" dirty="0" smtClean="0"/>
                        <a:t>‘Gas! Gas, quick boys!’</a:t>
                      </a:r>
                    </a:p>
                    <a:p>
                      <a:r>
                        <a:rPr lang="en-GB" sz="600" baseline="0" dirty="0" smtClean="0"/>
                        <a:t>‘He plunges at me, guttering, choking, drowning’</a:t>
                      </a:r>
                    </a:p>
                    <a:p>
                      <a:r>
                        <a:rPr lang="en-GB" sz="600" baseline="0" dirty="0" smtClean="0"/>
                        <a:t>‘His hanging face, like a devil’s sick of sin’</a:t>
                      </a:r>
                    </a:p>
                    <a:p>
                      <a:r>
                        <a:rPr lang="en-GB" sz="600" baseline="0" dirty="0" smtClean="0"/>
                        <a:t>‘My friend, you would not tell with such high zest’</a:t>
                      </a:r>
                      <a:endParaRPr lang="en-GB" sz="600" dirty="0"/>
                    </a:p>
                  </a:txBody>
                  <a:tcPr/>
                </a:tc>
                <a:tc>
                  <a:txBody>
                    <a:bodyPr/>
                    <a:lstStyle/>
                    <a:p>
                      <a:r>
                        <a:rPr lang="en-GB" sz="600" dirty="0" smtClean="0"/>
                        <a:t>‘Two vast and </a:t>
                      </a:r>
                      <a:r>
                        <a:rPr lang="en-GB" sz="600" dirty="0" err="1" smtClean="0"/>
                        <a:t>trunkless</a:t>
                      </a:r>
                      <a:r>
                        <a:rPr lang="en-GB" sz="600" dirty="0" smtClean="0"/>
                        <a:t> legs of stone’</a:t>
                      </a:r>
                    </a:p>
                    <a:p>
                      <a:r>
                        <a:rPr lang="en-GB" sz="600" dirty="0" smtClean="0"/>
                        <a:t>‘The sneer of cold command tell that its sculptor well those passions read’</a:t>
                      </a:r>
                    </a:p>
                    <a:p>
                      <a:r>
                        <a:rPr lang="en-GB" sz="600" dirty="0" smtClean="0"/>
                        <a:t>‘The hand that mocked them,</a:t>
                      </a:r>
                      <a:r>
                        <a:rPr lang="en-GB" sz="600" baseline="0" dirty="0" smtClean="0"/>
                        <a:t> and the heart that fed’</a:t>
                      </a:r>
                    </a:p>
                    <a:p>
                      <a:r>
                        <a:rPr lang="en-GB" sz="600" baseline="0" dirty="0" smtClean="0"/>
                        <a:t>‘My name is </a:t>
                      </a:r>
                      <a:r>
                        <a:rPr lang="en-GB" sz="600" baseline="0" dirty="0" err="1" smtClean="0"/>
                        <a:t>Ozymandias</a:t>
                      </a:r>
                      <a:r>
                        <a:rPr lang="en-GB" sz="600" baseline="0" dirty="0" smtClean="0"/>
                        <a:t>, king of kings, Look on my works, ye Mighty and despair!’</a:t>
                      </a:r>
                      <a:endParaRPr lang="en-GB" sz="600" dirty="0" smtClean="0"/>
                    </a:p>
                    <a:p>
                      <a:r>
                        <a:rPr lang="en-GB" sz="600" dirty="0" smtClean="0"/>
                        <a:t>‘The lone and level sands stretch far away’</a:t>
                      </a:r>
                    </a:p>
                    <a:p>
                      <a:endParaRPr lang="en-GB" sz="600" dirty="0"/>
                    </a:p>
                  </a:txBody>
                  <a:tcPr/>
                </a:tc>
                <a:tc>
                  <a:txBody>
                    <a:bodyPr/>
                    <a:lstStyle/>
                    <a:p>
                      <a:r>
                        <a:rPr lang="en-GB" sz="600" dirty="0" smtClean="0"/>
                        <a:t>‘’For</a:t>
                      </a:r>
                      <a:r>
                        <a:rPr lang="en-GB" sz="600" baseline="0" dirty="0" smtClean="0"/>
                        <a:t> years afterwards, the farmers found them –the wasted young’</a:t>
                      </a:r>
                    </a:p>
                    <a:p>
                      <a:r>
                        <a:rPr lang="en-GB" sz="600" baseline="0" dirty="0" smtClean="0"/>
                        <a:t>‘The broken bird’s egg of a skull’</a:t>
                      </a:r>
                    </a:p>
                    <a:p>
                      <a:r>
                        <a:rPr lang="en-GB" sz="600" baseline="0" dirty="0" smtClean="0"/>
                        <a:t>‘Twenty men buried in one long grave’</a:t>
                      </a:r>
                    </a:p>
                    <a:p>
                      <a:r>
                        <a:rPr lang="en-GB" sz="600" baseline="0" dirty="0" smtClean="0"/>
                        <a:t>‘Their skeletons paused mid dance macabre’ </a:t>
                      </a:r>
                    </a:p>
                    <a:p>
                      <a:r>
                        <a:rPr lang="en-GB" sz="600" baseline="0" dirty="0" smtClean="0"/>
                        <a:t>‘absent tongues’</a:t>
                      </a:r>
                    </a:p>
                  </a:txBody>
                  <a:tcPr/>
                </a:tc>
                <a:tc>
                  <a:txBody>
                    <a:bodyPr/>
                    <a:lstStyle/>
                    <a:p>
                      <a:r>
                        <a:rPr lang="en-GB" sz="600" dirty="0" smtClean="0"/>
                        <a:t>‘The twilight </a:t>
                      </a:r>
                      <a:r>
                        <a:rPr lang="en-GB" sz="600" dirty="0" err="1" smtClean="0"/>
                        <a:t>blaz’d</a:t>
                      </a:r>
                      <a:r>
                        <a:rPr lang="en-GB" sz="600" dirty="0" smtClean="0"/>
                        <a:t>’</a:t>
                      </a:r>
                    </a:p>
                    <a:p>
                      <a:r>
                        <a:rPr lang="en-GB" sz="600" dirty="0" smtClean="0"/>
                        <a:t>‘I heeded not the summons –happy time’</a:t>
                      </a:r>
                    </a:p>
                    <a:p>
                      <a:r>
                        <a:rPr lang="en-GB" sz="600" dirty="0" smtClean="0"/>
                        <a:t>‘I </a:t>
                      </a:r>
                      <a:r>
                        <a:rPr lang="en-GB" sz="600" dirty="0" err="1" smtClean="0"/>
                        <a:t>wheel’d</a:t>
                      </a:r>
                      <a:r>
                        <a:rPr lang="en-GB" sz="600" dirty="0" smtClean="0"/>
                        <a:t> about,</a:t>
                      </a:r>
                      <a:r>
                        <a:rPr lang="en-GB" sz="600" baseline="0" dirty="0" smtClean="0"/>
                        <a:t> proud and exulting, like an untired horse’</a:t>
                      </a:r>
                    </a:p>
                    <a:p>
                      <a:r>
                        <a:rPr lang="en-GB" sz="600" baseline="0" dirty="0" smtClean="0"/>
                        <a:t>‘An alien sound of melancholy’</a:t>
                      </a:r>
                    </a:p>
                    <a:p>
                      <a:r>
                        <a:rPr lang="en-GB" sz="600" baseline="0" dirty="0" smtClean="0"/>
                        <a:t>‘The orange sky of evening died away’</a:t>
                      </a:r>
                      <a:endParaRPr lang="en-GB" sz="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21658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575" y="50212"/>
            <a:ext cx="3615673"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b="1" dirty="0" smtClean="0"/>
              <a:t>Y10 FICTION READING C1 CORE </a:t>
            </a:r>
            <a:r>
              <a:rPr lang="en-GB" b="1" dirty="0" smtClean="0"/>
              <a:t>KO</a:t>
            </a:r>
            <a:endParaRPr lang="en-GB" b="1" dirty="0"/>
          </a:p>
        </p:txBody>
      </p:sp>
      <p:graphicFrame>
        <p:nvGraphicFramePr>
          <p:cNvPr id="6" name="Table 5"/>
          <p:cNvGraphicFramePr>
            <a:graphicFrameLocks noGrp="1"/>
          </p:cNvGraphicFramePr>
          <p:nvPr>
            <p:extLst/>
          </p:nvPr>
        </p:nvGraphicFramePr>
        <p:xfrm>
          <a:off x="75848" y="764704"/>
          <a:ext cx="3600400" cy="3019970"/>
        </p:xfrm>
        <a:graphic>
          <a:graphicData uri="http://schemas.openxmlformats.org/drawingml/2006/table">
            <a:tbl>
              <a:tblPr firstRow="1" bandRow="1">
                <a:tableStyleId>{93296810-A885-4BE3-A3E7-6D5BEEA58F35}</a:tableStyleId>
              </a:tblPr>
              <a:tblGrid>
                <a:gridCol w="1083271">
                  <a:extLst>
                    <a:ext uri="{9D8B030D-6E8A-4147-A177-3AD203B41FA5}">
                      <a16:colId xmlns:a16="http://schemas.microsoft.com/office/drawing/2014/main" val="20000"/>
                    </a:ext>
                  </a:extLst>
                </a:gridCol>
                <a:gridCol w="2517129">
                  <a:extLst>
                    <a:ext uri="{9D8B030D-6E8A-4147-A177-3AD203B41FA5}">
                      <a16:colId xmlns:a16="http://schemas.microsoft.com/office/drawing/2014/main" val="20001"/>
                    </a:ext>
                  </a:extLst>
                </a:gridCol>
              </a:tblGrid>
              <a:tr h="254992">
                <a:tc>
                  <a:txBody>
                    <a:bodyPr/>
                    <a:lstStyle/>
                    <a:p>
                      <a:pPr algn="l"/>
                      <a:r>
                        <a:rPr lang="en-GB" sz="1000" b="1" dirty="0" smtClean="0">
                          <a:solidFill>
                            <a:schemeClr val="tx1"/>
                          </a:solidFill>
                        </a:rPr>
                        <a:t>Vocabulary  for question types</a:t>
                      </a:r>
                      <a:endParaRPr lang="en-GB" sz="1000" b="1" dirty="0">
                        <a:solidFill>
                          <a:schemeClr val="tx1"/>
                        </a:solidFill>
                      </a:endParaRPr>
                    </a:p>
                  </a:txBody>
                  <a:tcPr>
                    <a:solidFill>
                      <a:schemeClr val="accent6"/>
                    </a:solidFill>
                  </a:tcPr>
                </a:tc>
                <a:tc>
                  <a:txBody>
                    <a:bodyPr/>
                    <a:lstStyle/>
                    <a:p>
                      <a:pPr algn="l"/>
                      <a:r>
                        <a:rPr lang="en-GB" sz="1000" b="1" dirty="0" smtClean="0">
                          <a:solidFill>
                            <a:schemeClr val="tx1"/>
                          </a:solidFill>
                        </a:rPr>
                        <a:t>Definition </a:t>
                      </a:r>
                      <a:endParaRPr lang="en-GB" sz="1000" b="1" dirty="0">
                        <a:solidFill>
                          <a:schemeClr val="tx1"/>
                        </a:solidFill>
                      </a:endParaRPr>
                    </a:p>
                  </a:txBody>
                  <a:tcPr>
                    <a:solidFill>
                      <a:schemeClr val="accent6"/>
                    </a:solidFill>
                  </a:tcPr>
                </a:tc>
                <a:extLst>
                  <a:ext uri="{0D108BD9-81ED-4DB2-BD59-A6C34878D82A}">
                    <a16:rowId xmlns:a16="http://schemas.microsoft.com/office/drawing/2014/main" val="10008"/>
                  </a:ext>
                </a:extLst>
              </a:tr>
              <a:tr h="199470">
                <a:tc>
                  <a:txBody>
                    <a:bodyPr/>
                    <a:lstStyle/>
                    <a:p>
                      <a:pPr algn="l"/>
                      <a:r>
                        <a:rPr lang="en-GB" sz="1100" b="1" dirty="0" smtClean="0">
                          <a:solidFill>
                            <a:schemeClr val="tx1"/>
                          </a:solidFill>
                        </a:rPr>
                        <a:t> Impressions</a:t>
                      </a:r>
                      <a:endParaRPr lang="en-GB" sz="1100" b="1" dirty="0">
                        <a:solidFill>
                          <a:schemeClr val="tx1"/>
                        </a:solidFill>
                      </a:endParaRPr>
                    </a:p>
                  </a:txBody>
                  <a:tcPr/>
                </a:tc>
                <a:tc>
                  <a:txBody>
                    <a:bodyPr/>
                    <a:lstStyle/>
                    <a:p>
                      <a:pPr marR="0" indent="0" algn="l" rtl="0">
                        <a:lnSpc>
                          <a:spcPct val="119000"/>
                        </a:lnSpc>
                        <a:spcBef>
                          <a:spcPts val="0"/>
                        </a:spcBef>
                        <a:spcAft>
                          <a:spcPts val="0"/>
                        </a:spcAft>
                      </a:pPr>
                      <a:r>
                        <a:rPr lang="en-GB" sz="1100" b="0" i="0" kern="1200" dirty="0" smtClean="0">
                          <a:solidFill>
                            <a:schemeClr val="dk1"/>
                          </a:solidFill>
                          <a:effectLst/>
                          <a:latin typeface="+mn-lt"/>
                          <a:ea typeface="+mn-ea"/>
                          <a:cs typeface="+mn-cs"/>
                        </a:rPr>
                        <a:t>an </a:t>
                      </a:r>
                      <a:r>
                        <a:rPr lang="en-GB" sz="1100" b="0" i="0" u="none" strike="noStrike" kern="1200" dirty="0" smtClean="0">
                          <a:solidFill>
                            <a:schemeClr val="dk1"/>
                          </a:solidFill>
                          <a:effectLst/>
                          <a:latin typeface="+mn-lt"/>
                          <a:ea typeface="+mn-ea"/>
                          <a:cs typeface="+mn-cs"/>
                        </a:rPr>
                        <a:t>idea</a:t>
                      </a:r>
                      <a:r>
                        <a:rPr lang="en-GB" sz="1100" b="0" i="0" kern="1200" dirty="0" smtClean="0">
                          <a:solidFill>
                            <a:schemeClr val="dk1"/>
                          </a:solidFill>
                          <a:effectLst/>
                          <a:latin typeface="+mn-lt"/>
                          <a:ea typeface="+mn-ea"/>
                          <a:cs typeface="+mn-cs"/>
                        </a:rPr>
                        <a:t> or </a:t>
                      </a:r>
                      <a:r>
                        <a:rPr lang="en-GB" sz="1100" b="0" i="0" u="none" strike="noStrike" kern="1200" dirty="0" smtClean="0">
                          <a:solidFill>
                            <a:schemeClr val="dk1"/>
                          </a:solidFill>
                          <a:effectLst/>
                          <a:latin typeface="+mn-lt"/>
                          <a:ea typeface="+mn-ea"/>
                          <a:cs typeface="+mn-cs"/>
                        </a:rPr>
                        <a:t>opinion</a:t>
                      </a:r>
                      <a:r>
                        <a:rPr lang="en-GB" sz="1100" b="0" i="0" kern="1200" dirty="0" smtClean="0">
                          <a:solidFill>
                            <a:schemeClr val="dk1"/>
                          </a:solidFill>
                          <a:effectLst/>
                          <a:latin typeface="+mn-lt"/>
                          <a:ea typeface="+mn-ea"/>
                          <a:cs typeface="+mn-cs"/>
                        </a:rPr>
                        <a:t> of what something or someone is like?</a:t>
                      </a:r>
                      <a:endParaRPr lang="en-GB" sz="1100" b="0" kern="1400" dirty="0">
                        <a:solidFill>
                          <a:srgbClr val="000000"/>
                        </a:solidFill>
                        <a:effectLst/>
                        <a:latin typeface="Calibri"/>
                      </a:endParaRPr>
                    </a:p>
                  </a:txBody>
                  <a:tcPr marL="36576" marR="36576" marT="36576" marB="36576"/>
                </a:tc>
                <a:extLst>
                  <a:ext uri="{0D108BD9-81ED-4DB2-BD59-A6C34878D82A}">
                    <a16:rowId xmlns:a16="http://schemas.microsoft.com/office/drawing/2014/main" val="10009"/>
                  </a:ext>
                </a:extLst>
              </a:tr>
              <a:tr h="343629">
                <a:tc>
                  <a:txBody>
                    <a:bodyPr/>
                    <a:lstStyle/>
                    <a:p>
                      <a:pPr algn="l"/>
                      <a:r>
                        <a:rPr lang="en-GB" sz="1100" b="1" dirty="0" smtClean="0">
                          <a:solidFill>
                            <a:schemeClr val="tx1"/>
                          </a:solidFill>
                        </a:rPr>
                        <a:t>Argument</a:t>
                      </a:r>
                      <a:endParaRPr lang="en-GB" sz="1100" b="1" dirty="0">
                        <a:solidFill>
                          <a:schemeClr val="tx1"/>
                        </a:solidFill>
                      </a:endParaRPr>
                    </a:p>
                  </a:txBody>
                  <a:tcPr/>
                </a:tc>
                <a:tc>
                  <a:txBody>
                    <a:bodyPr/>
                    <a:lstStyle/>
                    <a:p>
                      <a:r>
                        <a:rPr lang="en-GB" sz="1100" i="0" kern="1200" dirty="0" smtClean="0">
                          <a:solidFill>
                            <a:schemeClr val="dk1"/>
                          </a:solidFill>
                          <a:effectLst/>
                          <a:latin typeface="+mn-lt"/>
                          <a:ea typeface="+mn-ea"/>
                          <a:cs typeface="+mn-cs"/>
                        </a:rPr>
                        <a:t>a reason or set of reasons given in support of an idea</a:t>
                      </a:r>
                    </a:p>
                  </a:txBody>
                  <a:tcPr/>
                </a:tc>
                <a:extLst>
                  <a:ext uri="{0D108BD9-81ED-4DB2-BD59-A6C34878D82A}">
                    <a16:rowId xmlns:a16="http://schemas.microsoft.com/office/drawing/2014/main" val="10012"/>
                  </a:ext>
                </a:extLst>
              </a:tr>
              <a:tr h="266368">
                <a:tc>
                  <a:txBody>
                    <a:bodyPr/>
                    <a:lstStyle/>
                    <a:p>
                      <a:pPr algn="l"/>
                      <a:r>
                        <a:rPr lang="en-GB" sz="1100" b="1" dirty="0" smtClean="0">
                          <a:solidFill>
                            <a:schemeClr val="tx1"/>
                          </a:solidFill>
                        </a:rPr>
                        <a:t>Writer/Author</a:t>
                      </a:r>
                      <a:endParaRPr lang="en-GB" sz="1100" b="1" dirty="0">
                        <a:solidFill>
                          <a:schemeClr val="tx1"/>
                        </a:solidFill>
                      </a:endParaRPr>
                    </a:p>
                  </a:txBody>
                  <a:tcPr/>
                </a:tc>
                <a:tc>
                  <a:txBody>
                    <a:bodyPr/>
                    <a:lstStyle/>
                    <a:p>
                      <a:r>
                        <a:rPr lang="en-GB" sz="1100" kern="1200" dirty="0" smtClean="0">
                          <a:solidFill>
                            <a:schemeClr val="dk1"/>
                          </a:solidFill>
                          <a:effectLst/>
                          <a:latin typeface="+mn-lt"/>
                          <a:ea typeface="+mn-ea"/>
                          <a:cs typeface="+mn-cs"/>
                        </a:rPr>
                        <a:t>The person who wrote the extract </a:t>
                      </a:r>
                    </a:p>
                  </a:txBody>
                  <a:tcPr/>
                </a:tc>
                <a:extLst>
                  <a:ext uri="{0D108BD9-81ED-4DB2-BD59-A6C34878D82A}">
                    <a16:rowId xmlns:a16="http://schemas.microsoft.com/office/drawing/2014/main" val="10013"/>
                  </a:ext>
                </a:extLst>
              </a:tr>
              <a:tr h="269736">
                <a:tc>
                  <a:txBody>
                    <a:bodyPr/>
                    <a:lstStyle/>
                    <a:p>
                      <a:pPr algn="l"/>
                      <a:r>
                        <a:rPr lang="en-GB" sz="1100" b="1" dirty="0" smtClean="0">
                          <a:solidFill>
                            <a:schemeClr val="tx1"/>
                          </a:solidFill>
                        </a:rPr>
                        <a:t>List</a:t>
                      </a:r>
                      <a:endParaRPr lang="en-GB" sz="1100" b="1" dirty="0">
                        <a:solidFill>
                          <a:schemeClr val="tx1"/>
                        </a:solidFill>
                      </a:endParaRPr>
                    </a:p>
                  </a:txBody>
                  <a:tcPr/>
                </a:tc>
                <a:tc>
                  <a:txBody>
                    <a:bodyPr/>
                    <a:lstStyle/>
                    <a:p>
                      <a:r>
                        <a:rPr lang="en-GB" sz="1100" kern="1200" dirty="0" smtClean="0">
                          <a:solidFill>
                            <a:schemeClr val="dk1"/>
                          </a:solidFill>
                          <a:effectLst/>
                          <a:latin typeface="+mn-lt"/>
                          <a:ea typeface="+mn-ea"/>
                          <a:cs typeface="+mn-cs"/>
                        </a:rPr>
                        <a:t>To create a separated</a:t>
                      </a:r>
                      <a:r>
                        <a:rPr lang="en-GB" sz="1100" kern="1200" baseline="0" dirty="0" smtClean="0">
                          <a:solidFill>
                            <a:schemeClr val="dk1"/>
                          </a:solidFill>
                          <a:effectLst/>
                          <a:latin typeface="+mn-lt"/>
                          <a:ea typeface="+mn-ea"/>
                          <a:cs typeface="+mn-cs"/>
                        </a:rPr>
                        <a:t> series of points</a:t>
                      </a:r>
                      <a:endParaRPr lang="en-GB" sz="11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14"/>
                  </a:ext>
                </a:extLst>
              </a:tr>
              <a:tr h="232578">
                <a:tc>
                  <a:txBody>
                    <a:bodyPr/>
                    <a:lstStyle/>
                    <a:p>
                      <a:pPr algn="l"/>
                      <a:r>
                        <a:rPr lang="en-GB" sz="1100" b="1" dirty="0" smtClean="0">
                          <a:solidFill>
                            <a:schemeClr val="tx1"/>
                          </a:solidFill>
                        </a:rPr>
                        <a:t>Tension</a:t>
                      </a:r>
                      <a:endParaRPr lang="en-GB" sz="11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dk1"/>
                          </a:solidFill>
                          <a:effectLst/>
                          <a:latin typeface="+mn-lt"/>
                          <a:ea typeface="+mn-ea"/>
                          <a:cs typeface="+mn-cs"/>
                        </a:rPr>
                        <a:t>state of mental or emotional strain or suspense in the story</a:t>
                      </a:r>
                      <a:endParaRPr lang="en-GB" sz="1100" dirty="0" smtClean="0"/>
                    </a:p>
                  </a:txBody>
                  <a:tcPr/>
                </a:tc>
                <a:extLst>
                  <a:ext uri="{0D108BD9-81ED-4DB2-BD59-A6C34878D82A}">
                    <a16:rowId xmlns:a16="http://schemas.microsoft.com/office/drawing/2014/main" val="10015"/>
                  </a:ext>
                </a:extLst>
              </a:tr>
              <a:tr h="258039">
                <a:tc>
                  <a:txBody>
                    <a:bodyPr/>
                    <a:lstStyle/>
                    <a:p>
                      <a:pPr algn="l"/>
                      <a:r>
                        <a:rPr lang="en-GB" sz="1100" b="1" dirty="0" smtClean="0">
                          <a:solidFill>
                            <a:schemeClr val="tx1"/>
                          </a:solidFill>
                        </a:rPr>
                        <a:t>Drama</a:t>
                      </a:r>
                      <a:endParaRPr lang="en-GB" sz="1100" b="1" dirty="0">
                        <a:solidFill>
                          <a:schemeClr val="tx1"/>
                        </a:solidFill>
                      </a:endParaRPr>
                    </a:p>
                  </a:txBody>
                  <a:tcPr/>
                </a:tc>
                <a:tc>
                  <a:txBody>
                    <a:bodyPr/>
                    <a:lstStyle/>
                    <a:p>
                      <a:r>
                        <a:rPr lang="en-GB" sz="1100" b="0" i="0" kern="1200" dirty="0" smtClean="0">
                          <a:solidFill>
                            <a:schemeClr val="dk1"/>
                          </a:solidFill>
                          <a:effectLst/>
                          <a:latin typeface="+mn-lt"/>
                          <a:ea typeface="+mn-ea"/>
                          <a:cs typeface="+mn-cs"/>
                        </a:rPr>
                        <a:t>an </a:t>
                      </a:r>
                      <a:r>
                        <a:rPr lang="en-GB" sz="1100" b="0" i="0" u="none" strike="noStrike" kern="1200" dirty="0" smtClean="0">
                          <a:solidFill>
                            <a:schemeClr val="dk1"/>
                          </a:solidFill>
                          <a:effectLst/>
                          <a:latin typeface="+mn-lt"/>
                          <a:ea typeface="+mn-ea"/>
                          <a:cs typeface="+mn-cs"/>
                        </a:rPr>
                        <a:t>event</a:t>
                      </a:r>
                      <a:r>
                        <a:rPr lang="en-GB" sz="1100" b="0" i="0" kern="1200" dirty="0" smtClean="0">
                          <a:solidFill>
                            <a:schemeClr val="dk1"/>
                          </a:solidFill>
                          <a:effectLst/>
                          <a:latin typeface="+mn-lt"/>
                          <a:ea typeface="+mn-ea"/>
                          <a:cs typeface="+mn-cs"/>
                        </a:rPr>
                        <a:t> or </a:t>
                      </a:r>
                      <a:r>
                        <a:rPr lang="en-GB" sz="1100" b="0" i="0" u="none" strike="noStrike" kern="1200" dirty="0" smtClean="0">
                          <a:solidFill>
                            <a:schemeClr val="dk1"/>
                          </a:solidFill>
                          <a:effectLst/>
                          <a:latin typeface="+mn-lt"/>
                          <a:ea typeface="+mn-ea"/>
                          <a:cs typeface="+mn-cs"/>
                        </a:rPr>
                        <a:t>situation,</a:t>
                      </a:r>
                      <a:r>
                        <a:rPr lang="en-GB" sz="1100" b="0" i="0" u="none" strike="noStrike" kern="1200" baseline="0" dirty="0" smtClean="0">
                          <a:solidFill>
                            <a:schemeClr val="dk1"/>
                          </a:solidFill>
                          <a:effectLst/>
                          <a:latin typeface="+mn-lt"/>
                          <a:ea typeface="+mn-ea"/>
                          <a:cs typeface="+mn-cs"/>
                        </a:rPr>
                        <a:t>  e</a:t>
                      </a:r>
                      <a:r>
                        <a:rPr lang="en-GB" sz="1100" b="0" i="0" u="none" strike="noStrike" kern="1200" dirty="0" smtClean="0">
                          <a:solidFill>
                            <a:schemeClr val="dk1"/>
                          </a:solidFill>
                          <a:effectLst/>
                          <a:latin typeface="+mn-lt"/>
                          <a:ea typeface="+mn-ea"/>
                          <a:cs typeface="+mn-cs"/>
                        </a:rPr>
                        <a:t>specially</a:t>
                      </a:r>
                      <a:r>
                        <a:rPr lang="en-GB" sz="1100" b="0" i="0" kern="1200" dirty="0" smtClean="0">
                          <a:solidFill>
                            <a:schemeClr val="dk1"/>
                          </a:solidFill>
                          <a:effectLst/>
                          <a:latin typeface="+mn-lt"/>
                          <a:ea typeface="+mn-ea"/>
                          <a:cs typeface="+mn-cs"/>
                        </a:rPr>
                        <a:t> an </a:t>
                      </a:r>
                      <a:r>
                        <a:rPr lang="en-GB" sz="1100" b="0" i="0" u="none" strike="noStrike" kern="1200" dirty="0" smtClean="0">
                          <a:solidFill>
                            <a:schemeClr val="dk1"/>
                          </a:solidFill>
                          <a:effectLst/>
                          <a:latin typeface="+mn-lt"/>
                          <a:ea typeface="+mn-ea"/>
                          <a:cs typeface="+mn-cs"/>
                        </a:rPr>
                        <a:t>unexpected</a:t>
                      </a:r>
                      <a:r>
                        <a:rPr lang="en-GB" sz="1100" b="0" i="0" kern="1200" dirty="0" smtClean="0">
                          <a:solidFill>
                            <a:schemeClr val="dk1"/>
                          </a:solidFill>
                          <a:effectLst/>
                          <a:latin typeface="+mn-lt"/>
                          <a:ea typeface="+mn-ea"/>
                          <a:cs typeface="+mn-cs"/>
                        </a:rPr>
                        <a:t> one, in which there is </a:t>
                      </a:r>
                      <a:r>
                        <a:rPr lang="en-GB" sz="1100" b="0" i="0" u="none" kern="1200" dirty="0" smtClean="0">
                          <a:solidFill>
                            <a:schemeClr val="dk1"/>
                          </a:solidFill>
                          <a:effectLst/>
                          <a:latin typeface="+mn-lt"/>
                          <a:ea typeface="+mn-ea"/>
                          <a:cs typeface="+mn-cs"/>
                        </a:rPr>
                        <a:t>worry</a:t>
                      </a:r>
                      <a:r>
                        <a:rPr lang="en-GB" sz="1100" b="0" i="0" kern="1200" dirty="0" smtClean="0">
                          <a:solidFill>
                            <a:schemeClr val="dk1"/>
                          </a:solidFill>
                          <a:effectLst/>
                          <a:latin typeface="+mn-lt"/>
                          <a:ea typeface="+mn-ea"/>
                          <a:cs typeface="+mn-cs"/>
                        </a:rPr>
                        <a:t> or e</a:t>
                      </a:r>
                      <a:r>
                        <a:rPr lang="en-GB" sz="1100" b="0" i="0" u="none" strike="noStrike" kern="1200" dirty="0" smtClean="0">
                          <a:solidFill>
                            <a:schemeClr val="dk1"/>
                          </a:solidFill>
                          <a:effectLst/>
                          <a:latin typeface="+mn-lt"/>
                          <a:ea typeface="+mn-ea"/>
                          <a:cs typeface="+mn-cs"/>
                        </a:rPr>
                        <a:t>xcitement</a:t>
                      </a:r>
                      <a:r>
                        <a:rPr lang="en-GB" sz="1100" b="0" i="0" kern="1200" dirty="0" smtClean="0">
                          <a:solidFill>
                            <a:schemeClr val="dk1"/>
                          </a:solidFill>
                          <a:effectLst/>
                          <a:latin typeface="+mn-lt"/>
                          <a:ea typeface="+mn-ea"/>
                          <a:cs typeface="+mn-cs"/>
                        </a:rPr>
                        <a:t> and usually a lot of action:</a:t>
                      </a:r>
                      <a:endParaRPr lang="en-GB" sz="1100" b="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16"/>
                  </a:ext>
                </a:extLst>
              </a:tr>
            </a:tbl>
          </a:graphicData>
        </a:graphic>
      </p:graphicFrame>
      <p:graphicFrame>
        <p:nvGraphicFramePr>
          <p:cNvPr id="7" name="Table 6"/>
          <p:cNvGraphicFramePr>
            <a:graphicFrameLocks noGrp="1"/>
          </p:cNvGraphicFramePr>
          <p:nvPr>
            <p:extLst/>
          </p:nvPr>
        </p:nvGraphicFramePr>
        <p:xfrm>
          <a:off x="3748256" y="116633"/>
          <a:ext cx="5216232" cy="3124200"/>
        </p:xfrm>
        <a:graphic>
          <a:graphicData uri="http://schemas.openxmlformats.org/drawingml/2006/table">
            <a:tbl>
              <a:tblPr firstRow="1" bandRow="1">
                <a:tableStyleId>{93296810-A885-4BE3-A3E7-6D5BEEA58F35}</a:tableStyleId>
              </a:tblPr>
              <a:tblGrid>
                <a:gridCol w="5216232">
                  <a:extLst>
                    <a:ext uri="{9D8B030D-6E8A-4147-A177-3AD203B41FA5}">
                      <a16:colId xmlns:a16="http://schemas.microsoft.com/office/drawing/2014/main" val="20000"/>
                    </a:ext>
                  </a:extLst>
                </a:gridCol>
              </a:tblGrid>
              <a:tr h="197946">
                <a:tc>
                  <a:txBody>
                    <a:bodyPr/>
                    <a:lstStyle/>
                    <a:p>
                      <a:pPr algn="ctr"/>
                      <a:r>
                        <a:rPr lang="en-GB" sz="1000" dirty="0" smtClean="0">
                          <a:solidFill>
                            <a:schemeClr val="tx1"/>
                          </a:solidFill>
                        </a:rPr>
                        <a:t>SKILLS</a:t>
                      </a:r>
                      <a:endParaRPr lang="en-GB" sz="400" dirty="0">
                        <a:solidFill>
                          <a:schemeClr val="tx1"/>
                        </a:solidFill>
                      </a:endParaRPr>
                    </a:p>
                  </a:txBody>
                  <a:tcPr/>
                </a:tc>
                <a:extLst>
                  <a:ext uri="{0D108BD9-81ED-4DB2-BD59-A6C34878D82A}">
                    <a16:rowId xmlns:a16="http://schemas.microsoft.com/office/drawing/2014/main" val="10000"/>
                  </a:ext>
                </a:extLst>
              </a:tr>
              <a:tr h="2394341">
                <a:tc>
                  <a:txBody>
                    <a:bodyPr/>
                    <a:lstStyle/>
                    <a:p>
                      <a:pPr algn="l"/>
                      <a:r>
                        <a:rPr lang="en-GB" sz="1400" b="1" dirty="0" smtClean="0"/>
                        <a:t>For A1:</a:t>
                      </a:r>
                      <a:r>
                        <a:rPr lang="en-GB" sz="1400" b="1" baseline="0" dirty="0" smtClean="0"/>
                        <a:t> </a:t>
                      </a:r>
                      <a:endParaRPr lang="en-GB" sz="1400" b="1" dirty="0" smtClean="0"/>
                    </a:p>
                    <a:p>
                      <a:pPr algn="l"/>
                      <a:r>
                        <a:rPr lang="en-GB" sz="1200" b="0" dirty="0" smtClean="0"/>
                        <a:t>Short to the point selection of information in</a:t>
                      </a:r>
                      <a:r>
                        <a:rPr lang="en-GB" sz="1200" b="0" baseline="0" dirty="0" smtClean="0"/>
                        <a:t> a bullet point list</a:t>
                      </a:r>
                      <a:endParaRPr lang="en-GB" sz="1200" b="0" dirty="0" smtClean="0"/>
                    </a:p>
                    <a:p>
                      <a:pPr algn="l"/>
                      <a:endParaRPr lang="en-GB" sz="1400" b="1" dirty="0" smtClean="0"/>
                    </a:p>
                    <a:p>
                      <a:pPr algn="l"/>
                      <a:r>
                        <a:rPr lang="en-GB" sz="1400" b="1" dirty="0" smtClean="0"/>
                        <a:t>For</a:t>
                      </a:r>
                      <a:r>
                        <a:rPr lang="en-GB" sz="1400" b="1" baseline="0" dirty="0" smtClean="0"/>
                        <a:t> A2, A3 &amp; A4: </a:t>
                      </a:r>
                      <a:endParaRPr lang="en-GB" sz="1400" b="1" dirty="0" smtClean="0"/>
                    </a:p>
                    <a:p>
                      <a:pPr algn="l"/>
                      <a:r>
                        <a:rPr lang="en-GB" sz="1100" b="1" dirty="0" smtClean="0">
                          <a:solidFill>
                            <a:schemeClr val="tx1"/>
                          </a:solidFill>
                        </a:rPr>
                        <a:t>What you should/could cover in developed concise analysis: </a:t>
                      </a:r>
                    </a:p>
                    <a:p>
                      <a:pPr marL="457200" indent="-457200" algn="l">
                        <a:buFont typeface="Arial" panose="020B0604020202020204" pitchFamily="34" charset="0"/>
                        <a:buChar char="•"/>
                      </a:pPr>
                      <a:r>
                        <a:rPr lang="en-GB" sz="1100" dirty="0" smtClean="0">
                          <a:solidFill>
                            <a:srgbClr val="FF0000"/>
                          </a:solidFill>
                        </a:rPr>
                        <a:t>Link to the question</a:t>
                      </a:r>
                    </a:p>
                    <a:p>
                      <a:pPr marL="457200" indent="-457200" algn="l">
                        <a:buFont typeface="Arial" panose="020B0604020202020204" pitchFamily="34" charset="0"/>
                        <a:buChar char="•"/>
                      </a:pPr>
                      <a:r>
                        <a:rPr lang="en-GB" sz="1100" dirty="0" smtClean="0">
                          <a:solidFill>
                            <a:schemeClr val="accent6">
                              <a:lumMod val="75000"/>
                            </a:schemeClr>
                          </a:solidFill>
                        </a:rPr>
                        <a:t>Link to the terminology (Lang/Structure – evaluating choice) </a:t>
                      </a:r>
                    </a:p>
                    <a:p>
                      <a:pPr marL="457200" indent="-457200" algn="l">
                        <a:buFont typeface="Arial" panose="020B0604020202020204" pitchFamily="34" charset="0"/>
                        <a:buChar char="•"/>
                      </a:pPr>
                      <a:r>
                        <a:rPr lang="en-GB" sz="1100" dirty="0" smtClean="0">
                          <a:solidFill>
                            <a:srgbClr val="FF0000"/>
                          </a:solidFill>
                        </a:rPr>
                        <a:t>Short Quote(s) </a:t>
                      </a:r>
                    </a:p>
                    <a:p>
                      <a:pPr marL="457200" indent="-457200" algn="l">
                        <a:buFont typeface="Arial" panose="020B0604020202020204" pitchFamily="34" charset="0"/>
                        <a:buChar char="•"/>
                      </a:pPr>
                      <a:r>
                        <a:rPr lang="en-GB" sz="1100" dirty="0" smtClean="0">
                          <a:solidFill>
                            <a:srgbClr val="FF0000"/>
                          </a:solidFill>
                        </a:rPr>
                        <a:t>Explain meaning and effect – both obvious and hidden (explicit and implicit) </a:t>
                      </a:r>
                    </a:p>
                    <a:p>
                      <a:pPr algn="l"/>
                      <a:endParaRPr lang="en-GB" sz="1600" b="1" dirty="0" smtClean="0">
                        <a:solidFill>
                          <a:srgbClr val="FF0000"/>
                        </a:solidFill>
                      </a:endParaRPr>
                    </a:p>
                    <a:p>
                      <a:pPr algn="l"/>
                      <a:r>
                        <a:rPr lang="en-GB" sz="1400" b="1" dirty="0" smtClean="0">
                          <a:solidFill>
                            <a:schemeClr val="tx1"/>
                          </a:solidFill>
                        </a:rPr>
                        <a:t>For</a:t>
                      </a:r>
                      <a:r>
                        <a:rPr lang="en-GB" sz="1400" b="1" baseline="0" dirty="0" smtClean="0">
                          <a:solidFill>
                            <a:schemeClr val="tx1"/>
                          </a:solidFill>
                        </a:rPr>
                        <a:t> A5:</a:t>
                      </a:r>
                    </a:p>
                    <a:p>
                      <a:pPr lvl="0"/>
                      <a:r>
                        <a:rPr lang="en-GB" sz="1100" dirty="0" smtClean="0"/>
                        <a:t>Link to the question </a:t>
                      </a:r>
                    </a:p>
                    <a:p>
                      <a:pPr lvl="0"/>
                      <a:r>
                        <a:rPr lang="en-GB" sz="1100" dirty="0" smtClean="0"/>
                        <a:t>Give a quote which links to your idea</a:t>
                      </a:r>
                    </a:p>
                    <a:p>
                      <a:pPr lvl="0"/>
                      <a:r>
                        <a:rPr lang="en-GB" sz="1100" dirty="0" smtClean="0"/>
                        <a:t>Explain briefly what the quote means</a:t>
                      </a:r>
                    </a:p>
                    <a:p>
                      <a:pPr lvl="0"/>
                      <a:r>
                        <a:rPr lang="en-GB" sz="1100" dirty="0" smtClean="0"/>
                        <a:t>Explain your opinion in relation to the question </a:t>
                      </a:r>
                      <a:endParaRPr lang="en-GB" sz="1000" b="1" dirty="0" smtClean="0">
                        <a:solidFill>
                          <a:schemeClr val="tx1"/>
                        </a:solidFill>
                      </a:endParaRP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nvPr>
        </p:nvGraphicFramePr>
        <p:xfrm>
          <a:off x="3761117" y="3429000"/>
          <a:ext cx="5216232" cy="3169909"/>
        </p:xfrm>
        <a:graphic>
          <a:graphicData uri="http://schemas.openxmlformats.org/drawingml/2006/table">
            <a:tbl>
              <a:tblPr firstRow="1" bandRow="1">
                <a:tableStyleId>{93296810-A885-4BE3-A3E7-6D5BEEA58F35}</a:tableStyleId>
              </a:tblPr>
              <a:tblGrid>
                <a:gridCol w="299048">
                  <a:extLst>
                    <a:ext uri="{9D8B030D-6E8A-4147-A177-3AD203B41FA5}">
                      <a16:colId xmlns:a16="http://schemas.microsoft.com/office/drawing/2014/main" val="20000"/>
                    </a:ext>
                  </a:extLst>
                </a:gridCol>
                <a:gridCol w="4917184">
                  <a:extLst>
                    <a:ext uri="{9D8B030D-6E8A-4147-A177-3AD203B41FA5}">
                      <a16:colId xmlns:a16="http://schemas.microsoft.com/office/drawing/2014/main" val="20001"/>
                    </a:ext>
                  </a:extLst>
                </a:gridCol>
              </a:tblGrid>
              <a:tr h="219519">
                <a:tc gridSpan="2">
                  <a:txBody>
                    <a:bodyPr/>
                    <a:lstStyle/>
                    <a:p>
                      <a:pPr algn="ctr"/>
                      <a:r>
                        <a:rPr lang="en-GB" sz="1000" dirty="0" smtClean="0">
                          <a:solidFill>
                            <a:schemeClr val="tx1"/>
                          </a:solidFill>
                        </a:rPr>
                        <a:t>Exam Question Requirements</a:t>
                      </a:r>
                      <a:endParaRPr lang="en-GB" sz="1000" dirty="0">
                        <a:solidFill>
                          <a:schemeClr val="tx1"/>
                        </a:solidFill>
                      </a:endParaRPr>
                    </a:p>
                  </a:txBody>
                  <a:tcPr/>
                </a:tc>
                <a:tc hMerge="1">
                  <a:txBody>
                    <a:bodyPr/>
                    <a:lstStyle/>
                    <a:p>
                      <a:pPr algn="ctr"/>
                      <a:endParaRPr lang="en-GB" sz="400" dirty="0">
                        <a:solidFill>
                          <a:schemeClr val="tx1"/>
                        </a:solidFill>
                      </a:endParaRPr>
                    </a:p>
                  </a:txBody>
                  <a:tcPr/>
                </a:tc>
                <a:extLst>
                  <a:ext uri="{0D108BD9-81ED-4DB2-BD59-A6C34878D82A}">
                    <a16:rowId xmlns:a16="http://schemas.microsoft.com/office/drawing/2014/main" val="10000"/>
                  </a:ext>
                </a:extLst>
              </a:tr>
              <a:tr h="325741">
                <a:tc>
                  <a:txBody>
                    <a:bodyPr/>
                    <a:lstStyle/>
                    <a:p>
                      <a:pPr algn="ctr">
                        <a:spcAft>
                          <a:spcPts val="0"/>
                        </a:spcAft>
                      </a:pPr>
                      <a:r>
                        <a:rPr lang="en-GB" sz="900" dirty="0" smtClean="0">
                          <a:effectLst/>
                          <a:latin typeface="Arial"/>
                          <a:ea typeface="Calibri"/>
                          <a:cs typeface="Times New Roman"/>
                        </a:rPr>
                        <a:t>A1 </a:t>
                      </a:r>
                      <a:endParaRPr lang="en-GB" sz="9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b="1" dirty="0">
                          <a:effectLst/>
                          <a:latin typeface="Arial"/>
                          <a:ea typeface="Calibri"/>
                          <a:cs typeface="Times New Roman"/>
                        </a:rPr>
                        <a:t>One question with five points </a:t>
                      </a:r>
                      <a:endParaRPr lang="en-GB" sz="1400" dirty="0">
                        <a:effectLst/>
                        <a:latin typeface="Calibri"/>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Selecting evidence or own </a:t>
                      </a:r>
                      <a:r>
                        <a:rPr lang="en-GB" sz="1100" dirty="0" smtClean="0">
                          <a:effectLst/>
                          <a:latin typeface="Arial"/>
                          <a:ea typeface="Calibri"/>
                          <a:cs typeface="Times New Roman"/>
                        </a:rPr>
                        <a:t>words,</a:t>
                      </a:r>
                      <a:r>
                        <a:rPr lang="en-GB" sz="1100" baseline="0" dirty="0" smtClean="0">
                          <a:effectLst/>
                          <a:latin typeface="Arial"/>
                          <a:ea typeface="Calibri"/>
                          <a:cs typeface="Times New Roman"/>
                        </a:rPr>
                        <a:t> </a:t>
                      </a:r>
                      <a:r>
                        <a:rPr lang="en-GB" sz="1100" dirty="0" smtClean="0">
                          <a:effectLst/>
                          <a:latin typeface="Arial"/>
                          <a:ea typeface="Calibri"/>
                          <a:cs typeface="Times New Roman"/>
                        </a:rPr>
                        <a:t>Bullet </a:t>
                      </a:r>
                      <a:r>
                        <a:rPr lang="en-GB" sz="1100" dirty="0">
                          <a:effectLst/>
                          <a:latin typeface="Arial"/>
                          <a:ea typeface="Calibri"/>
                          <a:cs typeface="Times New Roman"/>
                        </a:rPr>
                        <a:t>point </a:t>
                      </a:r>
                      <a:r>
                        <a:rPr lang="en-GB" sz="1100" dirty="0" smtClean="0">
                          <a:effectLst/>
                          <a:latin typeface="Arial"/>
                          <a:ea typeface="Calibri"/>
                          <a:cs typeface="Times New Roman"/>
                        </a:rPr>
                        <a:t>list,</a:t>
                      </a:r>
                      <a:r>
                        <a:rPr lang="en-GB" sz="1100" baseline="0" dirty="0" smtClean="0">
                          <a:effectLst/>
                          <a:latin typeface="Arial"/>
                          <a:ea typeface="Calibri"/>
                          <a:cs typeface="Times New Roman"/>
                        </a:rPr>
                        <a:t> </a:t>
                      </a:r>
                      <a:r>
                        <a:rPr lang="en-GB" sz="1100" dirty="0" smtClean="0">
                          <a:effectLst/>
                          <a:latin typeface="Arial"/>
                          <a:ea typeface="Calibri"/>
                          <a:cs typeface="Times New Roman"/>
                        </a:rPr>
                        <a:t>No analysis</a:t>
                      </a:r>
                      <a:endParaRPr lang="en-GB"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494039">
                <a:tc>
                  <a:txBody>
                    <a:bodyPr/>
                    <a:lstStyle/>
                    <a:p>
                      <a:pPr algn="ctr">
                        <a:spcAft>
                          <a:spcPts val="0"/>
                        </a:spcAft>
                      </a:pPr>
                      <a:r>
                        <a:rPr lang="en-GB" sz="900" dirty="0" smtClean="0">
                          <a:effectLst/>
                          <a:latin typeface="Arial"/>
                          <a:ea typeface="Calibri"/>
                          <a:cs typeface="Times New Roman"/>
                        </a:rPr>
                        <a:t>A2</a:t>
                      </a:r>
                      <a:endParaRPr lang="en-GB" sz="9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b="1" dirty="0">
                          <a:effectLst/>
                          <a:latin typeface="Arial"/>
                          <a:ea typeface="Calibri"/>
                          <a:cs typeface="Times New Roman"/>
                        </a:rPr>
                        <a:t>One Language Analysis question </a:t>
                      </a:r>
                      <a:endParaRPr lang="en-GB" sz="1400" dirty="0">
                        <a:effectLst/>
                        <a:latin typeface="Calibri"/>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Link to </a:t>
                      </a:r>
                      <a:r>
                        <a:rPr lang="en-GB" sz="1100" dirty="0" smtClean="0">
                          <a:effectLst/>
                          <a:latin typeface="Arial"/>
                          <a:ea typeface="Calibri"/>
                          <a:cs typeface="Times New Roman"/>
                        </a:rPr>
                        <a:t>question,</a:t>
                      </a:r>
                      <a:r>
                        <a:rPr lang="en-GB" sz="1100" baseline="0" dirty="0" smtClean="0">
                          <a:effectLst/>
                          <a:latin typeface="Arial"/>
                          <a:ea typeface="Calibri"/>
                          <a:cs typeface="Times New Roman"/>
                        </a:rPr>
                        <a:t> </a:t>
                      </a:r>
                      <a:r>
                        <a:rPr lang="en-GB" sz="1100" dirty="0" smtClean="0">
                          <a:effectLst/>
                          <a:latin typeface="Arial"/>
                          <a:ea typeface="Calibri"/>
                          <a:cs typeface="Times New Roman"/>
                        </a:rPr>
                        <a:t>Link </a:t>
                      </a:r>
                      <a:r>
                        <a:rPr lang="en-GB" sz="1100" dirty="0">
                          <a:effectLst/>
                          <a:latin typeface="Arial"/>
                          <a:ea typeface="Calibri"/>
                          <a:cs typeface="Times New Roman"/>
                        </a:rPr>
                        <a:t>to </a:t>
                      </a:r>
                      <a:r>
                        <a:rPr lang="en-GB" sz="1100" dirty="0" smtClean="0">
                          <a:effectLst/>
                          <a:latin typeface="Arial"/>
                          <a:ea typeface="Calibri"/>
                          <a:cs typeface="Times New Roman"/>
                        </a:rPr>
                        <a:t>Terminology </a:t>
                      </a:r>
                      <a:r>
                        <a:rPr lang="en-GB" sz="1100" dirty="0">
                          <a:effectLst/>
                          <a:latin typeface="Arial"/>
                          <a:ea typeface="Calibri"/>
                          <a:cs typeface="Times New Roman"/>
                        </a:rPr>
                        <a:t>– </a:t>
                      </a:r>
                      <a:r>
                        <a:rPr lang="en-GB" sz="1100" dirty="0" smtClean="0">
                          <a:effectLst/>
                          <a:latin typeface="Arial"/>
                          <a:ea typeface="Calibri"/>
                          <a:cs typeface="Times New Roman"/>
                        </a:rPr>
                        <a:t>language,</a:t>
                      </a:r>
                      <a:r>
                        <a:rPr lang="en-GB" sz="1100" baseline="0" dirty="0" smtClean="0">
                          <a:effectLst/>
                          <a:latin typeface="Arial"/>
                          <a:ea typeface="Calibri"/>
                          <a:cs typeface="Times New Roman"/>
                        </a:rPr>
                        <a:t> </a:t>
                      </a:r>
                      <a:r>
                        <a:rPr lang="en-GB" sz="1100" dirty="0" smtClean="0">
                          <a:effectLst/>
                          <a:latin typeface="Arial"/>
                          <a:ea typeface="Calibri"/>
                          <a:cs typeface="Times New Roman"/>
                        </a:rPr>
                        <a:t>Quotation – 4 – 5,</a:t>
                      </a:r>
                      <a:r>
                        <a:rPr lang="en-GB" sz="1100" baseline="0" dirty="0" smtClean="0">
                          <a:effectLst/>
                          <a:latin typeface="Arial"/>
                          <a:ea typeface="Calibri"/>
                          <a:cs typeface="Times New Roman"/>
                        </a:rPr>
                        <a:t> </a:t>
                      </a:r>
                      <a:r>
                        <a:rPr lang="en-GB" sz="1100" dirty="0" smtClean="0">
                          <a:effectLst/>
                          <a:latin typeface="Arial"/>
                          <a:ea typeface="Calibri"/>
                          <a:cs typeface="Times New Roman"/>
                        </a:rPr>
                        <a:t>Explore </a:t>
                      </a:r>
                      <a:r>
                        <a:rPr lang="en-GB" sz="1100" dirty="0">
                          <a:effectLst/>
                          <a:latin typeface="Arial"/>
                          <a:ea typeface="Calibri"/>
                          <a:cs typeface="Times New Roman"/>
                        </a:rPr>
                        <a:t>hidden &amp; obvious meaning &amp; </a:t>
                      </a:r>
                      <a:r>
                        <a:rPr lang="en-GB" sz="1100" dirty="0" smtClean="0">
                          <a:effectLst/>
                          <a:latin typeface="Arial"/>
                          <a:ea typeface="Calibri"/>
                          <a:cs typeface="Times New Roman"/>
                        </a:rPr>
                        <a:t>Effect,</a:t>
                      </a:r>
                      <a:r>
                        <a:rPr lang="en-GB" sz="1100" baseline="0" dirty="0" smtClean="0">
                          <a:effectLst/>
                          <a:latin typeface="Arial"/>
                          <a:ea typeface="Calibri"/>
                          <a:cs typeface="Times New Roman"/>
                        </a:rPr>
                        <a:t> </a:t>
                      </a:r>
                      <a:r>
                        <a:rPr lang="en-GB" sz="1100" dirty="0" smtClean="0">
                          <a:effectLst/>
                          <a:latin typeface="Arial"/>
                          <a:ea typeface="Calibri"/>
                          <a:cs typeface="Times New Roman"/>
                        </a:rPr>
                        <a:t>Link to writer’s intentions</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494039">
                <a:tc>
                  <a:txBody>
                    <a:bodyPr/>
                    <a:lstStyle/>
                    <a:p>
                      <a:r>
                        <a:rPr lang="en-GB" sz="900" dirty="0" smtClean="0"/>
                        <a:t>A3</a:t>
                      </a:r>
                      <a:endParaRPr lang="en-GB" sz="900" dirty="0"/>
                    </a:p>
                  </a:txBody>
                  <a:tcPr marL="68580" marR="68580" marT="0" marB="0"/>
                </a:tc>
                <a:tc>
                  <a:txBody>
                    <a:bodyPr/>
                    <a:lstStyle/>
                    <a:p>
                      <a:pPr>
                        <a:lnSpc>
                          <a:spcPct val="115000"/>
                        </a:lnSpc>
                        <a:spcAft>
                          <a:spcPts val="0"/>
                        </a:spcAft>
                      </a:pPr>
                      <a:r>
                        <a:rPr lang="en-GB" sz="1100" b="1" dirty="0">
                          <a:effectLst/>
                          <a:latin typeface="Arial"/>
                          <a:ea typeface="Calibri"/>
                          <a:cs typeface="Times New Roman"/>
                        </a:rPr>
                        <a:t>One Language Analysis question </a:t>
                      </a:r>
                      <a:endParaRPr lang="en-GB" sz="1400" dirty="0">
                        <a:effectLst/>
                        <a:latin typeface="Calibri"/>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Link to </a:t>
                      </a:r>
                      <a:r>
                        <a:rPr lang="en-GB" sz="1100" dirty="0" smtClean="0">
                          <a:effectLst/>
                          <a:latin typeface="Arial"/>
                          <a:ea typeface="Calibri"/>
                          <a:cs typeface="Times New Roman"/>
                        </a:rPr>
                        <a:t>question,</a:t>
                      </a:r>
                      <a:r>
                        <a:rPr lang="en-GB" sz="1100" baseline="0" dirty="0" smtClean="0">
                          <a:effectLst/>
                          <a:latin typeface="Arial"/>
                          <a:ea typeface="Calibri"/>
                          <a:cs typeface="Times New Roman"/>
                        </a:rPr>
                        <a:t> </a:t>
                      </a:r>
                      <a:r>
                        <a:rPr lang="en-GB" sz="1100" dirty="0" smtClean="0">
                          <a:effectLst/>
                          <a:latin typeface="Arial"/>
                          <a:ea typeface="Calibri"/>
                          <a:cs typeface="Times New Roman"/>
                        </a:rPr>
                        <a:t>Link </a:t>
                      </a:r>
                      <a:r>
                        <a:rPr lang="en-GB" sz="1100" dirty="0">
                          <a:effectLst/>
                          <a:latin typeface="Arial"/>
                          <a:ea typeface="Calibri"/>
                          <a:cs typeface="Times New Roman"/>
                        </a:rPr>
                        <a:t>to </a:t>
                      </a:r>
                      <a:r>
                        <a:rPr lang="en-GB" sz="1100" dirty="0" smtClean="0">
                          <a:effectLst/>
                          <a:latin typeface="Arial"/>
                          <a:ea typeface="Calibri"/>
                          <a:cs typeface="Times New Roman"/>
                        </a:rPr>
                        <a:t>Terminology </a:t>
                      </a:r>
                      <a:r>
                        <a:rPr lang="en-GB" sz="1100" dirty="0">
                          <a:effectLst/>
                          <a:latin typeface="Arial"/>
                          <a:ea typeface="Calibri"/>
                          <a:cs typeface="Times New Roman"/>
                        </a:rPr>
                        <a:t>– language </a:t>
                      </a:r>
                      <a:r>
                        <a:rPr lang="en-GB" sz="1100" dirty="0" smtClean="0">
                          <a:effectLst/>
                          <a:latin typeface="Arial"/>
                          <a:ea typeface="Calibri"/>
                          <a:cs typeface="Times New Roman"/>
                        </a:rPr>
                        <a:t>,</a:t>
                      </a:r>
                      <a:r>
                        <a:rPr lang="en-GB" sz="1100" baseline="0" dirty="0" smtClean="0">
                          <a:effectLst/>
                          <a:latin typeface="Arial"/>
                          <a:ea typeface="Calibri"/>
                          <a:cs typeface="Times New Roman"/>
                        </a:rPr>
                        <a:t> </a:t>
                      </a:r>
                      <a:r>
                        <a:rPr lang="en-GB" sz="1100" dirty="0" smtClean="0">
                          <a:effectLst/>
                          <a:latin typeface="Arial"/>
                          <a:ea typeface="Calibri"/>
                          <a:cs typeface="Times New Roman"/>
                        </a:rPr>
                        <a:t>Quotation </a:t>
                      </a:r>
                      <a:r>
                        <a:rPr lang="en-GB" sz="1100" dirty="0">
                          <a:effectLst/>
                          <a:latin typeface="Arial"/>
                          <a:ea typeface="Calibri"/>
                          <a:cs typeface="Times New Roman"/>
                        </a:rPr>
                        <a:t>– 7 – </a:t>
                      </a:r>
                      <a:r>
                        <a:rPr lang="en-GB" sz="1100" dirty="0" smtClean="0">
                          <a:effectLst/>
                          <a:latin typeface="Arial"/>
                          <a:ea typeface="Calibri"/>
                          <a:cs typeface="Times New Roman"/>
                        </a:rPr>
                        <a:t>8,</a:t>
                      </a:r>
                      <a:r>
                        <a:rPr lang="en-GB" sz="1100" baseline="0" dirty="0" smtClean="0">
                          <a:effectLst/>
                          <a:latin typeface="Arial"/>
                          <a:ea typeface="Calibri"/>
                          <a:cs typeface="Times New Roman"/>
                        </a:rPr>
                        <a:t> </a:t>
                      </a:r>
                      <a:r>
                        <a:rPr lang="en-GB" sz="1100" dirty="0" smtClean="0">
                          <a:effectLst/>
                          <a:latin typeface="Arial"/>
                          <a:ea typeface="Calibri"/>
                          <a:cs typeface="Times New Roman"/>
                        </a:rPr>
                        <a:t>Explore </a:t>
                      </a:r>
                      <a:r>
                        <a:rPr lang="en-GB" sz="1100" dirty="0">
                          <a:effectLst/>
                          <a:latin typeface="Arial"/>
                          <a:ea typeface="Calibri"/>
                          <a:cs typeface="Times New Roman"/>
                        </a:rPr>
                        <a:t>hidden &amp; obvious meaning &amp; </a:t>
                      </a:r>
                      <a:r>
                        <a:rPr lang="en-GB" sz="1100" dirty="0" smtClean="0">
                          <a:effectLst/>
                          <a:latin typeface="Arial"/>
                          <a:ea typeface="Calibri"/>
                          <a:cs typeface="Times New Roman"/>
                        </a:rPr>
                        <a:t>Effect,</a:t>
                      </a:r>
                      <a:r>
                        <a:rPr lang="en-GB" sz="1100" baseline="0" dirty="0" smtClean="0">
                          <a:effectLst/>
                          <a:latin typeface="Arial"/>
                          <a:ea typeface="Calibri"/>
                          <a:cs typeface="Times New Roman"/>
                        </a:rPr>
                        <a:t> </a:t>
                      </a:r>
                      <a:r>
                        <a:rPr lang="en-GB" sz="1100" dirty="0" smtClean="0">
                          <a:effectLst/>
                          <a:latin typeface="Arial"/>
                          <a:ea typeface="Calibri"/>
                          <a:cs typeface="Times New Roman"/>
                        </a:rPr>
                        <a:t>Link </a:t>
                      </a:r>
                      <a:r>
                        <a:rPr lang="en-GB" sz="1100" dirty="0">
                          <a:effectLst/>
                          <a:latin typeface="Arial"/>
                          <a:ea typeface="Calibri"/>
                          <a:cs typeface="Times New Roman"/>
                        </a:rPr>
                        <a:t>to writer’s </a:t>
                      </a:r>
                      <a:r>
                        <a:rPr lang="en-GB" sz="1100" dirty="0" smtClean="0">
                          <a:effectLst/>
                          <a:latin typeface="Arial"/>
                          <a:ea typeface="Calibri"/>
                          <a:cs typeface="Times New Roman"/>
                        </a:rPr>
                        <a:t>intentions</a:t>
                      </a:r>
                      <a:endParaRPr lang="en-GB"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662337">
                <a:tc>
                  <a:txBody>
                    <a:bodyPr/>
                    <a:lstStyle/>
                    <a:p>
                      <a:r>
                        <a:rPr lang="en-GB" sz="900" dirty="0" smtClean="0"/>
                        <a:t>A4 </a:t>
                      </a:r>
                      <a:endParaRPr lang="en-GB" sz="900" dirty="0"/>
                    </a:p>
                  </a:txBody>
                  <a:tcPr marL="68580" marR="68580" marT="0" marB="0"/>
                </a:tc>
                <a:tc>
                  <a:txBody>
                    <a:bodyPr/>
                    <a:lstStyle/>
                    <a:p>
                      <a:pPr>
                        <a:lnSpc>
                          <a:spcPct val="115000"/>
                        </a:lnSpc>
                        <a:spcAft>
                          <a:spcPts val="0"/>
                        </a:spcAft>
                      </a:pPr>
                      <a:r>
                        <a:rPr lang="en-GB" sz="1100" b="1" dirty="0">
                          <a:effectLst/>
                          <a:latin typeface="Arial"/>
                          <a:ea typeface="Calibri"/>
                          <a:cs typeface="Times New Roman"/>
                        </a:rPr>
                        <a:t>One Language/Structure Analysis question</a:t>
                      </a:r>
                      <a:endParaRPr lang="en-GB" sz="1400" dirty="0">
                        <a:effectLst/>
                        <a:latin typeface="Calibri"/>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Link to </a:t>
                      </a:r>
                      <a:r>
                        <a:rPr lang="en-GB" sz="1100" dirty="0" smtClean="0">
                          <a:effectLst/>
                          <a:latin typeface="Arial"/>
                          <a:ea typeface="Calibri"/>
                          <a:cs typeface="Times New Roman"/>
                        </a:rPr>
                        <a:t>question,</a:t>
                      </a:r>
                      <a:r>
                        <a:rPr lang="en-GB" sz="1100" baseline="0" dirty="0" smtClean="0">
                          <a:effectLst/>
                          <a:latin typeface="Arial"/>
                          <a:ea typeface="Calibri"/>
                          <a:cs typeface="Times New Roman"/>
                        </a:rPr>
                        <a:t> </a:t>
                      </a:r>
                      <a:r>
                        <a:rPr lang="en-GB" sz="1100" dirty="0" smtClean="0">
                          <a:effectLst/>
                          <a:latin typeface="Arial"/>
                          <a:ea typeface="Calibri"/>
                          <a:cs typeface="Times New Roman"/>
                        </a:rPr>
                        <a:t>Link </a:t>
                      </a:r>
                      <a:r>
                        <a:rPr lang="en-GB" sz="1100" dirty="0">
                          <a:effectLst/>
                          <a:latin typeface="Arial"/>
                          <a:ea typeface="Calibri"/>
                          <a:cs typeface="Times New Roman"/>
                        </a:rPr>
                        <a:t>to </a:t>
                      </a:r>
                      <a:r>
                        <a:rPr lang="en-GB" sz="1100" dirty="0" smtClean="0">
                          <a:effectLst/>
                          <a:latin typeface="Arial"/>
                          <a:ea typeface="Calibri"/>
                          <a:cs typeface="Times New Roman"/>
                        </a:rPr>
                        <a:t>Terminology </a:t>
                      </a:r>
                      <a:r>
                        <a:rPr lang="en-GB" sz="1100" dirty="0">
                          <a:effectLst/>
                          <a:latin typeface="Arial"/>
                          <a:ea typeface="Calibri"/>
                          <a:cs typeface="Times New Roman"/>
                        </a:rPr>
                        <a:t>– language and </a:t>
                      </a:r>
                      <a:r>
                        <a:rPr lang="en-GB" sz="1100" dirty="0" smtClean="0">
                          <a:effectLst/>
                          <a:latin typeface="Arial"/>
                          <a:ea typeface="Calibri"/>
                          <a:cs typeface="Times New Roman"/>
                        </a:rPr>
                        <a:t>structure/tension/drama,</a:t>
                      </a:r>
                      <a:r>
                        <a:rPr lang="en-GB" sz="1100" baseline="0" dirty="0" smtClean="0">
                          <a:effectLst/>
                          <a:latin typeface="Arial"/>
                          <a:ea typeface="Calibri"/>
                          <a:cs typeface="Times New Roman"/>
                        </a:rPr>
                        <a:t> </a:t>
                      </a:r>
                      <a:r>
                        <a:rPr lang="en-GB" sz="1100" dirty="0" smtClean="0">
                          <a:effectLst/>
                          <a:latin typeface="Arial"/>
                          <a:ea typeface="Calibri"/>
                          <a:cs typeface="Times New Roman"/>
                        </a:rPr>
                        <a:t>Quotations </a:t>
                      </a:r>
                      <a:r>
                        <a:rPr lang="en-GB" sz="1100" dirty="0">
                          <a:effectLst/>
                          <a:latin typeface="Arial"/>
                          <a:ea typeface="Calibri"/>
                          <a:cs typeface="Times New Roman"/>
                        </a:rPr>
                        <a:t>– 7 – </a:t>
                      </a:r>
                      <a:r>
                        <a:rPr lang="en-GB" sz="1100" dirty="0" smtClean="0">
                          <a:effectLst/>
                          <a:latin typeface="Arial"/>
                          <a:ea typeface="Calibri"/>
                          <a:cs typeface="Times New Roman"/>
                        </a:rPr>
                        <a:t>8,</a:t>
                      </a:r>
                      <a:r>
                        <a:rPr lang="en-GB" sz="1100" baseline="0" dirty="0" smtClean="0">
                          <a:effectLst/>
                          <a:latin typeface="Arial"/>
                          <a:ea typeface="Calibri"/>
                          <a:cs typeface="Times New Roman"/>
                        </a:rPr>
                        <a:t> </a:t>
                      </a:r>
                      <a:r>
                        <a:rPr lang="en-GB" sz="1100" dirty="0" smtClean="0">
                          <a:effectLst/>
                          <a:latin typeface="Arial"/>
                          <a:ea typeface="Calibri"/>
                          <a:cs typeface="Times New Roman"/>
                        </a:rPr>
                        <a:t>Explore </a:t>
                      </a:r>
                      <a:r>
                        <a:rPr lang="en-GB" sz="1100" dirty="0">
                          <a:effectLst/>
                          <a:latin typeface="Arial"/>
                          <a:ea typeface="Calibri"/>
                          <a:cs typeface="Times New Roman"/>
                        </a:rPr>
                        <a:t>hidden &amp; obvious meaning &amp; </a:t>
                      </a:r>
                      <a:r>
                        <a:rPr lang="en-GB" sz="1100" dirty="0" smtClean="0">
                          <a:effectLst/>
                          <a:latin typeface="Arial"/>
                          <a:ea typeface="Calibri"/>
                          <a:cs typeface="Times New Roman"/>
                        </a:rPr>
                        <a:t>Effect,</a:t>
                      </a:r>
                      <a:r>
                        <a:rPr lang="en-GB" sz="1100" baseline="0" dirty="0" smtClean="0">
                          <a:effectLst/>
                          <a:latin typeface="Arial"/>
                          <a:ea typeface="Calibri"/>
                          <a:cs typeface="Times New Roman"/>
                        </a:rPr>
                        <a:t> </a:t>
                      </a:r>
                      <a:r>
                        <a:rPr lang="en-GB" sz="1100" dirty="0" smtClean="0">
                          <a:effectLst/>
                          <a:latin typeface="Arial"/>
                          <a:ea typeface="Calibri"/>
                          <a:cs typeface="Times New Roman"/>
                        </a:rPr>
                        <a:t>Link </a:t>
                      </a:r>
                      <a:r>
                        <a:rPr lang="en-GB" sz="1100" dirty="0">
                          <a:effectLst/>
                          <a:latin typeface="Arial"/>
                          <a:ea typeface="Calibri"/>
                          <a:cs typeface="Times New Roman"/>
                        </a:rPr>
                        <a:t>to writers’ </a:t>
                      </a:r>
                      <a:r>
                        <a:rPr lang="en-GB" sz="1100" dirty="0" smtClean="0">
                          <a:effectLst/>
                          <a:latin typeface="Arial"/>
                          <a:ea typeface="Calibri"/>
                          <a:cs typeface="Times New Roman"/>
                        </a:rPr>
                        <a:t>intentions</a:t>
                      </a:r>
                      <a:endParaRPr lang="en-GB"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612637">
                <a:tc>
                  <a:txBody>
                    <a:bodyPr/>
                    <a:lstStyle/>
                    <a:p>
                      <a:r>
                        <a:rPr lang="en-GB" sz="900" dirty="0" smtClean="0"/>
                        <a:t>A5 </a:t>
                      </a:r>
                      <a:endParaRPr lang="en-GB" sz="900" dirty="0"/>
                    </a:p>
                  </a:txBody>
                  <a:tcPr marL="68580" marR="68580" marT="0" marB="0"/>
                </a:tc>
                <a:tc>
                  <a:txBody>
                    <a:bodyPr/>
                    <a:lstStyle/>
                    <a:p>
                      <a:pPr>
                        <a:lnSpc>
                          <a:spcPct val="115000"/>
                        </a:lnSpc>
                        <a:spcAft>
                          <a:spcPts val="0"/>
                        </a:spcAft>
                      </a:pPr>
                      <a:r>
                        <a:rPr lang="en-GB" sz="1100" b="1" dirty="0">
                          <a:effectLst/>
                          <a:latin typeface="Arial"/>
                          <a:ea typeface="Calibri"/>
                          <a:cs typeface="Times New Roman"/>
                        </a:rPr>
                        <a:t>One persuasive evaluation question</a:t>
                      </a:r>
                      <a:r>
                        <a:rPr lang="en-GB" sz="1100" dirty="0">
                          <a:effectLst/>
                          <a:latin typeface="Arial"/>
                          <a:ea typeface="Calibri"/>
                          <a:cs typeface="Times New Roman"/>
                        </a:rPr>
                        <a:t>  </a:t>
                      </a:r>
                      <a:endParaRPr lang="en-GB" sz="1400" dirty="0">
                        <a:effectLst/>
                        <a:latin typeface="Calibri"/>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Link to </a:t>
                      </a:r>
                      <a:r>
                        <a:rPr lang="en-GB" sz="1100" dirty="0" smtClean="0">
                          <a:effectLst/>
                          <a:latin typeface="Arial"/>
                          <a:ea typeface="Calibri"/>
                          <a:cs typeface="Times New Roman"/>
                        </a:rPr>
                        <a:t>question,</a:t>
                      </a:r>
                      <a:r>
                        <a:rPr lang="en-GB" sz="1100" baseline="0" dirty="0" smtClean="0">
                          <a:effectLst/>
                          <a:latin typeface="Arial"/>
                          <a:ea typeface="Calibri"/>
                          <a:cs typeface="Times New Roman"/>
                        </a:rPr>
                        <a:t> </a:t>
                      </a:r>
                      <a:r>
                        <a:rPr lang="en-GB" sz="1100" dirty="0" smtClean="0">
                          <a:effectLst/>
                          <a:latin typeface="Arial"/>
                          <a:ea typeface="Calibri"/>
                          <a:cs typeface="Times New Roman"/>
                        </a:rPr>
                        <a:t>Give </a:t>
                      </a:r>
                      <a:r>
                        <a:rPr lang="en-GB" sz="1100" dirty="0">
                          <a:effectLst/>
                          <a:latin typeface="Arial"/>
                          <a:ea typeface="Calibri"/>
                          <a:cs typeface="Times New Roman"/>
                        </a:rPr>
                        <a:t>own </a:t>
                      </a:r>
                      <a:r>
                        <a:rPr lang="en-GB" sz="1100" dirty="0" smtClean="0">
                          <a:effectLst/>
                          <a:latin typeface="Arial"/>
                          <a:ea typeface="Calibri"/>
                          <a:cs typeface="Times New Roman"/>
                        </a:rPr>
                        <a:t>opinion,</a:t>
                      </a:r>
                      <a:r>
                        <a:rPr lang="en-GB" sz="1100" baseline="0" dirty="0" smtClean="0">
                          <a:effectLst/>
                          <a:latin typeface="Arial"/>
                          <a:ea typeface="Calibri"/>
                          <a:cs typeface="Times New Roman"/>
                        </a:rPr>
                        <a:t> </a:t>
                      </a:r>
                      <a:r>
                        <a:rPr lang="en-GB" sz="1100" dirty="0" smtClean="0">
                          <a:effectLst/>
                          <a:latin typeface="Arial"/>
                          <a:ea typeface="Calibri"/>
                          <a:cs typeface="Times New Roman"/>
                        </a:rPr>
                        <a:t>Quotations </a:t>
                      </a:r>
                      <a:r>
                        <a:rPr lang="en-GB" sz="1100" dirty="0">
                          <a:effectLst/>
                          <a:latin typeface="Arial"/>
                          <a:ea typeface="Calibri"/>
                          <a:cs typeface="Times New Roman"/>
                        </a:rPr>
                        <a:t>– 7 – </a:t>
                      </a:r>
                      <a:r>
                        <a:rPr lang="en-GB" sz="1100" dirty="0" smtClean="0">
                          <a:effectLst/>
                          <a:latin typeface="Arial"/>
                          <a:ea typeface="Calibri"/>
                          <a:cs typeface="Times New Roman"/>
                        </a:rPr>
                        <a:t>8, Evaluate </a:t>
                      </a:r>
                      <a:r>
                        <a:rPr lang="en-GB" sz="1100" dirty="0">
                          <a:effectLst/>
                          <a:latin typeface="Arial"/>
                          <a:ea typeface="Calibri"/>
                          <a:cs typeface="Times New Roman"/>
                        </a:rPr>
                        <a:t>the writers’ viewpoint and own response to </a:t>
                      </a:r>
                      <a:r>
                        <a:rPr lang="en-GB" sz="1100" dirty="0" smtClean="0">
                          <a:effectLst/>
                          <a:latin typeface="Arial"/>
                          <a:ea typeface="Calibri"/>
                          <a:cs typeface="Times New Roman"/>
                        </a:rPr>
                        <a:t>this</a:t>
                      </a:r>
                      <a:endParaRPr lang="en-GB"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graphicFrame>
        <p:nvGraphicFramePr>
          <p:cNvPr id="9" name="Table 8"/>
          <p:cNvGraphicFramePr>
            <a:graphicFrameLocks noGrp="1"/>
          </p:cNvGraphicFramePr>
          <p:nvPr>
            <p:extLst/>
          </p:nvPr>
        </p:nvGraphicFramePr>
        <p:xfrm>
          <a:off x="88789" y="3984125"/>
          <a:ext cx="3600400" cy="2704060"/>
        </p:xfrm>
        <a:graphic>
          <a:graphicData uri="http://schemas.openxmlformats.org/drawingml/2006/table">
            <a:tbl>
              <a:tblPr firstRow="1" bandRow="1">
                <a:tableStyleId>{93296810-A885-4BE3-A3E7-6D5BEEA58F35}</a:tableStyleId>
              </a:tblPr>
              <a:tblGrid>
                <a:gridCol w="679728">
                  <a:extLst>
                    <a:ext uri="{9D8B030D-6E8A-4147-A177-3AD203B41FA5}">
                      <a16:colId xmlns:a16="http://schemas.microsoft.com/office/drawing/2014/main" val="20000"/>
                    </a:ext>
                  </a:extLst>
                </a:gridCol>
                <a:gridCol w="2920672">
                  <a:extLst>
                    <a:ext uri="{9D8B030D-6E8A-4147-A177-3AD203B41FA5}">
                      <a16:colId xmlns:a16="http://schemas.microsoft.com/office/drawing/2014/main" val="20001"/>
                    </a:ext>
                  </a:extLst>
                </a:gridCol>
              </a:tblGrid>
              <a:tr h="254992">
                <a:tc>
                  <a:txBody>
                    <a:bodyPr/>
                    <a:lstStyle/>
                    <a:p>
                      <a:pPr algn="l"/>
                      <a:r>
                        <a:rPr lang="en-GB" sz="1000" b="1" dirty="0" smtClean="0">
                          <a:solidFill>
                            <a:schemeClr val="tx1"/>
                          </a:solidFill>
                        </a:rPr>
                        <a:t>Question </a:t>
                      </a:r>
                    </a:p>
                  </a:txBody>
                  <a:tcPr>
                    <a:solidFill>
                      <a:schemeClr val="accent6"/>
                    </a:solidFill>
                  </a:tcPr>
                </a:tc>
                <a:tc>
                  <a:txBody>
                    <a:bodyPr/>
                    <a:lstStyle/>
                    <a:p>
                      <a:pPr algn="l"/>
                      <a:r>
                        <a:rPr lang="en-GB" sz="1000" b="1" dirty="0" smtClean="0">
                          <a:solidFill>
                            <a:schemeClr val="tx1"/>
                          </a:solidFill>
                        </a:rPr>
                        <a:t>Example</a:t>
                      </a:r>
                      <a:r>
                        <a:rPr lang="en-GB" sz="1000" b="1" baseline="0" dirty="0" smtClean="0">
                          <a:solidFill>
                            <a:schemeClr val="tx1"/>
                          </a:solidFill>
                        </a:rPr>
                        <a:t> of question type</a:t>
                      </a:r>
                      <a:endParaRPr lang="en-GB" sz="1000" b="1" dirty="0">
                        <a:solidFill>
                          <a:schemeClr val="tx1"/>
                        </a:solidFill>
                      </a:endParaRPr>
                    </a:p>
                  </a:txBody>
                  <a:tcPr>
                    <a:solidFill>
                      <a:schemeClr val="accent6"/>
                    </a:solidFill>
                  </a:tcPr>
                </a:tc>
                <a:extLst>
                  <a:ext uri="{0D108BD9-81ED-4DB2-BD59-A6C34878D82A}">
                    <a16:rowId xmlns:a16="http://schemas.microsoft.com/office/drawing/2014/main" val="10008"/>
                  </a:ext>
                </a:extLst>
              </a:tr>
              <a:tr h="199470">
                <a:tc>
                  <a:txBody>
                    <a:bodyPr/>
                    <a:lstStyle/>
                    <a:p>
                      <a:pPr algn="l"/>
                      <a:r>
                        <a:rPr lang="en-GB" sz="1000" b="1" dirty="0" smtClean="0">
                          <a:solidFill>
                            <a:schemeClr val="tx1"/>
                          </a:solidFill>
                        </a:rPr>
                        <a:t> A1 </a:t>
                      </a:r>
                      <a:endParaRPr lang="en-GB" sz="1000" b="1" dirty="0">
                        <a:solidFill>
                          <a:schemeClr val="tx1"/>
                        </a:solidFill>
                      </a:endParaRPr>
                    </a:p>
                  </a:txBody>
                  <a:tcPr/>
                </a:tc>
                <a:tc>
                  <a:txBody>
                    <a:bodyPr/>
                    <a:lstStyle/>
                    <a:p>
                      <a:pPr marR="0" indent="0" algn="l" rtl="0">
                        <a:lnSpc>
                          <a:spcPct val="119000"/>
                        </a:lnSpc>
                        <a:spcBef>
                          <a:spcPts val="0"/>
                        </a:spcBef>
                        <a:spcAft>
                          <a:spcPts val="0"/>
                        </a:spcAft>
                      </a:pPr>
                      <a:r>
                        <a:rPr lang="en-GB" sz="1000" kern="1400" dirty="0" smtClean="0">
                          <a:solidFill>
                            <a:srgbClr val="000000"/>
                          </a:solidFill>
                          <a:effectLst/>
                          <a:latin typeface="Calibri"/>
                        </a:rPr>
                        <a:t>List five things you learn…</a:t>
                      </a:r>
                      <a:endParaRPr lang="en-GB" sz="1000" kern="1400" dirty="0">
                        <a:solidFill>
                          <a:srgbClr val="000000"/>
                        </a:solidFill>
                        <a:effectLst/>
                        <a:latin typeface="Calibri"/>
                      </a:endParaRPr>
                    </a:p>
                  </a:txBody>
                  <a:tcPr marL="36576" marR="36576" marT="36576" marB="36576"/>
                </a:tc>
                <a:extLst>
                  <a:ext uri="{0D108BD9-81ED-4DB2-BD59-A6C34878D82A}">
                    <a16:rowId xmlns:a16="http://schemas.microsoft.com/office/drawing/2014/main" val="10009"/>
                  </a:ext>
                </a:extLst>
              </a:tr>
              <a:tr h="230832">
                <a:tc>
                  <a:txBody>
                    <a:bodyPr/>
                    <a:lstStyle/>
                    <a:p>
                      <a:pPr algn="l"/>
                      <a:r>
                        <a:rPr lang="en-GB" sz="1000" b="1" dirty="0" smtClean="0">
                          <a:solidFill>
                            <a:schemeClr val="tx1"/>
                          </a:solidFill>
                        </a:rPr>
                        <a:t>A2 </a:t>
                      </a:r>
                      <a:endParaRPr lang="en-GB" sz="1000" b="1" dirty="0">
                        <a:solidFill>
                          <a:schemeClr val="tx1"/>
                        </a:solidFill>
                      </a:endParaRPr>
                    </a:p>
                  </a:txBody>
                  <a:tcPr/>
                </a:tc>
                <a:tc>
                  <a:txBody>
                    <a:bodyPr/>
                    <a:lstStyle/>
                    <a:p>
                      <a:r>
                        <a:rPr lang="en-GB" sz="1000" kern="1200" dirty="0" smtClean="0">
                          <a:solidFill>
                            <a:schemeClr val="dk1"/>
                          </a:solidFill>
                          <a:effectLst/>
                          <a:latin typeface="+mn-lt"/>
                          <a:ea typeface="+mn-ea"/>
                          <a:cs typeface="+mn-cs"/>
                        </a:rPr>
                        <a:t>How</a:t>
                      </a:r>
                      <a:r>
                        <a:rPr lang="en-GB" sz="1000" kern="1200" baseline="0" dirty="0" smtClean="0">
                          <a:solidFill>
                            <a:schemeClr val="dk1"/>
                          </a:solidFill>
                          <a:effectLst/>
                          <a:latin typeface="+mn-lt"/>
                          <a:ea typeface="+mn-ea"/>
                          <a:cs typeface="+mn-cs"/>
                        </a:rPr>
                        <a:t> does the author present…</a:t>
                      </a:r>
                    </a:p>
                    <a:p>
                      <a:r>
                        <a:rPr lang="en-GB" sz="1000" kern="1200" baseline="0" dirty="0" smtClean="0">
                          <a:solidFill>
                            <a:schemeClr val="dk1"/>
                          </a:solidFill>
                          <a:effectLst/>
                          <a:latin typeface="+mn-lt"/>
                          <a:ea typeface="+mn-ea"/>
                          <a:cs typeface="+mn-cs"/>
                        </a:rPr>
                        <a:t>OR, </a:t>
                      </a:r>
                    </a:p>
                    <a:p>
                      <a:r>
                        <a:rPr lang="en-GB" sz="1000" kern="1200" baseline="0" dirty="0" smtClean="0">
                          <a:solidFill>
                            <a:schemeClr val="dk1"/>
                          </a:solidFill>
                          <a:effectLst/>
                          <a:latin typeface="+mn-lt"/>
                          <a:ea typeface="+mn-ea"/>
                          <a:cs typeface="+mn-cs"/>
                        </a:rPr>
                        <a:t>How does the writer show…</a:t>
                      </a:r>
                      <a:endParaRPr lang="en-GB" sz="10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10"/>
                  </a:ext>
                </a:extLst>
              </a:tr>
              <a:tr h="274106">
                <a:tc>
                  <a:txBody>
                    <a:bodyPr/>
                    <a:lstStyle/>
                    <a:p>
                      <a:pPr algn="l"/>
                      <a:r>
                        <a:rPr lang="en-GB" sz="1000" b="1" dirty="0" smtClean="0">
                          <a:solidFill>
                            <a:schemeClr val="tx1"/>
                          </a:solidFill>
                        </a:rPr>
                        <a:t>A3 </a:t>
                      </a:r>
                      <a:endParaRPr lang="en-GB" sz="1000" b="1" dirty="0">
                        <a:solidFill>
                          <a:schemeClr val="tx1"/>
                        </a:solidFill>
                      </a:endParaRPr>
                    </a:p>
                  </a:txBody>
                  <a:tcPr/>
                </a:tc>
                <a:tc>
                  <a:txBody>
                    <a:bodyPr/>
                    <a:lstStyle/>
                    <a:p>
                      <a:r>
                        <a:rPr lang="en-GB" sz="1000" kern="1200" dirty="0" smtClean="0">
                          <a:solidFill>
                            <a:schemeClr val="dk1"/>
                          </a:solidFill>
                          <a:effectLst/>
                          <a:latin typeface="+mn-lt"/>
                          <a:ea typeface="+mn-ea"/>
                          <a:cs typeface="+mn-cs"/>
                        </a:rPr>
                        <a:t>What impressions do</a:t>
                      </a:r>
                      <a:r>
                        <a:rPr lang="en-GB" sz="1000" kern="1200" baseline="0" dirty="0" smtClean="0">
                          <a:solidFill>
                            <a:schemeClr val="dk1"/>
                          </a:solidFill>
                          <a:effectLst/>
                          <a:latin typeface="+mn-lt"/>
                          <a:ea typeface="+mn-ea"/>
                          <a:cs typeface="+mn-cs"/>
                        </a:rPr>
                        <a:t> you get…</a:t>
                      </a:r>
                    </a:p>
                    <a:p>
                      <a:r>
                        <a:rPr lang="en-GB" sz="1000" kern="1200" baseline="0" dirty="0" smtClean="0">
                          <a:solidFill>
                            <a:schemeClr val="dk1"/>
                          </a:solidFill>
                          <a:effectLst/>
                          <a:latin typeface="+mn-lt"/>
                          <a:ea typeface="+mn-ea"/>
                          <a:cs typeface="+mn-cs"/>
                        </a:rPr>
                        <a:t>Or, </a:t>
                      </a:r>
                    </a:p>
                    <a:p>
                      <a:r>
                        <a:rPr lang="en-GB" sz="1000" kern="1200" baseline="0" dirty="0" smtClean="0">
                          <a:solidFill>
                            <a:schemeClr val="dk1"/>
                          </a:solidFill>
                          <a:effectLst/>
                          <a:latin typeface="+mn-lt"/>
                          <a:ea typeface="+mn-ea"/>
                          <a:cs typeface="+mn-cs"/>
                        </a:rPr>
                        <a:t>How does the writer show the reader….</a:t>
                      </a:r>
                      <a:endParaRPr lang="en-GB" sz="10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11"/>
                  </a:ext>
                </a:extLst>
              </a:tr>
              <a:tr h="216024">
                <a:tc>
                  <a:txBody>
                    <a:bodyPr/>
                    <a:lstStyle/>
                    <a:p>
                      <a:pPr algn="l"/>
                      <a:r>
                        <a:rPr lang="en-GB" sz="1000" b="1" dirty="0" smtClean="0">
                          <a:solidFill>
                            <a:schemeClr val="tx1"/>
                          </a:solidFill>
                        </a:rPr>
                        <a:t>A4 </a:t>
                      </a:r>
                      <a:endParaRPr lang="en-GB" sz="1000" b="1" dirty="0">
                        <a:solidFill>
                          <a:schemeClr val="tx1"/>
                        </a:solidFill>
                      </a:endParaRPr>
                    </a:p>
                  </a:txBody>
                  <a:tcPr/>
                </a:tc>
                <a:tc>
                  <a:txBody>
                    <a:bodyPr/>
                    <a:lstStyle/>
                    <a:p>
                      <a:r>
                        <a:rPr lang="en-GB" sz="1000" kern="1200" dirty="0" smtClean="0">
                          <a:solidFill>
                            <a:schemeClr val="dk1"/>
                          </a:solidFill>
                          <a:effectLst/>
                          <a:latin typeface="+mn-lt"/>
                          <a:ea typeface="+mn-ea"/>
                          <a:cs typeface="+mn-cs"/>
                        </a:rPr>
                        <a:t>How is tension</a:t>
                      </a:r>
                      <a:r>
                        <a:rPr lang="en-GB" sz="1000" kern="1200" baseline="0" dirty="0" smtClean="0">
                          <a:solidFill>
                            <a:schemeClr val="dk1"/>
                          </a:solidFill>
                          <a:effectLst/>
                          <a:latin typeface="+mn-lt"/>
                          <a:ea typeface="+mn-ea"/>
                          <a:cs typeface="+mn-cs"/>
                        </a:rPr>
                        <a:t> and drama created…</a:t>
                      </a:r>
                    </a:p>
                    <a:p>
                      <a:r>
                        <a:rPr lang="en-GB" sz="1000" kern="1200" baseline="0" dirty="0" smtClean="0">
                          <a:solidFill>
                            <a:schemeClr val="dk1"/>
                          </a:solidFill>
                          <a:effectLst/>
                          <a:latin typeface="+mn-lt"/>
                          <a:ea typeface="+mn-ea"/>
                          <a:cs typeface="+mn-cs"/>
                        </a:rPr>
                        <a:t>OR, </a:t>
                      </a:r>
                    </a:p>
                    <a:p>
                      <a:r>
                        <a:rPr lang="en-GB" sz="1000" kern="1200" dirty="0" smtClean="0">
                          <a:solidFill>
                            <a:schemeClr val="dk1"/>
                          </a:solidFill>
                          <a:effectLst/>
                          <a:latin typeface="+mn-lt"/>
                          <a:ea typeface="+mn-ea"/>
                          <a:cs typeface="+mn-cs"/>
                        </a:rPr>
                        <a:t>What impressions do you get of…</a:t>
                      </a:r>
                    </a:p>
                  </a:txBody>
                  <a:tcPr/>
                </a:tc>
                <a:extLst>
                  <a:ext uri="{0D108BD9-81ED-4DB2-BD59-A6C34878D82A}">
                    <a16:rowId xmlns:a16="http://schemas.microsoft.com/office/drawing/2014/main" val="10012"/>
                  </a:ext>
                </a:extLst>
              </a:tr>
              <a:tr h="266368">
                <a:tc>
                  <a:txBody>
                    <a:bodyPr/>
                    <a:lstStyle/>
                    <a:p>
                      <a:pPr algn="l"/>
                      <a:r>
                        <a:rPr lang="en-GB" sz="1000" b="1" dirty="0" smtClean="0">
                          <a:solidFill>
                            <a:schemeClr val="tx1"/>
                          </a:solidFill>
                        </a:rPr>
                        <a:t>A5 </a:t>
                      </a:r>
                      <a:endParaRPr lang="en-GB" sz="1000" b="1" dirty="0">
                        <a:solidFill>
                          <a:schemeClr val="tx1"/>
                        </a:solidFill>
                      </a:endParaRPr>
                    </a:p>
                  </a:txBody>
                  <a:tcPr/>
                </a:tc>
                <a:tc>
                  <a:txBody>
                    <a:bodyPr/>
                    <a:lstStyle/>
                    <a:p>
                      <a:r>
                        <a:rPr lang="en-GB" sz="1000" kern="1200" dirty="0" smtClean="0">
                          <a:solidFill>
                            <a:schemeClr val="dk1"/>
                          </a:solidFill>
                          <a:effectLst/>
                          <a:latin typeface="+mn-lt"/>
                          <a:ea typeface="+mn-ea"/>
                          <a:cs typeface="+mn-cs"/>
                        </a:rPr>
                        <a:t>“Statement” How far do you agree with this </a:t>
                      </a:r>
                    </a:p>
                    <a:p>
                      <a:r>
                        <a:rPr lang="en-GB" sz="1000" kern="1200" dirty="0" smtClean="0">
                          <a:solidFill>
                            <a:schemeClr val="dk1"/>
                          </a:solidFill>
                          <a:effectLst/>
                          <a:latin typeface="+mn-lt"/>
                          <a:ea typeface="+mn-ea"/>
                          <a:cs typeface="+mn-cs"/>
                        </a:rPr>
                        <a:t>OR.</a:t>
                      </a:r>
                      <a:r>
                        <a:rPr lang="en-GB" sz="1000" kern="1200" baseline="0" dirty="0" smtClean="0">
                          <a:solidFill>
                            <a:schemeClr val="dk1"/>
                          </a:solidFill>
                          <a:effectLst/>
                          <a:latin typeface="+mn-lt"/>
                          <a:ea typeface="+mn-ea"/>
                          <a:cs typeface="+mn-cs"/>
                        </a:rPr>
                        <a:t> </a:t>
                      </a:r>
                    </a:p>
                    <a:p>
                      <a:r>
                        <a:rPr lang="en-GB" sz="1000" kern="1200" baseline="0" dirty="0" smtClean="0">
                          <a:solidFill>
                            <a:schemeClr val="dk1"/>
                          </a:solidFill>
                          <a:effectLst/>
                          <a:latin typeface="+mn-lt"/>
                          <a:ea typeface="+mn-ea"/>
                          <a:cs typeface="+mn-cs"/>
                        </a:rPr>
                        <a:t>Evaluate the way…</a:t>
                      </a:r>
                      <a:endParaRPr lang="en-GB" sz="10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556738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3785754" y="3170170"/>
          <a:ext cx="5268490" cy="3507352"/>
        </p:xfrm>
        <a:graphic>
          <a:graphicData uri="http://schemas.openxmlformats.org/drawingml/2006/table">
            <a:tbl>
              <a:tblPr firstRow="1" bandRow="1">
                <a:tableStyleId>{93296810-A885-4BE3-A3E7-6D5BEEA58F35}</a:tableStyleId>
              </a:tblPr>
              <a:tblGrid>
                <a:gridCol w="1097602">
                  <a:extLst>
                    <a:ext uri="{9D8B030D-6E8A-4147-A177-3AD203B41FA5}">
                      <a16:colId xmlns:a16="http://schemas.microsoft.com/office/drawing/2014/main" val="3497765502"/>
                    </a:ext>
                  </a:extLst>
                </a:gridCol>
                <a:gridCol w="4170888">
                  <a:extLst>
                    <a:ext uri="{9D8B030D-6E8A-4147-A177-3AD203B41FA5}">
                      <a16:colId xmlns:a16="http://schemas.microsoft.com/office/drawing/2014/main" val="3367200646"/>
                    </a:ext>
                  </a:extLst>
                </a:gridCol>
              </a:tblGrid>
              <a:tr h="216024">
                <a:tc>
                  <a:txBody>
                    <a:bodyPr/>
                    <a:lstStyle/>
                    <a:p>
                      <a:pPr algn="l"/>
                      <a:r>
                        <a:rPr lang="en-GB" sz="1100" dirty="0" smtClean="0">
                          <a:solidFill>
                            <a:schemeClr val="tx1"/>
                          </a:solidFill>
                        </a:rPr>
                        <a:t>Analysis Terminology</a:t>
                      </a:r>
                      <a:endParaRPr lang="en-GB" sz="1100" dirty="0">
                        <a:solidFill>
                          <a:schemeClr val="tx1"/>
                        </a:solidFill>
                      </a:endParaRPr>
                    </a:p>
                  </a:txBody>
                  <a:tcPr/>
                </a:tc>
                <a:tc>
                  <a:txBody>
                    <a:bodyPr/>
                    <a:lstStyle/>
                    <a:p>
                      <a:pPr algn="l"/>
                      <a:r>
                        <a:rPr lang="en-GB" sz="1100" dirty="0" smtClean="0">
                          <a:solidFill>
                            <a:schemeClr val="tx1"/>
                          </a:solidFill>
                        </a:rPr>
                        <a:t>Definition</a:t>
                      </a:r>
                      <a:r>
                        <a:rPr lang="en-GB" sz="1100" baseline="0" dirty="0" smtClean="0">
                          <a:solidFill>
                            <a:schemeClr val="tx1"/>
                          </a:solidFill>
                        </a:rPr>
                        <a:t> </a:t>
                      </a:r>
                      <a:endParaRPr lang="en-GB" sz="1100" dirty="0">
                        <a:solidFill>
                          <a:schemeClr val="tx1"/>
                        </a:solidFill>
                      </a:endParaRPr>
                    </a:p>
                  </a:txBody>
                  <a:tcPr/>
                </a:tc>
                <a:extLst>
                  <a:ext uri="{0D108BD9-81ED-4DB2-BD59-A6C34878D82A}">
                    <a16:rowId xmlns:a16="http://schemas.microsoft.com/office/drawing/2014/main" val="1650917302"/>
                  </a:ext>
                </a:extLst>
              </a:tr>
              <a:tr h="268537">
                <a:tc>
                  <a:txBody>
                    <a:bodyPr/>
                    <a:lstStyle/>
                    <a:p>
                      <a:pPr algn="l"/>
                      <a:r>
                        <a:rPr lang="en-GB" sz="900" b="1" dirty="0" smtClean="0"/>
                        <a:t>Explicit</a:t>
                      </a:r>
                      <a:endParaRPr lang="en-GB" sz="900" b="1" dirty="0"/>
                    </a:p>
                  </a:txBody>
                  <a:tcPr/>
                </a:tc>
                <a:tc>
                  <a:txBody>
                    <a:bodyPr/>
                    <a:lstStyle/>
                    <a:p>
                      <a:pPr algn="l"/>
                      <a:r>
                        <a:rPr lang="en-GB" sz="900" kern="1200" dirty="0" smtClean="0">
                          <a:solidFill>
                            <a:schemeClr val="dk1"/>
                          </a:solidFill>
                          <a:effectLst/>
                          <a:latin typeface="+mn-lt"/>
                          <a:ea typeface="+mn-ea"/>
                          <a:cs typeface="+mn-cs"/>
                        </a:rPr>
                        <a:t>obvious or easy to select as the meaning</a:t>
                      </a:r>
                      <a:endParaRPr lang="en-GB" sz="900" dirty="0"/>
                    </a:p>
                  </a:txBody>
                  <a:tcPr/>
                </a:tc>
                <a:extLst>
                  <a:ext uri="{0D108BD9-81ED-4DB2-BD59-A6C34878D82A}">
                    <a16:rowId xmlns:a16="http://schemas.microsoft.com/office/drawing/2014/main" val="1648644886"/>
                  </a:ext>
                </a:extLst>
              </a:tr>
              <a:tr h="184444">
                <a:tc>
                  <a:txBody>
                    <a:bodyPr/>
                    <a:lstStyle/>
                    <a:p>
                      <a:pPr algn="l"/>
                      <a:r>
                        <a:rPr lang="en-GB" sz="900" b="1" dirty="0" smtClean="0"/>
                        <a:t>Implicit </a:t>
                      </a:r>
                      <a:endParaRPr lang="en-GB" sz="900" b="1" dirty="0"/>
                    </a:p>
                  </a:txBody>
                  <a:tcPr/>
                </a:tc>
                <a:tc>
                  <a:txBody>
                    <a:bodyPr/>
                    <a:lstStyle/>
                    <a:p>
                      <a:pPr>
                        <a:lnSpc>
                          <a:spcPct val="115000"/>
                        </a:lnSpc>
                        <a:spcAft>
                          <a:spcPts val="1000"/>
                        </a:spcAft>
                      </a:pPr>
                      <a:r>
                        <a:rPr lang="en-GB" sz="900" kern="1200" dirty="0" smtClean="0">
                          <a:solidFill>
                            <a:schemeClr val="dk1"/>
                          </a:solidFill>
                          <a:effectLst/>
                          <a:latin typeface="+mn-lt"/>
                          <a:ea typeface="+mn-ea"/>
                          <a:cs typeface="+mn-cs"/>
                        </a:rPr>
                        <a:t>inferred - it is suggested, but not actually said, the reader reads between the lines</a:t>
                      </a:r>
                      <a:endParaRPr lang="en-GB" sz="900" dirty="0">
                        <a:effectLst/>
                        <a:latin typeface="Calibri"/>
                        <a:ea typeface="Calibri"/>
                        <a:cs typeface="Times New Roman"/>
                      </a:endParaRPr>
                    </a:p>
                  </a:txBody>
                  <a:tcPr marL="68580" marR="68580" marT="0" marB="0"/>
                </a:tc>
                <a:extLst>
                  <a:ext uri="{0D108BD9-81ED-4DB2-BD59-A6C34878D82A}">
                    <a16:rowId xmlns:a16="http://schemas.microsoft.com/office/drawing/2014/main" val="2851217638"/>
                  </a:ext>
                </a:extLst>
              </a:tr>
              <a:tr h="232578">
                <a:tc>
                  <a:txBody>
                    <a:bodyPr/>
                    <a:lstStyle/>
                    <a:p>
                      <a:pPr algn="l"/>
                      <a:r>
                        <a:rPr lang="en-GB" sz="900" b="1" dirty="0" smtClean="0"/>
                        <a:t>Effect </a:t>
                      </a:r>
                      <a:endParaRPr lang="en-GB" sz="900" b="1" dirty="0"/>
                    </a:p>
                  </a:txBody>
                  <a:tcPr/>
                </a:tc>
                <a:tc>
                  <a:txBody>
                    <a:bodyPr/>
                    <a:lstStyle/>
                    <a:p>
                      <a:pPr algn="l"/>
                      <a:r>
                        <a:rPr lang="en-GB" sz="900" kern="1200" dirty="0" smtClean="0">
                          <a:solidFill>
                            <a:schemeClr val="dk1"/>
                          </a:solidFill>
                          <a:effectLst/>
                          <a:latin typeface="+mn-lt"/>
                          <a:ea typeface="+mn-ea"/>
                          <a:cs typeface="+mn-cs"/>
                        </a:rPr>
                        <a:t>cause (something) to happen; bring about: </a:t>
                      </a:r>
                      <a:endParaRPr lang="en-GB" sz="900" dirty="0"/>
                    </a:p>
                  </a:txBody>
                  <a:tcPr/>
                </a:tc>
                <a:extLst>
                  <a:ext uri="{0D108BD9-81ED-4DB2-BD59-A6C34878D82A}">
                    <a16:rowId xmlns:a16="http://schemas.microsoft.com/office/drawing/2014/main" val="495403433"/>
                  </a:ext>
                </a:extLst>
              </a:tr>
              <a:tr h="186894">
                <a:tc>
                  <a:txBody>
                    <a:bodyPr/>
                    <a:lstStyle/>
                    <a:p>
                      <a:pPr algn="l"/>
                      <a:r>
                        <a:rPr lang="en-GB" sz="900" b="1" dirty="0" smtClean="0"/>
                        <a:t>Tentative Style</a:t>
                      </a:r>
                      <a:endParaRPr lang="en-GB" sz="900" b="1" dirty="0"/>
                    </a:p>
                  </a:txBody>
                  <a:tcPr/>
                </a:tc>
                <a:tc>
                  <a:txBody>
                    <a:bodyPr/>
                    <a:lstStyle/>
                    <a:p>
                      <a:pPr algn="l"/>
                      <a:r>
                        <a:rPr lang="en-GB" sz="900" dirty="0" smtClean="0"/>
                        <a:t>Explaining the meaning using words that express modality</a:t>
                      </a:r>
                      <a:r>
                        <a:rPr lang="en-GB" sz="900" baseline="0" dirty="0" smtClean="0"/>
                        <a:t>  (could/may/might) </a:t>
                      </a:r>
                      <a:endParaRPr lang="en-GB" sz="900" dirty="0"/>
                    </a:p>
                  </a:txBody>
                  <a:tcPr/>
                </a:tc>
                <a:extLst>
                  <a:ext uri="{0D108BD9-81ED-4DB2-BD59-A6C34878D82A}">
                    <a16:rowId xmlns:a16="http://schemas.microsoft.com/office/drawing/2014/main" val="302227698"/>
                  </a:ext>
                </a:extLst>
              </a:tr>
              <a:tr h="246258">
                <a:tc>
                  <a:txBody>
                    <a:bodyPr/>
                    <a:lstStyle/>
                    <a:p>
                      <a:pPr algn="l"/>
                      <a:r>
                        <a:rPr lang="en-GB" sz="900" b="1" dirty="0" smtClean="0"/>
                        <a:t>Impression </a:t>
                      </a:r>
                      <a:endParaRPr lang="en-GB" sz="900" b="1" dirty="0"/>
                    </a:p>
                  </a:txBody>
                  <a:tcPr/>
                </a:tc>
                <a:tc>
                  <a:txBody>
                    <a:bodyPr/>
                    <a:lstStyle/>
                    <a:p>
                      <a:pPr algn="l"/>
                      <a:r>
                        <a:rPr lang="en-GB" sz="900" kern="1200" dirty="0" smtClean="0">
                          <a:solidFill>
                            <a:schemeClr val="dk1"/>
                          </a:solidFill>
                          <a:effectLst/>
                          <a:latin typeface="+mn-lt"/>
                          <a:ea typeface="+mn-ea"/>
                          <a:cs typeface="+mn-cs"/>
                        </a:rPr>
                        <a:t>an idea, feeling, or opinion about something or someone</a:t>
                      </a:r>
                      <a:endParaRPr lang="en-GB" sz="900" dirty="0"/>
                    </a:p>
                  </a:txBody>
                  <a:tcPr/>
                </a:tc>
                <a:extLst>
                  <a:ext uri="{0D108BD9-81ED-4DB2-BD59-A6C34878D82A}">
                    <a16:rowId xmlns:a16="http://schemas.microsoft.com/office/drawing/2014/main" val="802071125"/>
                  </a:ext>
                </a:extLst>
              </a:tr>
              <a:tr h="232578">
                <a:tc>
                  <a:txBody>
                    <a:bodyPr/>
                    <a:lstStyle/>
                    <a:p>
                      <a:pPr algn="l"/>
                      <a:r>
                        <a:rPr lang="en-GB" sz="900" b="1" dirty="0" smtClean="0"/>
                        <a:t>Evaluate</a:t>
                      </a:r>
                      <a:endParaRPr lang="en-GB" sz="900" b="1" dirty="0"/>
                    </a:p>
                  </a:txBody>
                  <a:tcPr/>
                </a:tc>
                <a:tc>
                  <a:txBody>
                    <a:bodyPr/>
                    <a:lstStyle/>
                    <a:p>
                      <a:pPr algn="l"/>
                      <a:r>
                        <a:rPr lang="en-GB" sz="900" kern="1200" dirty="0" smtClean="0">
                          <a:solidFill>
                            <a:schemeClr val="dk1"/>
                          </a:solidFill>
                          <a:effectLst/>
                          <a:latin typeface="+mn-lt"/>
                          <a:ea typeface="+mn-ea"/>
                          <a:cs typeface="+mn-cs"/>
                        </a:rPr>
                        <a:t>To consider an idea carefully</a:t>
                      </a:r>
                      <a:r>
                        <a:rPr lang="en-GB" sz="900" kern="1200" baseline="0" dirty="0" smtClean="0">
                          <a:solidFill>
                            <a:schemeClr val="dk1"/>
                          </a:solidFill>
                          <a:effectLst/>
                          <a:latin typeface="+mn-lt"/>
                          <a:ea typeface="+mn-ea"/>
                          <a:cs typeface="+mn-cs"/>
                        </a:rPr>
                        <a:t> offering opinions on the idea </a:t>
                      </a:r>
                      <a:endParaRPr lang="en-GB" sz="900" dirty="0"/>
                    </a:p>
                  </a:txBody>
                  <a:tcPr/>
                </a:tc>
                <a:extLst>
                  <a:ext uri="{0D108BD9-81ED-4DB2-BD59-A6C34878D82A}">
                    <a16:rowId xmlns:a16="http://schemas.microsoft.com/office/drawing/2014/main" val="120784322"/>
                  </a:ext>
                </a:extLst>
              </a:tr>
              <a:tr h="232578">
                <a:tc>
                  <a:txBody>
                    <a:bodyPr/>
                    <a:lstStyle/>
                    <a:p>
                      <a:pPr algn="l"/>
                      <a:r>
                        <a:rPr lang="en-GB" sz="900" b="1" dirty="0" smtClean="0"/>
                        <a:t>Evidence </a:t>
                      </a:r>
                      <a:endParaRPr lang="en-GB" sz="900" b="1" dirty="0"/>
                    </a:p>
                  </a:txBody>
                  <a:tcPr/>
                </a:tc>
                <a:tc>
                  <a:txBody>
                    <a:bodyPr/>
                    <a:lstStyle/>
                    <a:p>
                      <a:pPr algn="l"/>
                      <a:r>
                        <a:rPr lang="en-GB" sz="900" dirty="0" smtClean="0"/>
                        <a:t>To use a quotation</a:t>
                      </a:r>
                      <a:r>
                        <a:rPr lang="en-GB" sz="900" baseline="0" dirty="0" smtClean="0"/>
                        <a:t> from a text (short and snappy is best) </a:t>
                      </a:r>
                      <a:endParaRPr lang="en-GB" sz="900" dirty="0"/>
                    </a:p>
                  </a:txBody>
                  <a:tcPr/>
                </a:tc>
                <a:extLst>
                  <a:ext uri="{0D108BD9-81ED-4DB2-BD59-A6C34878D82A}">
                    <a16:rowId xmlns:a16="http://schemas.microsoft.com/office/drawing/2014/main" val="2593490093"/>
                  </a:ext>
                </a:extLst>
              </a:tr>
              <a:tr h="232578">
                <a:tc>
                  <a:txBody>
                    <a:bodyPr/>
                    <a:lstStyle/>
                    <a:p>
                      <a:pPr algn="l"/>
                      <a:r>
                        <a:rPr lang="en-GB" sz="900" b="1" dirty="0" smtClean="0"/>
                        <a:t>Other words</a:t>
                      </a:r>
                      <a:r>
                        <a:rPr lang="en-GB" sz="900" b="1" baseline="0" dirty="0" smtClean="0"/>
                        <a:t> for shows </a:t>
                      </a:r>
                      <a:endParaRPr lang="en-GB" sz="900" b="1" dirty="0"/>
                    </a:p>
                  </a:txBody>
                  <a:tcPr/>
                </a:tc>
                <a:tc>
                  <a:txBody>
                    <a:bodyPr/>
                    <a:lstStyle/>
                    <a:p>
                      <a:pPr algn="l"/>
                      <a:r>
                        <a:rPr lang="en-GB" sz="900" dirty="0" smtClean="0"/>
                        <a:t>Suggest, implies, creates, infers, conveys</a:t>
                      </a:r>
                      <a:r>
                        <a:rPr lang="en-GB" sz="900" baseline="0" dirty="0" smtClean="0"/>
                        <a:t> demonstrates, explores, represents, indicates </a:t>
                      </a:r>
                      <a:endParaRPr lang="en-GB" sz="900" dirty="0"/>
                    </a:p>
                  </a:txBody>
                  <a:tcPr/>
                </a:tc>
                <a:extLst>
                  <a:ext uri="{0D108BD9-81ED-4DB2-BD59-A6C34878D82A}">
                    <a16:rowId xmlns:a16="http://schemas.microsoft.com/office/drawing/2014/main" val="266394731"/>
                  </a:ext>
                </a:extLst>
              </a:tr>
              <a:tr h="232578">
                <a:tc>
                  <a:txBody>
                    <a:bodyPr/>
                    <a:lstStyle/>
                    <a:p>
                      <a:pPr algn="l"/>
                      <a:r>
                        <a:rPr lang="en-GB" sz="900" b="1" dirty="0" smtClean="0"/>
                        <a:t>Other words for emphasises </a:t>
                      </a:r>
                      <a:endParaRPr lang="en-GB" sz="900" b="1" dirty="0"/>
                    </a:p>
                  </a:txBody>
                  <a:tcPr/>
                </a:tc>
                <a:tc>
                  <a:txBody>
                    <a:bodyPr/>
                    <a:lstStyle/>
                    <a:p>
                      <a:pPr algn="l"/>
                      <a:r>
                        <a:rPr lang="en-GB" sz="900" dirty="0" smtClean="0"/>
                        <a:t>Accentuates, highlights, reinforces, strengthens, supports</a:t>
                      </a:r>
                      <a:r>
                        <a:rPr lang="en-GB" sz="900" baseline="0" dirty="0" smtClean="0"/>
                        <a:t> </a:t>
                      </a:r>
                      <a:endParaRPr lang="en-GB" sz="900" dirty="0"/>
                    </a:p>
                  </a:txBody>
                  <a:tcPr/>
                </a:tc>
                <a:extLst>
                  <a:ext uri="{0D108BD9-81ED-4DB2-BD59-A6C34878D82A}">
                    <a16:rowId xmlns:a16="http://schemas.microsoft.com/office/drawing/2014/main" val="4051408114"/>
                  </a:ext>
                </a:extLst>
              </a:tr>
              <a:tr h="232578">
                <a:tc>
                  <a:txBody>
                    <a:bodyPr/>
                    <a:lstStyle/>
                    <a:p>
                      <a:pPr algn="l"/>
                      <a:r>
                        <a:rPr lang="en-GB" sz="900" b="1" dirty="0" smtClean="0"/>
                        <a:t>Triplets or alternative reading</a:t>
                      </a:r>
                      <a:endParaRPr lang="en-GB" sz="900" b="1" dirty="0"/>
                    </a:p>
                  </a:txBody>
                  <a:tcPr/>
                </a:tc>
                <a:tc>
                  <a:txBody>
                    <a:bodyPr/>
                    <a:lstStyle/>
                    <a:p>
                      <a:pPr algn="l"/>
                      <a:r>
                        <a:rPr lang="en-GB" sz="900" dirty="0" smtClean="0"/>
                        <a:t>Triplets: repetition of three ideas, words or phrases close together/offering</a:t>
                      </a:r>
                      <a:r>
                        <a:rPr lang="en-GB" sz="900" baseline="0" dirty="0" smtClean="0"/>
                        <a:t> more than one piece of analysis</a:t>
                      </a:r>
                      <a:endParaRPr lang="en-GB" sz="900" dirty="0"/>
                    </a:p>
                  </a:txBody>
                  <a:tcPr/>
                </a:tc>
                <a:extLst>
                  <a:ext uri="{0D108BD9-81ED-4DB2-BD59-A6C34878D82A}">
                    <a16:rowId xmlns:a16="http://schemas.microsoft.com/office/drawing/2014/main" val="4257119102"/>
                  </a:ext>
                </a:extLst>
              </a:tr>
              <a:tr h="313623">
                <a:tc>
                  <a:txBody>
                    <a:bodyPr/>
                    <a:lstStyle/>
                    <a:p>
                      <a:pPr algn="l"/>
                      <a:r>
                        <a:rPr lang="en-GB" sz="900" b="1" dirty="0" smtClean="0"/>
                        <a:t>Concise </a:t>
                      </a:r>
                      <a:endParaRPr lang="en-GB" sz="900" b="1" dirty="0"/>
                    </a:p>
                  </a:txBody>
                  <a:tcPr/>
                </a:tc>
                <a:tc>
                  <a:txBody>
                    <a:bodyPr/>
                    <a:lstStyle/>
                    <a:p>
                      <a:pPr algn="l"/>
                      <a:r>
                        <a:rPr lang="en-GB" sz="900" dirty="0" smtClean="0"/>
                        <a:t>Straigh</a:t>
                      </a:r>
                      <a:r>
                        <a:rPr lang="en-GB" sz="900" baseline="0" dirty="0" smtClean="0"/>
                        <a:t>t to the point and avoiding waffle  or empty phrases</a:t>
                      </a:r>
                      <a:endParaRPr lang="en-GB" sz="900" dirty="0"/>
                    </a:p>
                  </a:txBody>
                  <a:tcPr/>
                </a:tc>
                <a:extLst>
                  <a:ext uri="{0D108BD9-81ED-4DB2-BD59-A6C34878D82A}">
                    <a16:rowId xmlns:a16="http://schemas.microsoft.com/office/drawing/2014/main" val="3942867571"/>
                  </a:ext>
                </a:extLst>
              </a:tr>
            </a:tbl>
          </a:graphicData>
        </a:graphic>
      </p:graphicFrame>
      <p:graphicFrame>
        <p:nvGraphicFramePr>
          <p:cNvPr id="6" name="Content Placeholder 3"/>
          <p:cNvGraphicFramePr>
            <a:graphicFrameLocks/>
          </p:cNvGraphicFramePr>
          <p:nvPr>
            <p:extLst/>
          </p:nvPr>
        </p:nvGraphicFramePr>
        <p:xfrm>
          <a:off x="3873097" y="710992"/>
          <a:ext cx="5184576" cy="2295457"/>
        </p:xfrm>
        <a:graphic>
          <a:graphicData uri="http://schemas.openxmlformats.org/drawingml/2006/table">
            <a:tbl>
              <a:tblPr firstRow="1" bandRow="1">
                <a:tableStyleId>{93296810-A885-4BE3-A3E7-6D5BEEA58F35}</a:tableStyleId>
              </a:tblPr>
              <a:tblGrid>
                <a:gridCol w="1224136">
                  <a:extLst>
                    <a:ext uri="{9D8B030D-6E8A-4147-A177-3AD203B41FA5}">
                      <a16:colId xmlns:a16="http://schemas.microsoft.com/office/drawing/2014/main" val="3497765502"/>
                    </a:ext>
                  </a:extLst>
                </a:gridCol>
                <a:gridCol w="3960440">
                  <a:extLst>
                    <a:ext uri="{9D8B030D-6E8A-4147-A177-3AD203B41FA5}">
                      <a16:colId xmlns:a16="http://schemas.microsoft.com/office/drawing/2014/main" val="3367200646"/>
                    </a:ext>
                  </a:extLst>
                </a:gridCol>
              </a:tblGrid>
              <a:tr h="187071">
                <a:tc>
                  <a:txBody>
                    <a:bodyPr/>
                    <a:lstStyle/>
                    <a:p>
                      <a:pPr algn="l"/>
                      <a:r>
                        <a:rPr lang="en-GB" sz="1100" baseline="0" dirty="0" smtClean="0">
                          <a:solidFill>
                            <a:schemeClr val="tx1"/>
                          </a:solidFill>
                        </a:rPr>
                        <a:t>Emotions</a:t>
                      </a:r>
                      <a:endParaRPr lang="en-GB" sz="1100" dirty="0">
                        <a:solidFill>
                          <a:schemeClr val="tx1"/>
                        </a:solidFill>
                      </a:endParaRPr>
                    </a:p>
                  </a:txBody>
                  <a:tcPr/>
                </a:tc>
                <a:tc>
                  <a:txBody>
                    <a:bodyPr/>
                    <a:lstStyle/>
                    <a:p>
                      <a:pPr algn="l"/>
                      <a:r>
                        <a:rPr lang="en-GB" sz="1100" dirty="0" smtClean="0">
                          <a:solidFill>
                            <a:schemeClr val="tx1"/>
                          </a:solidFill>
                        </a:rPr>
                        <a:t>Synonyms </a:t>
                      </a:r>
                      <a:r>
                        <a:rPr lang="en-GB" sz="1100" baseline="0" dirty="0" smtClean="0">
                          <a:solidFill>
                            <a:schemeClr val="tx1"/>
                          </a:solidFill>
                        </a:rPr>
                        <a:t>to describe this feeling or emotion</a:t>
                      </a:r>
                      <a:endParaRPr lang="en-GB" sz="1100" dirty="0">
                        <a:solidFill>
                          <a:schemeClr val="tx1"/>
                        </a:solidFill>
                      </a:endParaRPr>
                    </a:p>
                  </a:txBody>
                  <a:tcPr/>
                </a:tc>
                <a:extLst>
                  <a:ext uri="{0D108BD9-81ED-4DB2-BD59-A6C34878D82A}">
                    <a16:rowId xmlns:a16="http://schemas.microsoft.com/office/drawing/2014/main" val="1650917302"/>
                  </a:ext>
                </a:extLst>
              </a:tr>
              <a:tr h="268537">
                <a:tc>
                  <a:txBody>
                    <a:bodyPr/>
                    <a:lstStyle/>
                    <a:p>
                      <a:pPr algn="l"/>
                      <a:r>
                        <a:rPr lang="en-GB" sz="1000" b="1" dirty="0" smtClean="0"/>
                        <a:t>Anger</a:t>
                      </a:r>
                      <a:endParaRPr lang="en-GB" sz="1000" b="1" dirty="0"/>
                    </a:p>
                  </a:txBody>
                  <a:tcPr/>
                </a:tc>
                <a:tc>
                  <a:txBody>
                    <a:bodyPr/>
                    <a:lstStyle/>
                    <a:p>
                      <a:pPr algn="l"/>
                      <a:r>
                        <a:rPr lang="en-GB" sz="1000" kern="1200" dirty="0" smtClean="0">
                          <a:solidFill>
                            <a:schemeClr val="dk1"/>
                          </a:solidFill>
                          <a:effectLst/>
                          <a:latin typeface="+mn-lt"/>
                          <a:ea typeface="+mn-ea"/>
                          <a:cs typeface="+mn-cs"/>
                        </a:rPr>
                        <a:t>Irritated, Annoyed, Rage, Hostility</a:t>
                      </a:r>
                      <a:r>
                        <a:rPr lang="en-GB" sz="1000" kern="1200" baseline="0" dirty="0" smtClean="0">
                          <a:solidFill>
                            <a:schemeClr val="dk1"/>
                          </a:solidFill>
                          <a:effectLst/>
                          <a:latin typeface="+mn-lt"/>
                          <a:ea typeface="+mn-ea"/>
                          <a:cs typeface="+mn-cs"/>
                        </a:rPr>
                        <a:t>, Agitation, Aggravated, Contempt</a:t>
                      </a:r>
                      <a:r>
                        <a:rPr lang="en-GB" sz="1000" kern="1200" dirty="0" smtClean="0">
                          <a:solidFill>
                            <a:schemeClr val="dk1"/>
                          </a:solidFill>
                          <a:effectLst/>
                          <a:latin typeface="+mn-lt"/>
                          <a:ea typeface="+mn-ea"/>
                          <a:cs typeface="+mn-cs"/>
                        </a:rPr>
                        <a:t> </a:t>
                      </a:r>
                      <a:endParaRPr lang="en-GB" sz="1000" dirty="0"/>
                    </a:p>
                  </a:txBody>
                  <a:tcPr/>
                </a:tc>
                <a:extLst>
                  <a:ext uri="{0D108BD9-81ED-4DB2-BD59-A6C34878D82A}">
                    <a16:rowId xmlns:a16="http://schemas.microsoft.com/office/drawing/2014/main" val="1648644886"/>
                  </a:ext>
                </a:extLst>
              </a:tr>
              <a:tr h="184444">
                <a:tc>
                  <a:txBody>
                    <a:bodyPr/>
                    <a:lstStyle/>
                    <a:p>
                      <a:pPr algn="l"/>
                      <a:r>
                        <a:rPr lang="en-GB" sz="1000" b="1" dirty="0" smtClean="0"/>
                        <a:t>Fear</a:t>
                      </a:r>
                      <a:endParaRPr lang="en-GB" sz="1000" b="1" dirty="0"/>
                    </a:p>
                  </a:txBody>
                  <a:tcPr/>
                </a:tc>
                <a:tc>
                  <a:txBody>
                    <a:bodyPr/>
                    <a:lstStyle/>
                    <a:p>
                      <a:pPr>
                        <a:lnSpc>
                          <a:spcPct val="115000"/>
                        </a:lnSpc>
                        <a:spcAft>
                          <a:spcPts val="1000"/>
                        </a:spcAft>
                      </a:pPr>
                      <a:r>
                        <a:rPr lang="en-GB" sz="1000" kern="1200" dirty="0" smtClean="0">
                          <a:solidFill>
                            <a:schemeClr val="dk1"/>
                          </a:solidFill>
                          <a:effectLst/>
                          <a:latin typeface="+mn-lt"/>
                          <a:ea typeface="+mn-ea"/>
                          <a:cs typeface="+mn-cs"/>
                        </a:rPr>
                        <a:t>Horror, Rage,</a:t>
                      </a:r>
                      <a:r>
                        <a:rPr lang="en-GB" sz="1000" kern="1200" baseline="0" dirty="0" smtClean="0">
                          <a:solidFill>
                            <a:schemeClr val="dk1"/>
                          </a:solidFill>
                          <a:effectLst/>
                          <a:latin typeface="+mn-lt"/>
                          <a:ea typeface="+mn-ea"/>
                          <a:cs typeface="+mn-cs"/>
                        </a:rPr>
                        <a:t> Mortification, inferiority, Hysterical, Panic, Insecurity</a:t>
                      </a:r>
                      <a:endParaRPr lang="en-GB" sz="1000" dirty="0">
                        <a:effectLst/>
                        <a:latin typeface="Calibri"/>
                        <a:ea typeface="Calibri"/>
                        <a:cs typeface="Times New Roman"/>
                      </a:endParaRPr>
                    </a:p>
                  </a:txBody>
                  <a:tcPr marL="68580" marR="68580" marT="0" marB="0"/>
                </a:tc>
                <a:extLst>
                  <a:ext uri="{0D108BD9-81ED-4DB2-BD59-A6C34878D82A}">
                    <a16:rowId xmlns:a16="http://schemas.microsoft.com/office/drawing/2014/main" val="2851217638"/>
                  </a:ext>
                </a:extLst>
              </a:tr>
              <a:tr h="232578">
                <a:tc>
                  <a:txBody>
                    <a:bodyPr/>
                    <a:lstStyle/>
                    <a:p>
                      <a:pPr algn="l"/>
                      <a:r>
                        <a:rPr lang="en-GB" sz="1000" b="1" dirty="0" smtClean="0"/>
                        <a:t>Love </a:t>
                      </a:r>
                      <a:endParaRPr lang="en-GB" sz="1000" b="1" dirty="0"/>
                    </a:p>
                  </a:txBody>
                  <a:tcPr/>
                </a:tc>
                <a:tc>
                  <a:txBody>
                    <a:bodyPr/>
                    <a:lstStyle/>
                    <a:p>
                      <a:pPr algn="l"/>
                      <a:r>
                        <a:rPr lang="en-GB" sz="1000" kern="1200" dirty="0" smtClean="0">
                          <a:solidFill>
                            <a:schemeClr val="dk1"/>
                          </a:solidFill>
                          <a:effectLst/>
                          <a:latin typeface="+mn-lt"/>
                          <a:ea typeface="+mn-ea"/>
                          <a:cs typeface="+mn-cs"/>
                        </a:rPr>
                        <a:t>Tenderness, Desire, Longing, Affection, Caring, Passion, Compassion </a:t>
                      </a:r>
                      <a:endParaRPr lang="en-GB" sz="1000" dirty="0"/>
                    </a:p>
                  </a:txBody>
                  <a:tcPr/>
                </a:tc>
                <a:extLst>
                  <a:ext uri="{0D108BD9-81ED-4DB2-BD59-A6C34878D82A}">
                    <a16:rowId xmlns:a16="http://schemas.microsoft.com/office/drawing/2014/main" val="495403433"/>
                  </a:ext>
                </a:extLst>
              </a:tr>
              <a:tr h="186894">
                <a:tc>
                  <a:txBody>
                    <a:bodyPr/>
                    <a:lstStyle/>
                    <a:p>
                      <a:pPr algn="l"/>
                      <a:r>
                        <a:rPr lang="en-GB" sz="1000" b="1" dirty="0" smtClean="0"/>
                        <a:t>Joy</a:t>
                      </a:r>
                      <a:endParaRPr lang="en-GB" sz="1000" b="1" dirty="0"/>
                    </a:p>
                  </a:txBody>
                  <a:tcPr/>
                </a:tc>
                <a:tc>
                  <a:txBody>
                    <a:bodyPr/>
                    <a:lstStyle/>
                    <a:p>
                      <a:pPr algn="l"/>
                      <a:r>
                        <a:rPr lang="en-GB" sz="1000" dirty="0" smtClean="0"/>
                        <a:t>Elated, Enthusiastic,</a:t>
                      </a:r>
                      <a:r>
                        <a:rPr lang="en-GB" sz="1000" baseline="0" dirty="0" smtClean="0"/>
                        <a:t> Eager, Hopeful, Enchanted, Rapturous, Delighted</a:t>
                      </a:r>
                      <a:endParaRPr lang="en-GB" sz="1000" dirty="0"/>
                    </a:p>
                  </a:txBody>
                  <a:tcPr/>
                </a:tc>
                <a:extLst>
                  <a:ext uri="{0D108BD9-81ED-4DB2-BD59-A6C34878D82A}">
                    <a16:rowId xmlns:a16="http://schemas.microsoft.com/office/drawing/2014/main" val="302227698"/>
                  </a:ext>
                </a:extLst>
              </a:tr>
              <a:tr h="246258">
                <a:tc>
                  <a:txBody>
                    <a:bodyPr/>
                    <a:lstStyle/>
                    <a:p>
                      <a:pPr algn="l"/>
                      <a:r>
                        <a:rPr lang="en-GB" sz="1000" b="1" dirty="0" smtClean="0"/>
                        <a:t>Surprise</a:t>
                      </a:r>
                      <a:endParaRPr lang="en-GB" sz="1000" b="1" dirty="0"/>
                    </a:p>
                  </a:txBody>
                  <a:tcPr/>
                </a:tc>
                <a:tc>
                  <a:txBody>
                    <a:bodyPr/>
                    <a:lstStyle/>
                    <a:p>
                      <a:pPr algn="l"/>
                      <a:r>
                        <a:rPr lang="en-GB" sz="1000" kern="1200" dirty="0" smtClean="0">
                          <a:solidFill>
                            <a:schemeClr val="dk1"/>
                          </a:solidFill>
                          <a:effectLst/>
                          <a:latin typeface="+mn-lt"/>
                          <a:ea typeface="+mn-ea"/>
                          <a:cs typeface="+mn-cs"/>
                        </a:rPr>
                        <a:t>Confusion, Overcome, Stimulated, Astounded,</a:t>
                      </a:r>
                      <a:r>
                        <a:rPr lang="en-GB" sz="1000" kern="1200" baseline="0" dirty="0" smtClean="0">
                          <a:solidFill>
                            <a:schemeClr val="dk1"/>
                          </a:solidFill>
                          <a:effectLst/>
                          <a:latin typeface="+mn-lt"/>
                          <a:ea typeface="+mn-ea"/>
                          <a:cs typeface="+mn-cs"/>
                        </a:rPr>
                        <a:t> Speechless, Awe-struck, Dismayed</a:t>
                      </a:r>
                      <a:endParaRPr lang="en-GB" sz="1000" dirty="0"/>
                    </a:p>
                  </a:txBody>
                  <a:tcPr/>
                </a:tc>
                <a:extLst>
                  <a:ext uri="{0D108BD9-81ED-4DB2-BD59-A6C34878D82A}">
                    <a16:rowId xmlns:a16="http://schemas.microsoft.com/office/drawing/2014/main" val="802071125"/>
                  </a:ext>
                </a:extLst>
              </a:tr>
              <a:tr h="232578">
                <a:tc>
                  <a:txBody>
                    <a:bodyPr/>
                    <a:lstStyle/>
                    <a:p>
                      <a:pPr algn="l"/>
                      <a:r>
                        <a:rPr lang="en-GB" sz="1000" b="1" dirty="0" smtClean="0"/>
                        <a:t>Sadness</a:t>
                      </a:r>
                      <a:endParaRPr lang="en-GB" sz="1000" b="1" dirty="0"/>
                    </a:p>
                  </a:txBody>
                  <a:tcPr/>
                </a:tc>
                <a:tc>
                  <a:txBody>
                    <a:bodyPr/>
                    <a:lstStyle/>
                    <a:p>
                      <a:pPr algn="l"/>
                      <a:r>
                        <a:rPr lang="en-GB" sz="1000" kern="1200" dirty="0" smtClean="0">
                          <a:solidFill>
                            <a:schemeClr val="dk1"/>
                          </a:solidFill>
                          <a:effectLst/>
                          <a:latin typeface="+mj-lt"/>
                          <a:ea typeface="+mn-ea"/>
                          <a:cs typeface="+mn-cs"/>
                        </a:rPr>
                        <a:t>Disappointed, Suffering, Despair,</a:t>
                      </a:r>
                      <a:r>
                        <a:rPr lang="en-GB" sz="1000" kern="1200" baseline="0" dirty="0" smtClean="0">
                          <a:solidFill>
                            <a:schemeClr val="dk1"/>
                          </a:solidFill>
                          <a:effectLst/>
                          <a:latin typeface="+mj-lt"/>
                          <a:ea typeface="+mn-ea"/>
                          <a:cs typeface="+mn-cs"/>
                        </a:rPr>
                        <a:t> Dismayed, Hurt, Regretful, Isolated</a:t>
                      </a:r>
                      <a:endParaRPr lang="en-GB" sz="1000" dirty="0">
                        <a:latin typeface="+mj-lt"/>
                      </a:endParaRPr>
                    </a:p>
                  </a:txBody>
                  <a:tcPr/>
                </a:tc>
                <a:extLst>
                  <a:ext uri="{0D108BD9-81ED-4DB2-BD59-A6C34878D82A}">
                    <a16:rowId xmlns:a16="http://schemas.microsoft.com/office/drawing/2014/main" val="120784322"/>
                  </a:ext>
                </a:extLst>
              </a:tr>
              <a:tr h="261023">
                <a:tc>
                  <a:txBody>
                    <a:bodyPr/>
                    <a:lstStyle/>
                    <a:p>
                      <a:pPr algn="l"/>
                      <a:r>
                        <a:rPr lang="en-GB" sz="1000" b="1" dirty="0" smtClean="0"/>
                        <a:t>Tension </a:t>
                      </a:r>
                      <a:endParaRPr lang="en-GB" sz="1000" b="1" dirty="0"/>
                    </a:p>
                  </a:txBody>
                  <a:tcPr/>
                </a:tc>
                <a:tc>
                  <a:txBody>
                    <a:bodyPr/>
                    <a:lstStyle/>
                    <a:p>
                      <a:pPr algn="l"/>
                      <a:r>
                        <a:rPr lang="en-GB" sz="1000" dirty="0" smtClean="0">
                          <a:latin typeface="+mj-lt"/>
                        </a:rPr>
                        <a:t>Tense, fraught,</a:t>
                      </a:r>
                      <a:r>
                        <a:rPr lang="en-GB" sz="1000" baseline="0" dirty="0" smtClean="0">
                          <a:latin typeface="+mj-lt"/>
                        </a:rPr>
                        <a:t> dramatic, </a:t>
                      </a:r>
                      <a:r>
                        <a:rPr lang="en-GB" sz="1000" kern="1200" dirty="0" smtClean="0">
                          <a:solidFill>
                            <a:schemeClr val="dk1"/>
                          </a:solidFill>
                          <a:effectLst/>
                          <a:latin typeface="+mj-lt"/>
                          <a:ea typeface="+mn-ea"/>
                          <a:cs typeface="+mn-cs"/>
                        </a:rPr>
                        <a:t>nerve-wracking,</a:t>
                      </a:r>
                      <a:r>
                        <a:rPr lang="en-GB" sz="1000" kern="1200" baseline="0" dirty="0" smtClean="0">
                          <a:solidFill>
                            <a:schemeClr val="dk1"/>
                          </a:solidFill>
                          <a:effectLst/>
                          <a:latin typeface="+mj-lt"/>
                          <a:ea typeface="+mn-ea"/>
                          <a:cs typeface="+mn-cs"/>
                        </a:rPr>
                        <a:t> </a:t>
                      </a:r>
                      <a:r>
                        <a:rPr lang="en-GB" sz="1000" kern="1200" dirty="0" smtClean="0">
                          <a:solidFill>
                            <a:schemeClr val="dk1"/>
                          </a:solidFill>
                          <a:effectLst/>
                          <a:latin typeface="+mj-lt"/>
                          <a:ea typeface="+mn-ea"/>
                          <a:cs typeface="+mn-cs"/>
                        </a:rPr>
                        <a:t> anxiety, stress,</a:t>
                      </a:r>
                      <a:r>
                        <a:rPr lang="en-GB" sz="1000" kern="1200" baseline="0" dirty="0" smtClean="0">
                          <a:solidFill>
                            <a:schemeClr val="dk1"/>
                          </a:solidFill>
                          <a:effectLst/>
                          <a:latin typeface="+mj-lt"/>
                          <a:ea typeface="+mn-ea"/>
                          <a:cs typeface="+mn-cs"/>
                        </a:rPr>
                        <a:t> </a:t>
                      </a:r>
                      <a:r>
                        <a:rPr lang="en-GB" sz="1000" kern="1200" dirty="0" smtClean="0">
                          <a:solidFill>
                            <a:schemeClr val="dk1"/>
                          </a:solidFill>
                          <a:effectLst/>
                          <a:latin typeface="+mj-lt"/>
                          <a:ea typeface="+mn-ea"/>
                          <a:cs typeface="+mn-cs"/>
                        </a:rPr>
                        <a:t>strain,</a:t>
                      </a:r>
                      <a:r>
                        <a:rPr lang="en-GB" sz="1000" kern="1200" baseline="0" dirty="0" smtClean="0">
                          <a:solidFill>
                            <a:schemeClr val="dk1"/>
                          </a:solidFill>
                          <a:effectLst/>
                          <a:latin typeface="+mj-lt"/>
                          <a:ea typeface="+mn-ea"/>
                          <a:cs typeface="+mn-cs"/>
                        </a:rPr>
                        <a:t> </a:t>
                      </a:r>
                      <a:r>
                        <a:rPr lang="en-GB" sz="1000" kern="1200" dirty="0" smtClean="0">
                          <a:solidFill>
                            <a:schemeClr val="dk1"/>
                          </a:solidFill>
                          <a:effectLst/>
                          <a:latin typeface="+mj-lt"/>
                          <a:ea typeface="+mn-ea"/>
                          <a:cs typeface="+mn-cs"/>
                        </a:rPr>
                        <a:t>straining,</a:t>
                      </a:r>
                      <a:r>
                        <a:rPr lang="en-GB" sz="1000" kern="1200" baseline="0" dirty="0" smtClean="0">
                          <a:solidFill>
                            <a:schemeClr val="dk1"/>
                          </a:solidFill>
                          <a:effectLst/>
                          <a:latin typeface="+mj-lt"/>
                          <a:ea typeface="+mn-ea"/>
                          <a:cs typeface="+mn-cs"/>
                        </a:rPr>
                        <a:t> </a:t>
                      </a:r>
                      <a:r>
                        <a:rPr lang="en-GB" sz="1000" kern="1200" dirty="0" smtClean="0">
                          <a:solidFill>
                            <a:schemeClr val="dk1"/>
                          </a:solidFill>
                          <a:effectLst/>
                          <a:latin typeface="+mj-lt"/>
                          <a:ea typeface="+mn-ea"/>
                          <a:cs typeface="+mn-cs"/>
                        </a:rPr>
                        <a:t>stretching,</a:t>
                      </a:r>
                      <a:r>
                        <a:rPr lang="en-GB" sz="1000" kern="1200" baseline="0" dirty="0" smtClean="0">
                          <a:solidFill>
                            <a:schemeClr val="dk1"/>
                          </a:solidFill>
                          <a:effectLst/>
                          <a:latin typeface="+mj-lt"/>
                          <a:ea typeface="+mn-ea"/>
                          <a:cs typeface="+mn-cs"/>
                        </a:rPr>
                        <a:t> apprehension, pressure, worry</a:t>
                      </a:r>
                      <a:endParaRPr lang="en-GB" sz="1000" dirty="0">
                        <a:latin typeface="+mj-lt"/>
                      </a:endParaRPr>
                    </a:p>
                  </a:txBody>
                  <a:tcPr/>
                </a:tc>
                <a:extLst>
                  <a:ext uri="{0D108BD9-81ED-4DB2-BD59-A6C34878D82A}">
                    <a16:rowId xmlns:a16="http://schemas.microsoft.com/office/drawing/2014/main" val="10007"/>
                  </a:ext>
                </a:extLst>
              </a:tr>
            </a:tbl>
          </a:graphicData>
        </a:graphic>
      </p:graphicFrame>
      <p:graphicFrame>
        <p:nvGraphicFramePr>
          <p:cNvPr id="7" name="Content Placeholder 3"/>
          <p:cNvGraphicFramePr>
            <a:graphicFrameLocks/>
          </p:cNvGraphicFramePr>
          <p:nvPr>
            <p:extLst/>
          </p:nvPr>
        </p:nvGraphicFramePr>
        <p:xfrm>
          <a:off x="143691" y="192771"/>
          <a:ext cx="3583289" cy="6619590"/>
        </p:xfrm>
        <a:graphic>
          <a:graphicData uri="http://schemas.openxmlformats.org/drawingml/2006/table">
            <a:tbl>
              <a:tblPr firstRow="1" bandRow="1">
                <a:tableStyleId>{93296810-A885-4BE3-A3E7-6D5BEEA58F35}</a:tableStyleId>
              </a:tblPr>
              <a:tblGrid>
                <a:gridCol w="931296">
                  <a:extLst>
                    <a:ext uri="{9D8B030D-6E8A-4147-A177-3AD203B41FA5}">
                      <a16:colId xmlns:a16="http://schemas.microsoft.com/office/drawing/2014/main" val="3497765502"/>
                    </a:ext>
                  </a:extLst>
                </a:gridCol>
                <a:gridCol w="2651993">
                  <a:extLst>
                    <a:ext uri="{9D8B030D-6E8A-4147-A177-3AD203B41FA5}">
                      <a16:colId xmlns:a16="http://schemas.microsoft.com/office/drawing/2014/main" val="3367200646"/>
                    </a:ext>
                  </a:extLst>
                </a:gridCol>
              </a:tblGrid>
              <a:tr h="413642">
                <a:tc>
                  <a:txBody>
                    <a:bodyPr/>
                    <a:lstStyle/>
                    <a:p>
                      <a:pPr algn="l"/>
                      <a:r>
                        <a:rPr lang="en-GB" sz="1100" dirty="0" smtClean="0">
                          <a:solidFill>
                            <a:schemeClr val="tx1"/>
                          </a:solidFill>
                        </a:rPr>
                        <a:t>Word</a:t>
                      </a:r>
                      <a:r>
                        <a:rPr lang="en-GB" sz="1100" baseline="0" dirty="0" smtClean="0">
                          <a:solidFill>
                            <a:schemeClr val="tx1"/>
                          </a:solidFill>
                        </a:rPr>
                        <a:t> Class Terminology</a:t>
                      </a:r>
                      <a:endParaRPr lang="en-GB" sz="1100" dirty="0">
                        <a:solidFill>
                          <a:schemeClr val="tx1"/>
                        </a:solidFill>
                      </a:endParaRPr>
                    </a:p>
                  </a:txBody>
                  <a:tcPr/>
                </a:tc>
                <a:tc>
                  <a:txBody>
                    <a:bodyPr/>
                    <a:lstStyle/>
                    <a:p>
                      <a:pPr algn="l"/>
                      <a:r>
                        <a:rPr lang="en-GB" sz="1100" dirty="0" smtClean="0">
                          <a:solidFill>
                            <a:schemeClr val="tx1"/>
                          </a:solidFill>
                        </a:rPr>
                        <a:t>Definition</a:t>
                      </a:r>
                      <a:r>
                        <a:rPr lang="en-GB" sz="1100" baseline="0" dirty="0" smtClean="0">
                          <a:solidFill>
                            <a:schemeClr val="tx1"/>
                          </a:solidFill>
                        </a:rPr>
                        <a:t> </a:t>
                      </a:r>
                      <a:endParaRPr lang="en-GB" sz="1100" dirty="0">
                        <a:solidFill>
                          <a:schemeClr val="tx1"/>
                        </a:solidFill>
                      </a:endParaRPr>
                    </a:p>
                  </a:txBody>
                  <a:tcPr/>
                </a:tc>
                <a:extLst>
                  <a:ext uri="{0D108BD9-81ED-4DB2-BD59-A6C34878D82A}">
                    <a16:rowId xmlns:a16="http://schemas.microsoft.com/office/drawing/2014/main" val="1650917302"/>
                  </a:ext>
                </a:extLst>
              </a:tr>
              <a:tr h="449712">
                <a:tc>
                  <a:txBody>
                    <a:bodyPr/>
                    <a:lstStyle/>
                    <a:p>
                      <a:pPr algn="l"/>
                      <a:r>
                        <a:rPr lang="en-GB" sz="900" b="1" dirty="0" smtClean="0"/>
                        <a:t>Noun</a:t>
                      </a:r>
                      <a:endParaRPr lang="en-GB" sz="900" b="1" dirty="0"/>
                    </a:p>
                  </a:txBody>
                  <a:tcPr/>
                </a:tc>
                <a:tc>
                  <a:txBody>
                    <a:bodyPr/>
                    <a:lstStyle/>
                    <a:p>
                      <a:pPr>
                        <a:lnSpc>
                          <a:spcPct val="115000"/>
                        </a:lnSpc>
                        <a:spcAft>
                          <a:spcPts val="0"/>
                        </a:spcAft>
                      </a:pPr>
                      <a:r>
                        <a:rPr lang="en-GB" sz="9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a:t>
                      </a:r>
                      <a:r>
                        <a:rPr lang="en-GB"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name of something (Proper Noun: people, places, dates &amp; months must have a capital letter at the start)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8644886"/>
                  </a:ext>
                </a:extLst>
              </a:tr>
              <a:tr h="221594">
                <a:tc>
                  <a:txBody>
                    <a:bodyPr/>
                    <a:lstStyle/>
                    <a:p>
                      <a:pPr algn="l"/>
                      <a:r>
                        <a:rPr lang="en-GB" sz="900" b="1" dirty="0" smtClean="0"/>
                        <a:t>Verb</a:t>
                      </a:r>
                      <a:endParaRPr lang="en-GB" sz="900" b="1" dirty="0"/>
                    </a:p>
                  </a:txBody>
                  <a:tcPr/>
                </a:tc>
                <a:tc>
                  <a:txBody>
                    <a:bodyPr/>
                    <a:lstStyle/>
                    <a:p>
                      <a:pPr>
                        <a:lnSpc>
                          <a:spcPct val="115000"/>
                        </a:lnSpc>
                        <a:spcAft>
                          <a:spcPts val="0"/>
                        </a:spcAft>
                      </a:pPr>
                      <a:r>
                        <a:rPr lang="en-GB" sz="900" dirty="0" smtClean="0">
                          <a:effectLst/>
                          <a:latin typeface="Calibri" panose="020F0502020204030204" pitchFamily="34" charset="0"/>
                          <a:ea typeface="Calibri" panose="020F0502020204030204" pitchFamily="34" charset="0"/>
                          <a:cs typeface="Times New Roman" panose="02020603050405020304" pitchFamily="18" charset="0"/>
                        </a:rPr>
                        <a:t>A</a:t>
                      </a:r>
                      <a:r>
                        <a:rPr lang="en-GB" sz="900" baseline="0" dirty="0" smtClean="0">
                          <a:effectLst/>
                          <a:latin typeface="Calibri" panose="020F0502020204030204" pitchFamily="34" charset="0"/>
                          <a:ea typeface="Calibri" panose="020F0502020204030204" pitchFamily="34" charset="0"/>
                          <a:cs typeface="Times New Roman" panose="02020603050405020304" pitchFamily="18" charset="0"/>
                        </a:rPr>
                        <a:t> word used to describe an action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1217638"/>
                  </a:ext>
                </a:extLst>
              </a:tr>
              <a:tr h="221594">
                <a:tc>
                  <a:txBody>
                    <a:bodyPr/>
                    <a:lstStyle/>
                    <a:p>
                      <a:pPr algn="l"/>
                      <a:r>
                        <a:rPr lang="en-GB" sz="900" b="1" dirty="0" smtClean="0"/>
                        <a:t>Adverb</a:t>
                      </a:r>
                      <a:endParaRPr lang="en-GB" sz="900" b="1" dirty="0"/>
                    </a:p>
                  </a:txBody>
                  <a:tcPr/>
                </a:tc>
                <a:tc>
                  <a:txBody>
                    <a:bodyPr/>
                    <a:lstStyle/>
                    <a:p>
                      <a:pPr algn="l"/>
                      <a:r>
                        <a:rPr lang="en-GB" sz="900" dirty="0" smtClean="0"/>
                        <a:t>often </a:t>
                      </a:r>
                      <a:r>
                        <a:rPr lang="en-GB" sz="900" dirty="0" err="1" smtClean="0"/>
                        <a:t>ly</a:t>
                      </a:r>
                      <a:r>
                        <a:rPr lang="en-GB" sz="900" dirty="0" smtClean="0"/>
                        <a:t> words which describes how things are done</a:t>
                      </a:r>
                      <a:endParaRPr lang="en-GB" sz="900" dirty="0"/>
                    </a:p>
                  </a:txBody>
                  <a:tcPr/>
                </a:tc>
                <a:extLst>
                  <a:ext uri="{0D108BD9-81ED-4DB2-BD59-A6C34878D82A}">
                    <a16:rowId xmlns:a16="http://schemas.microsoft.com/office/drawing/2014/main" val="495403433"/>
                  </a:ext>
                </a:extLst>
              </a:tr>
              <a:tr h="221594">
                <a:tc>
                  <a:txBody>
                    <a:bodyPr/>
                    <a:lstStyle/>
                    <a:p>
                      <a:pPr algn="l"/>
                      <a:r>
                        <a:rPr lang="en-GB" sz="900" b="1" dirty="0" smtClean="0"/>
                        <a:t>Adjective</a:t>
                      </a:r>
                      <a:endParaRPr lang="en-GB" sz="900" b="1" dirty="0"/>
                    </a:p>
                  </a:txBody>
                  <a:tcPr/>
                </a:tc>
                <a:tc>
                  <a:txBody>
                    <a:bodyPr/>
                    <a:lstStyle/>
                    <a:p>
                      <a:pPr algn="l"/>
                      <a:r>
                        <a:rPr lang="en-GB" sz="900" kern="1200" dirty="0" smtClean="0">
                          <a:solidFill>
                            <a:schemeClr val="dk1"/>
                          </a:solidFill>
                          <a:effectLst/>
                          <a:latin typeface="+mn-lt"/>
                          <a:ea typeface="+mn-ea"/>
                          <a:cs typeface="+mn-cs"/>
                        </a:rPr>
                        <a:t>a word used to describe </a:t>
                      </a:r>
                      <a:endParaRPr lang="en-GB" sz="900" dirty="0"/>
                    </a:p>
                  </a:txBody>
                  <a:tcPr/>
                </a:tc>
                <a:extLst>
                  <a:ext uri="{0D108BD9-81ED-4DB2-BD59-A6C34878D82A}">
                    <a16:rowId xmlns:a16="http://schemas.microsoft.com/office/drawing/2014/main" val="302227698"/>
                  </a:ext>
                </a:extLst>
              </a:tr>
              <a:tr h="222034">
                <a:tc>
                  <a:txBody>
                    <a:bodyPr/>
                    <a:lstStyle/>
                    <a:p>
                      <a:pPr algn="l"/>
                      <a:r>
                        <a:rPr lang="en-GB" sz="900" b="1" dirty="0" smtClean="0"/>
                        <a:t>Connotations</a:t>
                      </a:r>
                      <a:endParaRPr lang="en-GB" sz="900" b="1" dirty="0"/>
                    </a:p>
                  </a:txBody>
                  <a:tcPr/>
                </a:tc>
                <a:tc>
                  <a:txBody>
                    <a:bodyPr/>
                    <a:lstStyle/>
                    <a:p>
                      <a:pPr>
                        <a:lnSpc>
                          <a:spcPct val="115000"/>
                        </a:lnSpc>
                        <a:spcAft>
                          <a:spcPts val="0"/>
                        </a:spcAft>
                      </a:pPr>
                      <a:r>
                        <a:rPr lang="en-GB" sz="9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implied </a:t>
                      </a:r>
                      <a:r>
                        <a:rPr lang="en-GB"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or suggested meanings of words or phrases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2071125"/>
                  </a:ext>
                </a:extLst>
              </a:tr>
              <a:tr h="553985">
                <a:tc>
                  <a:txBody>
                    <a:bodyPr/>
                    <a:lstStyle/>
                    <a:p>
                      <a:pPr algn="l"/>
                      <a:r>
                        <a:rPr lang="en-GB" sz="1050" b="1" dirty="0" smtClean="0"/>
                        <a:t>Language &amp; Structure</a:t>
                      </a:r>
                      <a:r>
                        <a:rPr lang="en-GB" sz="1050" b="1" baseline="0" dirty="0" smtClean="0"/>
                        <a:t> </a:t>
                      </a:r>
                      <a:r>
                        <a:rPr lang="en-GB" sz="1050" b="1" dirty="0" smtClean="0"/>
                        <a:t>Terminology</a:t>
                      </a:r>
                      <a:r>
                        <a:rPr lang="en-GB" sz="1050" b="1" baseline="0" dirty="0" smtClean="0"/>
                        <a:t> </a:t>
                      </a:r>
                      <a:endParaRPr lang="en-GB" sz="1050" b="1" dirty="0"/>
                    </a:p>
                  </a:txBody>
                  <a:tcPr>
                    <a:solidFill>
                      <a:schemeClr val="accent6"/>
                    </a:solidFill>
                  </a:tcPr>
                </a:tc>
                <a:tc>
                  <a:txBody>
                    <a:bodyPr/>
                    <a:lstStyle/>
                    <a:p>
                      <a:pPr algn="l"/>
                      <a:r>
                        <a:rPr lang="en-GB" sz="1050" b="1" dirty="0" smtClean="0"/>
                        <a:t>Definition</a:t>
                      </a:r>
                      <a:endParaRPr lang="en-GB" sz="1050" b="1" dirty="0"/>
                    </a:p>
                  </a:txBody>
                  <a:tcPr>
                    <a:solidFill>
                      <a:schemeClr val="accent6"/>
                    </a:solidFill>
                  </a:tcPr>
                </a:tc>
                <a:extLst>
                  <a:ext uri="{0D108BD9-81ED-4DB2-BD59-A6C34878D82A}">
                    <a16:rowId xmlns:a16="http://schemas.microsoft.com/office/drawing/2014/main" val="2593490093"/>
                  </a:ext>
                </a:extLst>
              </a:tr>
              <a:tr h="221594">
                <a:tc>
                  <a:txBody>
                    <a:bodyPr/>
                    <a:lstStyle/>
                    <a:p>
                      <a:pPr algn="l"/>
                      <a:r>
                        <a:rPr lang="en-GB" sz="900" b="1" dirty="0" smtClean="0"/>
                        <a:t>Simile</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comparison </a:t>
                      </a:r>
                      <a:r>
                        <a:rPr lang="en-GB" sz="1000" dirty="0">
                          <a:effectLst/>
                          <a:latin typeface="Calibri" panose="020F0502020204030204" pitchFamily="34" charset="0"/>
                          <a:ea typeface="Times New Roman" panose="02020603050405020304" pitchFamily="18" charset="0"/>
                          <a:cs typeface="Times New Roman" panose="02020603050405020304" pitchFamily="18" charset="0"/>
                        </a:rPr>
                        <a:t>between two things using like or as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394731"/>
                  </a:ext>
                </a:extLst>
              </a:tr>
              <a:tr h="329805">
                <a:tc>
                  <a:txBody>
                    <a:bodyPr/>
                    <a:lstStyle/>
                    <a:p>
                      <a:pPr algn="l"/>
                      <a:r>
                        <a:rPr lang="en-GB" sz="900" b="1" dirty="0" smtClean="0"/>
                        <a:t>Metaphor</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where one thing becomes another in a comparison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1408114"/>
                  </a:ext>
                </a:extLst>
              </a:tr>
              <a:tr h="329805">
                <a:tc>
                  <a:txBody>
                    <a:bodyPr/>
                    <a:lstStyle/>
                    <a:p>
                      <a:pPr algn="l"/>
                      <a:r>
                        <a:rPr lang="en-GB" sz="900" b="1" dirty="0" smtClean="0"/>
                        <a:t>Personification </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giving human qualities to inanimate objects, animals, nature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7119102"/>
                  </a:ext>
                </a:extLst>
              </a:tr>
              <a:tr h="282773">
                <a:tc>
                  <a:txBody>
                    <a:bodyPr/>
                    <a:lstStyle/>
                    <a:p>
                      <a:pPr algn="l"/>
                      <a:r>
                        <a:rPr lang="en-GB" sz="900" b="1" dirty="0" smtClean="0"/>
                        <a:t>Juxtaposition</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placing </a:t>
                      </a:r>
                      <a:r>
                        <a:rPr lang="en-GB" sz="1000" dirty="0">
                          <a:effectLst/>
                          <a:latin typeface="Calibri" panose="020F0502020204030204" pitchFamily="34" charset="0"/>
                          <a:ea typeface="Times New Roman" panose="02020603050405020304" pitchFamily="18" charset="0"/>
                          <a:cs typeface="Times New Roman" panose="02020603050405020304" pitchFamily="18" charset="0"/>
                        </a:rPr>
                        <a:t>contrasting ideas close together in a text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2867571"/>
                  </a:ext>
                </a:extLst>
              </a:tr>
              <a:tr h="329805">
                <a:tc>
                  <a:txBody>
                    <a:bodyPr/>
                    <a:lstStyle/>
                    <a:p>
                      <a:pPr algn="l"/>
                      <a:r>
                        <a:rPr lang="en-GB" sz="900" b="1" dirty="0" smtClean="0"/>
                        <a:t>Symbolism </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the </a:t>
                      </a:r>
                      <a:r>
                        <a:rPr lang="en-GB" sz="1000" dirty="0">
                          <a:effectLst/>
                          <a:latin typeface="Calibri" panose="020F0502020204030204" pitchFamily="34" charset="0"/>
                          <a:ea typeface="Times New Roman" panose="02020603050405020304" pitchFamily="18" charset="0"/>
                          <a:cs typeface="Times New Roman" panose="02020603050405020304" pitchFamily="18" charset="0"/>
                        </a:rPr>
                        <a:t>use of symbols to represent ideas or qualities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9698442"/>
                  </a:ext>
                </a:extLst>
              </a:tr>
              <a:tr h="329805">
                <a:tc>
                  <a:txBody>
                    <a:bodyPr/>
                    <a:lstStyle/>
                    <a:p>
                      <a:pPr algn="l"/>
                      <a:r>
                        <a:rPr lang="en-GB" sz="900" b="1" dirty="0" smtClean="0"/>
                        <a:t>Tone</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the </a:t>
                      </a:r>
                      <a:r>
                        <a:rPr lang="en-GB" sz="1000" dirty="0">
                          <a:effectLst/>
                          <a:latin typeface="Calibri" panose="020F0502020204030204" pitchFamily="34" charset="0"/>
                          <a:ea typeface="Times New Roman" panose="02020603050405020304" pitchFamily="18" charset="0"/>
                          <a:cs typeface="Times New Roman" panose="02020603050405020304" pitchFamily="18" charset="0"/>
                        </a:rPr>
                        <a:t>way a piece of text sounds e.g. sarcastic etc. The mood or atmosphere in the writing.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8836258"/>
                  </a:ext>
                </a:extLst>
              </a:tr>
              <a:tr h="221594">
                <a:tc>
                  <a:txBody>
                    <a:bodyPr/>
                    <a:lstStyle/>
                    <a:p>
                      <a:pPr algn="l"/>
                      <a:r>
                        <a:rPr lang="en-GB" sz="900" b="1" dirty="0" smtClean="0"/>
                        <a:t>Hyperbole</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use </a:t>
                      </a:r>
                      <a:r>
                        <a:rPr lang="en-GB" sz="1000" dirty="0">
                          <a:effectLst/>
                          <a:latin typeface="Calibri" panose="020F0502020204030204" pitchFamily="34" charset="0"/>
                          <a:ea typeface="Times New Roman" panose="02020603050405020304" pitchFamily="18" charset="0"/>
                          <a:cs typeface="Times New Roman" panose="02020603050405020304" pitchFamily="18" charset="0"/>
                        </a:rPr>
                        <a:t>of exaggerated terms for emphasis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3882426"/>
                  </a:ext>
                </a:extLst>
              </a:tr>
              <a:tr h="329805">
                <a:tc>
                  <a:txBody>
                    <a:bodyPr/>
                    <a:lstStyle/>
                    <a:p>
                      <a:pPr algn="l"/>
                      <a:r>
                        <a:rPr lang="en-GB" sz="900" b="1" dirty="0" smtClean="0"/>
                        <a:t>Pathetic Fallacy</a:t>
                      </a:r>
                      <a:r>
                        <a:rPr lang="en-GB" sz="900" b="1" baseline="0" dirty="0" smtClean="0"/>
                        <a:t> </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ascribing human conduct and feelings to nature, usually the weather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3362692"/>
                  </a:ext>
                </a:extLst>
              </a:tr>
              <a:tr h="354550">
                <a:tc>
                  <a:txBody>
                    <a:bodyPr/>
                    <a:lstStyle/>
                    <a:p>
                      <a:pPr algn="l"/>
                      <a:r>
                        <a:rPr lang="en-GB" sz="900" b="1" dirty="0" smtClean="0"/>
                        <a:t>Emotive Language </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language </a:t>
                      </a:r>
                      <a:r>
                        <a:rPr lang="en-GB" sz="1000" dirty="0">
                          <a:effectLst/>
                          <a:latin typeface="Calibri" panose="020F0502020204030204" pitchFamily="34" charset="0"/>
                          <a:ea typeface="Times New Roman" panose="02020603050405020304" pitchFamily="18" charset="0"/>
                          <a:cs typeface="Times New Roman" panose="02020603050405020304" pitchFamily="18" charset="0"/>
                        </a:rPr>
                        <a:t>which creates an emotion in the reader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1616756"/>
                  </a:ext>
                </a:extLst>
              </a:tr>
              <a:tr h="221594">
                <a:tc>
                  <a:txBody>
                    <a:bodyPr/>
                    <a:lstStyle/>
                    <a:p>
                      <a:pPr algn="l"/>
                      <a:r>
                        <a:rPr lang="en-GB" sz="900" b="1" dirty="0" smtClean="0"/>
                        <a:t>Dialogue </a:t>
                      </a:r>
                      <a:endParaRPr lang="en-GB" sz="900" b="1" dirty="0"/>
                    </a:p>
                  </a:txBody>
                  <a:tcPr/>
                </a:tc>
                <a:tc>
                  <a:txBody>
                    <a:bodyPr/>
                    <a:lstStyle/>
                    <a:p>
                      <a:pPr algn="l"/>
                      <a:r>
                        <a:rPr lang="en-GB" sz="900" dirty="0" smtClean="0"/>
                        <a:t>Speech</a:t>
                      </a:r>
                      <a:endParaRPr lang="en-GB" sz="900" dirty="0"/>
                    </a:p>
                  </a:txBody>
                  <a:tcPr/>
                </a:tc>
                <a:extLst>
                  <a:ext uri="{0D108BD9-81ED-4DB2-BD59-A6C34878D82A}">
                    <a16:rowId xmlns:a16="http://schemas.microsoft.com/office/drawing/2014/main" val="2721602634"/>
                  </a:ext>
                </a:extLst>
              </a:tr>
              <a:tr h="305482">
                <a:tc>
                  <a:txBody>
                    <a:bodyPr/>
                    <a:lstStyle/>
                    <a:p>
                      <a:pPr algn="l"/>
                      <a:r>
                        <a:rPr lang="en-GB" sz="900" b="1" dirty="0" smtClean="0"/>
                        <a:t>Description</a:t>
                      </a:r>
                      <a:endParaRPr lang="en-GB" sz="900" b="1" dirty="0"/>
                    </a:p>
                  </a:txBody>
                  <a:tcPr/>
                </a:tc>
                <a:tc>
                  <a:txBody>
                    <a:bodyPr/>
                    <a:lstStyle/>
                    <a:p>
                      <a:pPr algn="l"/>
                      <a:r>
                        <a:rPr lang="en-GB" sz="900" dirty="0" smtClean="0"/>
                        <a:t>Showing the reader</a:t>
                      </a:r>
                      <a:r>
                        <a:rPr lang="en-GB" sz="900" baseline="0" dirty="0" smtClean="0"/>
                        <a:t> by describing what is happening</a:t>
                      </a:r>
                      <a:endParaRPr lang="en-GB" sz="900" dirty="0"/>
                    </a:p>
                  </a:txBody>
                  <a:tcPr/>
                </a:tc>
                <a:extLst>
                  <a:ext uri="{0D108BD9-81ED-4DB2-BD59-A6C34878D82A}">
                    <a16:rowId xmlns:a16="http://schemas.microsoft.com/office/drawing/2014/main" val="3329657863"/>
                  </a:ext>
                </a:extLst>
              </a:tr>
              <a:tr h="329805">
                <a:tc>
                  <a:txBody>
                    <a:bodyPr/>
                    <a:lstStyle/>
                    <a:p>
                      <a:pPr algn="l"/>
                      <a:r>
                        <a:rPr lang="en-GB" sz="900" b="1" dirty="0" smtClean="0">
                          <a:effectLst/>
                          <a:latin typeface="Calibri" panose="020F0502020204030204" pitchFamily="34" charset="0"/>
                          <a:cs typeface="Times New Roman" panose="02020603050405020304" pitchFamily="18" charset="0"/>
                        </a:rPr>
                        <a:t>Foreshadowing</a:t>
                      </a:r>
                      <a:endParaRPr lang="en-GB" sz="900" b="1" dirty="0"/>
                    </a:p>
                  </a:txBody>
                  <a:tcPr/>
                </a:tc>
                <a:tc>
                  <a:txBody>
                    <a:bodyPr/>
                    <a:lstStyle/>
                    <a:p>
                      <a:pPr>
                        <a:lnSpc>
                          <a:spcPct val="115000"/>
                        </a:lnSpc>
                        <a:spcAft>
                          <a:spcPts val="1000"/>
                        </a:spcAft>
                      </a:pPr>
                      <a:r>
                        <a:rPr lang="en-GB" sz="1000" dirty="0" smtClean="0">
                          <a:effectLst/>
                          <a:latin typeface="Calibri" panose="020F0502020204030204" pitchFamily="34" charset="0"/>
                          <a:ea typeface="Times New Roman" panose="02020603050405020304" pitchFamily="18" charset="0"/>
                          <a:cs typeface="Times New Roman" panose="02020603050405020304" pitchFamily="18" charset="0"/>
                        </a:rPr>
                        <a:t>a hint or suggestion of what might happen later in the story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8013761"/>
                  </a:ext>
                </a:extLst>
              </a:tr>
              <a:tr h="490833">
                <a:tc>
                  <a:txBody>
                    <a:bodyPr/>
                    <a:lstStyle/>
                    <a:p>
                      <a:pPr algn="l"/>
                      <a:r>
                        <a:rPr lang="en-GB" sz="1000" b="1" dirty="0" smtClean="0"/>
                        <a:t>Withholding Information</a:t>
                      </a:r>
                      <a:endParaRPr lang="en-GB" sz="1000" b="1" dirty="0"/>
                    </a:p>
                  </a:txBody>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kern="1200" dirty="0" smtClean="0">
                          <a:solidFill>
                            <a:schemeClr val="dk1"/>
                          </a:solidFill>
                          <a:effectLst/>
                          <a:latin typeface="+mn-lt"/>
                          <a:ea typeface="+mn-ea"/>
                          <a:cs typeface="+mn-cs"/>
                        </a:rPr>
                        <a:t>holding back information from the reader to create a range of emotions       </a:t>
                      </a:r>
                    </a:p>
                  </a:txBody>
                  <a:tcPr marL="68580" marR="68580" marT="0" marB="0"/>
                </a:tc>
                <a:extLst>
                  <a:ext uri="{0D108BD9-81ED-4DB2-BD59-A6C34878D82A}">
                    <a16:rowId xmlns:a16="http://schemas.microsoft.com/office/drawing/2014/main" val="1788049953"/>
                  </a:ext>
                </a:extLst>
              </a:tr>
            </a:tbl>
          </a:graphicData>
        </a:graphic>
      </p:graphicFrame>
      <p:graphicFrame>
        <p:nvGraphicFramePr>
          <p:cNvPr id="8" name="Content Placeholder 3"/>
          <p:cNvGraphicFramePr>
            <a:graphicFrameLocks/>
          </p:cNvGraphicFramePr>
          <p:nvPr>
            <p:extLst/>
          </p:nvPr>
        </p:nvGraphicFramePr>
        <p:xfrm>
          <a:off x="3873097" y="116632"/>
          <a:ext cx="5181147" cy="594360"/>
        </p:xfrm>
        <a:graphic>
          <a:graphicData uri="http://schemas.openxmlformats.org/drawingml/2006/table">
            <a:tbl>
              <a:tblPr firstRow="1" bandRow="1">
                <a:tableStyleId>{93296810-A885-4BE3-A3E7-6D5BEEA58F35}</a:tableStyleId>
              </a:tblPr>
              <a:tblGrid>
                <a:gridCol w="1202959">
                  <a:extLst>
                    <a:ext uri="{9D8B030D-6E8A-4147-A177-3AD203B41FA5}">
                      <a16:colId xmlns:a16="http://schemas.microsoft.com/office/drawing/2014/main" val="3497765502"/>
                    </a:ext>
                  </a:extLst>
                </a:gridCol>
                <a:gridCol w="3978188">
                  <a:extLst>
                    <a:ext uri="{9D8B030D-6E8A-4147-A177-3AD203B41FA5}">
                      <a16:colId xmlns:a16="http://schemas.microsoft.com/office/drawing/2014/main" val="3367200646"/>
                    </a:ext>
                  </a:extLst>
                </a:gridCol>
              </a:tblGrid>
              <a:tr h="523892">
                <a:tc>
                  <a:txBody>
                    <a:bodyPr/>
                    <a:lstStyle/>
                    <a:p>
                      <a:pPr algn="l"/>
                      <a:r>
                        <a:rPr lang="en-GB" sz="1100" dirty="0" smtClean="0">
                          <a:solidFill>
                            <a:schemeClr val="tx1"/>
                          </a:solidFill>
                        </a:rPr>
                        <a:t>How can I use emotion</a:t>
                      </a:r>
                      <a:r>
                        <a:rPr lang="en-GB" sz="1100" baseline="0" dirty="0" smtClean="0">
                          <a:solidFill>
                            <a:schemeClr val="tx1"/>
                          </a:solidFill>
                        </a:rPr>
                        <a:t> words for analysis</a:t>
                      </a:r>
                      <a:r>
                        <a:rPr lang="en-GB" sz="1100" dirty="0" smtClean="0">
                          <a:solidFill>
                            <a:schemeClr val="tx1"/>
                          </a:solidFill>
                        </a:rPr>
                        <a:t>? </a:t>
                      </a:r>
                      <a:endParaRPr lang="en-GB" sz="1100" dirty="0">
                        <a:solidFill>
                          <a:schemeClr val="tx1"/>
                        </a:solidFill>
                      </a:endParaRPr>
                    </a:p>
                  </a:txBody>
                  <a:tcPr/>
                </a:tc>
                <a:tc>
                  <a:txBody>
                    <a:bodyPr/>
                    <a:lstStyle/>
                    <a:p>
                      <a:pPr algn="l"/>
                      <a:r>
                        <a:rPr lang="en-GB" sz="1100" dirty="0" smtClean="0">
                          <a:solidFill>
                            <a:schemeClr val="tx1"/>
                          </a:solidFill>
                        </a:rPr>
                        <a:t>Use the range of emotions/alternative</a:t>
                      </a:r>
                      <a:r>
                        <a:rPr lang="en-GB" sz="1100" baseline="0" dirty="0" smtClean="0">
                          <a:solidFill>
                            <a:schemeClr val="tx1"/>
                          </a:solidFill>
                        </a:rPr>
                        <a:t> words</a:t>
                      </a:r>
                      <a:r>
                        <a:rPr lang="en-GB" sz="1100" dirty="0" smtClean="0">
                          <a:solidFill>
                            <a:schemeClr val="tx1"/>
                          </a:solidFill>
                        </a:rPr>
                        <a:t> to analyse</a:t>
                      </a:r>
                      <a:r>
                        <a:rPr lang="en-GB" sz="1100" baseline="0" dirty="0" smtClean="0">
                          <a:solidFill>
                            <a:schemeClr val="tx1"/>
                          </a:solidFill>
                        </a:rPr>
                        <a:t> the way characters are presented, how they feel and what the writer has intended in your analysis.</a:t>
                      </a:r>
                      <a:endParaRPr lang="en-GB" sz="1100" dirty="0">
                        <a:solidFill>
                          <a:schemeClr val="tx1"/>
                        </a:solidFill>
                      </a:endParaRPr>
                    </a:p>
                  </a:txBody>
                  <a:tcPr/>
                </a:tc>
                <a:extLst>
                  <a:ext uri="{0D108BD9-81ED-4DB2-BD59-A6C34878D82A}">
                    <a16:rowId xmlns:a16="http://schemas.microsoft.com/office/drawing/2014/main" val="1650917302"/>
                  </a:ext>
                </a:extLst>
              </a:tr>
            </a:tbl>
          </a:graphicData>
        </a:graphic>
      </p:graphicFrame>
    </p:spTree>
    <p:extLst>
      <p:ext uri="{BB962C8B-B14F-4D97-AF65-F5344CB8AC3E}">
        <p14:creationId xmlns:p14="http://schemas.microsoft.com/office/powerpoint/2010/main" val="4001136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174" y="0"/>
            <a:ext cx="374441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b="1" dirty="0" smtClean="0"/>
              <a:t>NON-FICTION WRITING CORE KO</a:t>
            </a:r>
            <a:endParaRPr lang="en-GB" b="1" dirty="0"/>
          </a:p>
        </p:txBody>
      </p:sp>
      <p:graphicFrame>
        <p:nvGraphicFramePr>
          <p:cNvPr id="6" name="Table 5"/>
          <p:cNvGraphicFramePr>
            <a:graphicFrameLocks noGrp="1"/>
          </p:cNvGraphicFramePr>
          <p:nvPr>
            <p:extLst/>
          </p:nvPr>
        </p:nvGraphicFramePr>
        <p:xfrm>
          <a:off x="89174" y="527799"/>
          <a:ext cx="4964204" cy="6303264"/>
        </p:xfrm>
        <a:graphic>
          <a:graphicData uri="http://schemas.openxmlformats.org/drawingml/2006/table">
            <a:tbl>
              <a:tblPr firstRow="1" bandRow="1">
                <a:tableStyleId>{93296810-A885-4BE3-A3E7-6D5BEEA58F35}</a:tableStyleId>
              </a:tblPr>
              <a:tblGrid>
                <a:gridCol w="1514642">
                  <a:extLst>
                    <a:ext uri="{9D8B030D-6E8A-4147-A177-3AD203B41FA5}">
                      <a16:colId xmlns:a16="http://schemas.microsoft.com/office/drawing/2014/main" val="20000"/>
                    </a:ext>
                  </a:extLst>
                </a:gridCol>
                <a:gridCol w="3449562">
                  <a:extLst>
                    <a:ext uri="{9D8B030D-6E8A-4147-A177-3AD203B41FA5}">
                      <a16:colId xmlns:a16="http://schemas.microsoft.com/office/drawing/2014/main" val="20001"/>
                    </a:ext>
                  </a:extLst>
                </a:gridCol>
              </a:tblGrid>
              <a:tr h="216024">
                <a:tc>
                  <a:txBody>
                    <a:bodyPr/>
                    <a:lstStyle/>
                    <a:p>
                      <a:pPr algn="l"/>
                      <a:r>
                        <a:rPr lang="en-GB" sz="1400" dirty="0" smtClean="0">
                          <a:solidFill>
                            <a:schemeClr val="tx1"/>
                          </a:solidFill>
                        </a:rPr>
                        <a:t>Terminology</a:t>
                      </a:r>
                      <a:endParaRPr lang="en-GB" sz="1400" dirty="0">
                        <a:solidFill>
                          <a:schemeClr val="tx1"/>
                        </a:solidFill>
                      </a:endParaRPr>
                    </a:p>
                  </a:txBody>
                  <a:tcPr/>
                </a:tc>
                <a:tc>
                  <a:txBody>
                    <a:bodyPr/>
                    <a:lstStyle/>
                    <a:p>
                      <a:pPr algn="l"/>
                      <a:r>
                        <a:rPr lang="en-GB" sz="1400" dirty="0" smtClean="0">
                          <a:solidFill>
                            <a:schemeClr val="tx1"/>
                          </a:solidFill>
                        </a:rPr>
                        <a:t>Definition</a:t>
                      </a:r>
                      <a:r>
                        <a:rPr lang="en-GB" sz="1400" baseline="0" dirty="0" smtClean="0">
                          <a:solidFill>
                            <a:schemeClr val="tx1"/>
                          </a:solidFill>
                        </a:rPr>
                        <a:t> </a:t>
                      </a:r>
                      <a:endParaRPr lang="en-GB" sz="1400" dirty="0">
                        <a:solidFill>
                          <a:schemeClr val="tx1"/>
                        </a:solidFill>
                      </a:endParaRPr>
                    </a:p>
                  </a:txBody>
                  <a:tcPr/>
                </a:tc>
                <a:extLst>
                  <a:ext uri="{0D108BD9-81ED-4DB2-BD59-A6C34878D82A}">
                    <a16:rowId xmlns:a16="http://schemas.microsoft.com/office/drawing/2014/main" val="10000"/>
                  </a:ext>
                </a:extLst>
              </a:tr>
              <a:tr h="268537">
                <a:tc>
                  <a:txBody>
                    <a:bodyPr/>
                    <a:lstStyle/>
                    <a:p>
                      <a:pPr algn="l"/>
                      <a:r>
                        <a:rPr lang="en-GB" sz="1200" dirty="0" smtClean="0"/>
                        <a:t>PAFT</a:t>
                      </a:r>
                      <a:endParaRPr lang="en-GB" sz="1200" dirty="0"/>
                    </a:p>
                  </a:txBody>
                  <a:tcPr/>
                </a:tc>
                <a:tc>
                  <a:txBody>
                    <a:bodyPr/>
                    <a:lstStyle/>
                    <a:p>
                      <a:pPr algn="l"/>
                      <a:r>
                        <a:rPr lang="en-GB" sz="1200" kern="1200" dirty="0" smtClean="0">
                          <a:solidFill>
                            <a:schemeClr val="dk1"/>
                          </a:solidFill>
                          <a:effectLst/>
                          <a:latin typeface="+mn-lt"/>
                          <a:ea typeface="+mn-ea"/>
                          <a:cs typeface="+mn-cs"/>
                        </a:rPr>
                        <a:t>Purpose,</a:t>
                      </a:r>
                      <a:r>
                        <a:rPr lang="en-GB" sz="1200" kern="1200" baseline="0" dirty="0" smtClean="0">
                          <a:solidFill>
                            <a:schemeClr val="dk1"/>
                          </a:solidFill>
                          <a:effectLst/>
                          <a:latin typeface="+mn-lt"/>
                          <a:ea typeface="+mn-ea"/>
                          <a:cs typeface="+mn-cs"/>
                        </a:rPr>
                        <a:t> audience, form and tone</a:t>
                      </a:r>
                      <a:endParaRPr lang="en-GB" sz="1200" dirty="0"/>
                    </a:p>
                  </a:txBody>
                  <a:tcPr/>
                </a:tc>
                <a:extLst>
                  <a:ext uri="{0D108BD9-81ED-4DB2-BD59-A6C34878D82A}">
                    <a16:rowId xmlns:a16="http://schemas.microsoft.com/office/drawing/2014/main" val="10001"/>
                  </a:ext>
                </a:extLst>
              </a:tr>
              <a:tr h="184444">
                <a:tc>
                  <a:txBody>
                    <a:bodyPr/>
                    <a:lstStyle/>
                    <a:p>
                      <a:pPr algn="l"/>
                      <a:r>
                        <a:rPr lang="en-GB" sz="1200" dirty="0" smtClean="0"/>
                        <a:t>Purpose</a:t>
                      </a:r>
                      <a:endParaRPr lang="en-GB" sz="1200" dirty="0"/>
                    </a:p>
                  </a:txBody>
                  <a:tcPr/>
                </a:tc>
                <a:tc>
                  <a:txBody>
                    <a:bodyPr/>
                    <a:lstStyle/>
                    <a:p>
                      <a:pPr>
                        <a:lnSpc>
                          <a:spcPct val="115000"/>
                        </a:lnSpc>
                        <a:spcAft>
                          <a:spcPts val="1000"/>
                        </a:spcAft>
                      </a:pPr>
                      <a:r>
                        <a:rPr lang="en-GB" sz="1200" kern="1200" dirty="0" smtClean="0">
                          <a:solidFill>
                            <a:schemeClr val="dk1"/>
                          </a:solidFill>
                          <a:effectLst/>
                          <a:latin typeface="+mn-lt"/>
                          <a:ea typeface="+mn-ea"/>
                          <a:cs typeface="+mn-cs"/>
                        </a:rPr>
                        <a:t>What</a:t>
                      </a:r>
                      <a:r>
                        <a:rPr lang="en-GB" sz="1200" kern="1200" baseline="0" dirty="0" smtClean="0">
                          <a:solidFill>
                            <a:schemeClr val="dk1"/>
                          </a:solidFill>
                          <a:effectLst/>
                          <a:latin typeface="+mn-lt"/>
                          <a:ea typeface="+mn-ea"/>
                          <a:cs typeface="+mn-cs"/>
                        </a:rPr>
                        <a:t> a text trying to do. Is it informative, advisory or persuasive</a:t>
                      </a:r>
                      <a:endParaRPr lang="en-GB"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32578">
                <a:tc>
                  <a:txBody>
                    <a:bodyPr/>
                    <a:lstStyle/>
                    <a:p>
                      <a:pPr algn="l"/>
                      <a:r>
                        <a:rPr lang="en-GB" sz="1200" dirty="0" smtClean="0"/>
                        <a:t>Audience</a:t>
                      </a:r>
                      <a:endParaRPr lang="en-GB" sz="1200" dirty="0"/>
                    </a:p>
                  </a:txBody>
                  <a:tcPr/>
                </a:tc>
                <a:tc>
                  <a:txBody>
                    <a:bodyPr/>
                    <a:lstStyle/>
                    <a:p>
                      <a:pPr algn="l"/>
                      <a:r>
                        <a:rPr lang="en-GB" sz="1200" kern="1200" dirty="0" smtClean="0">
                          <a:solidFill>
                            <a:schemeClr val="dk1"/>
                          </a:solidFill>
                          <a:effectLst/>
                          <a:latin typeface="+mn-lt"/>
                          <a:ea typeface="+mn-ea"/>
                          <a:cs typeface="+mn-cs"/>
                        </a:rPr>
                        <a:t>Who a</a:t>
                      </a:r>
                      <a:r>
                        <a:rPr lang="en-GB" sz="1200" kern="1200" baseline="0" dirty="0" smtClean="0">
                          <a:solidFill>
                            <a:schemeClr val="dk1"/>
                          </a:solidFill>
                          <a:effectLst/>
                          <a:latin typeface="+mn-lt"/>
                          <a:ea typeface="+mn-ea"/>
                          <a:cs typeface="+mn-cs"/>
                        </a:rPr>
                        <a:t> text is aimed at</a:t>
                      </a:r>
                      <a:endParaRPr lang="en-GB" sz="1200" dirty="0"/>
                    </a:p>
                  </a:txBody>
                  <a:tcPr/>
                </a:tc>
                <a:extLst>
                  <a:ext uri="{0D108BD9-81ED-4DB2-BD59-A6C34878D82A}">
                    <a16:rowId xmlns:a16="http://schemas.microsoft.com/office/drawing/2014/main" val="10003"/>
                  </a:ext>
                </a:extLst>
              </a:tr>
              <a:tr h="186894">
                <a:tc>
                  <a:txBody>
                    <a:bodyPr/>
                    <a:lstStyle/>
                    <a:p>
                      <a:pPr algn="l"/>
                      <a:r>
                        <a:rPr lang="en-GB" sz="1200" dirty="0" smtClean="0"/>
                        <a:t>Format</a:t>
                      </a:r>
                      <a:endParaRPr lang="en-GB" sz="1200" dirty="0"/>
                    </a:p>
                  </a:txBody>
                  <a:tcPr/>
                </a:tc>
                <a:tc>
                  <a:txBody>
                    <a:bodyPr/>
                    <a:lstStyle/>
                    <a:p>
                      <a:pPr algn="l"/>
                      <a:r>
                        <a:rPr lang="en-GB" sz="1200" kern="1200" dirty="0" smtClean="0">
                          <a:solidFill>
                            <a:schemeClr val="dk1"/>
                          </a:solidFill>
                          <a:effectLst/>
                          <a:latin typeface="+mn-lt"/>
                          <a:ea typeface="+mn-ea"/>
                          <a:cs typeface="+mn-cs"/>
                        </a:rPr>
                        <a:t>The type</a:t>
                      </a:r>
                      <a:r>
                        <a:rPr lang="en-GB" sz="1200" kern="1200" baseline="0" dirty="0" smtClean="0">
                          <a:solidFill>
                            <a:schemeClr val="dk1"/>
                          </a:solidFill>
                          <a:effectLst/>
                          <a:latin typeface="+mn-lt"/>
                          <a:ea typeface="+mn-ea"/>
                          <a:cs typeface="+mn-cs"/>
                        </a:rPr>
                        <a:t> of text (</a:t>
                      </a:r>
                      <a:r>
                        <a:rPr lang="en-GB" sz="1200" kern="1200" baseline="0" dirty="0" err="1" smtClean="0">
                          <a:solidFill>
                            <a:schemeClr val="dk1"/>
                          </a:solidFill>
                          <a:effectLst/>
                          <a:latin typeface="+mn-lt"/>
                          <a:ea typeface="+mn-ea"/>
                          <a:cs typeface="+mn-cs"/>
                        </a:rPr>
                        <a:t>eg</a:t>
                      </a:r>
                      <a:r>
                        <a:rPr lang="en-GB" sz="1200" kern="1200" baseline="0" dirty="0" smtClean="0">
                          <a:solidFill>
                            <a:schemeClr val="dk1"/>
                          </a:solidFill>
                          <a:effectLst/>
                          <a:latin typeface="+mn-lt"/>
                          <a:ea typeface="+mn-ea"/>
                          <a:cs typeface="+mn-cs"/>
                        </a:rPr>
                        <a:t>: letter, speech, report </a:t>
                      </a:r>
                      <a:r>
                        <a:rPr lang="en-GB" sz="1200" kern="1200" baseline="0" dirty="0" err="1" smtClean="0">
                          <a:solidFill>
                            <a:schemeClr val="dk1"/>
                          </a:solidFill>
                          <a:effectLst/>
                          <a:latin typeface="+mn-lt"/>
                          <a:ea typeface="+mn-ea"/>
                          <a:cs typeface="+mn-cs"/>
                        </a:rPr>
                        <a:t>etc</a:t>
                      </a:r>
                      <a:r>
                        <a:rPr lang="en-GB" sz="1200" kern="1200" baseline="0" dirty="0" smtClean="0">
                          <a:solidFill>
                            <a:schemeClr val="dk1"/>
                          </a:solidFill>
                          <a:effectLst/>
                          <a:latin typeface="+mn-lt"/>
                          <a:ea typeface="+mn-ea"/>
                          <a:cs typeface="+mn-cs"/>
                        </a:rPr>
                        <a:t>)</a:t>
                      </a:r>
                      <a:endParaRPr lang="en-GB" sz="1200" dirty="0"/>
                    </a:p>
                  </a:txBody>
                  <a:tcPr/>
                </a:tc>
                <a:extLst>
                  <a:ext uri="{0D108BD9-81ED-4DB2-BD59-A6C34878D82A}">
                    <a16:rowId xmlns:a16="http://schemas.microsoft.com/office/drawing/2014/main" val="10004"/>
                  </a:ext>
                </a:extLst>
              </a:tr>
              <a:tr h="246258">
                <a:tc>
                  <a:txBody>
                    <a:bodyPr/>
                    <a:lstStyle/>
                    <a:p>
                      <a:pPr algn="l"/>
                      <a:r>
                        <a:rPr lang="en-GB" sz="1200" dirty="0" smtClean="0"/>
                        <a:t>Tone</a:t>
                      </a:r>
                      <a:endParaRPr lang="en-GB" sz="1200" dirty="0"/>
                    </a:p>
                  </a:txBody>
                  <a:tcPr/>
                </a:tc>
                <a:tc>
                  <a:txBody>
                    <a:bodyPr/>
                    <a:lstStyle/>
                    <a:p>
                      <a:pPr algn="l"/>
                      <a:r>
                        <a:rPr lang="en-GB" sz="1200" kern="1200" dirty="0" smtClean="0">
                          <a:solidFill>
                            <a:schemeClr val="dk1"/>
                          </a:solidFill>
                          <a:effectLst/>
                          <a:latin typeface="+mn-lt"/>
                          <a:ea typeface="+mn-ea"/>
                          <a:cs typeface="+mn-cs"/>
                        </a:rPr>
                        <a:t>The way a piece of</a:t>
                      </a:r>
                      <a:r>
                        <a:rPr lang="en-GB" sz="1200" kern="1200" baseline="0" dirty="0" smtClean="0">
                          <a:solidFill>
                            <a:schemeClr val="dk1"/>
                          </a:solidFill>
                          <a:effectLst/>
                          <a:latin typeface="+mn-lt"/>
                          <a:ea typeface="+mn-ea"/>
                          <a:cs typeface="+mn-cs"/>
                        </a:rPr>
                        <a:t> text sounds e.g. sarcastic etc. The mood or atmosphere in the writing. </a:t>
                      </a:r>
                      <a:endParaRPr lang="en-GB" sz="1200" dirty="0"/>
                    </a:p>
                  </a:txBody>
                  <a:tcPr/>
                </a:tc>
                <a:extLst>
                  <a:ext uri="{0D108BD9-81ED-4DB2-BD59-A6C34878D82A}">
                    <a16:rowId xmlns:a16="http://schemas.microsoft.com/office/drawing/2014/main" val="10005"/>
                  </a:ext>
                </a:extLst>
              </a:tr>
              <a:tr h="246258">
                <a:tc>
                  <a:txBody>
                    <a:bodyPr/>
                    <a:lstStyle/>
                    <a:p>
                      <a:pPr algn="l"/>
                      <a:r>
                        <a:rPr lang="en-GB" sz="1200" dirty="0" smtClean="0"/>
                        <a:t>Hyperbole</a:t>
                      </a:r>
                      <a:endParaRPr lang="en-GB" sz="1200" dirty="0"/>
                    </a:p>
                  </a:txBody>
                  <a:tcPr/>
                </a:tc>
                <a:tc>
                  <a:txBody>
                    <a:bodyPr/>
                    <a:lstStyle/>
                    <a:p>
                      <a:pPr algn="l"/>
                      <a:r>
                        <a:rPr lang="en-GB" sz="1200" dirty="0" smtClean="0"/>
                        <a:t>Use of exaggerated terms for emphasis.</a:t>
                      </a:r>
                      <a:r>
                        <a:rPr lang="en-GB" sz="1200" baseline="0" dirty="0" smtClean="0"/>
                        <a:t> </a:t>
                      </a:r>
                      <a:endParaRPr lang="en-GB" sz="1200" dirty="0"/>
                    </a:p>
                  </a:txBody>
                  <a:tcPr/>
                </a:tc>
                <a:extLst>
                  <a:ext uri="{0D108BD9-81ED-4DB2-BD59-A6C34878D82A}">
                    <a16:rowId xmlns:a16="http://schemas.microsoft.com/office/drawing/2014/main" val="10006"/>
                  </a:ext>
                </a:extLst>
              </a:tr>
              <a:tr h="246258">
                <a:tc>
                  <a:txBody>
                    <a:bodyPr/>
                    <a:lstStyle/>
                    <a:p>
                      <a:pPr algn="l"/>
                      <a:r>
                        <a:rPr lang="en-GB" sz="1200" dirty="0" smtClean="0"/>
                        <a:t>Anecdote</a:t>
                      </a:r>
                      <a:endParaRPr lang="en-GB" sz="1200" dirty="0"/>
                    </a:p>
                  </a:txBody>
                  <a:tcPr/>
                </a:tc>
                <a:tc>
                  <a:txBody>
                    <a:bodyPr/>
                    <a:lstStyle/>
                    <a:p>
                      <a:pPr algn="l"/>
                      <a:r>
                        <a:rPr lang="en-GB" sz="1200" dirty="0" smtClean="0"/>
                        <a:t>A short story often from one’s own experience</a:t>
                      </a:r>
                      <a:endParaRPr lang="en-GB" sz="1200" dirty="0"/>
                    </a:p>
                  </a:txBody>
                  <a:tcPr/>
                </a:tc>
                <a:extLst>
                  <a:ext uri="{0D108BD9-81ED-4DB2-BD59-A6C34878D82A}">
                    <a16:rowId xmlns:a16="http://schemas.microsoft.com/office/drawing/2014/main" val="10007"/>
                  </a:ext>
                </a:extLst>
              </a:tr>
              <a:tr h="246258">
                <a:tc>
                  <a:txBody>
                    <a:bodyPr/>
                    <a:lstStyle/>
                    <a:p>
                      <a:pPr algn="l"/>
                      <a:r>
                        <a:rPr lang="en-GB" sz="1200" dirty="0" smtClean="0"/>
                        <a:t>Directives</a:t>
                      </a:r>
                      <a:endParaRPr lang="en-GB" sz="1200" dirty="0"/>
                    </a:p>
                  </a:txBody>
                  <a:tcPr/>
                </a:tc>
                <a:tc>
                  <a:txBody>
                    <a:bodyPr/>
                    <a:lstStyle/>
                    <a:p>
                      <a:pPr algn="l"/>
                      <a:r>
                        <a:rPr lang="en-GB" sz="1200" dirty="0" smtClean="0"/>
                        <a:t>Using</a:t>
                      </a:r>
                      <a:r>
                        <a:rPr lang="en-GB" sz="1200" baseline="0" dirty="0" smtClean="0"/>
                        <a:t> you, we or us. </a:t>
                      </a:r>
                      <a:endParaRPr lang="en-GB" sz="1200" dirty="0"/>
                    </a:p>
                  </a:txBody>
                  <a:tcPr/>
                </a:tc>
                <a:extLst>
                  <a:ext uri="{0D108BD9-81ED-4DB2-BD59-A6C34878D82A}">
                    <a16:rowId xmlns:a16="http://schemas.microsoft.com/office/drawing/2014/main" val="10008"/>
                  </a:ext>
                </a:extLst>
              </a:tr>
              <a:tr h="232578">
                <a:tc>
                  <a:txBody>
                    <a:bodyPr/>
                    <a:lstStyle/>
                    <a:p>
                      <a:pPr algn="l"/>
                      <a:r>
                        <a:rPr lang="en-GB" sz="1200" dirty="0" smtClean="0"/>
                        <a:t>Asides</a:t>
                      </a:r>
                      <a:endParaRPr lang="en-GB" sz="1200" dirty="0"/>
                    </a:p>
                  </a:txBody>
                  <a:tcPr/>
                </a:tc>
                <a:tc>
                  <a:txBody>
                    <a:bodyPr/>
                    <a:lstStyle/>
                    <a:p>
                      <a:pPr algn="l"/>
                      <a:r>
                        <a:rPr lang="en-GB" sz="1200" dirty="0" smtClean="0"/>
                        <a:t>Offering</a:t>
                      </a:r>
                      <a:r>
                        <a:rPr lang="en-GB" sz="1200" baseline="0" dirty="0" smtClean="0"/>
                        <a:t> a quick humorous comment to the reader, often in brackets</a:t>
                      </a:r>
                      <a:endParaRPr lang="en-GB" sz="1200" dirty="0"/>
                    </a:p>
                  </a:txBody>
                  <a:tcPr/>
                </a:tc>
                <a:extLst>
                  <a:ext uri="{0D108BD9-81ED-4DB2-BD59-A6C34878D82A}">
                    <a16:rowId xmlns:a16="http://schemas.microsoft.com/office/drawing/2014/main" val="10009"/>
                  </a:ext>
                </a:extLst>
              </a:tr>
              <a:tr h="232578">
                <a:tc>
                  <a:txBody>
                    <a:bodyPr/>
                    <a:lstStyle/>
                    <a:p>
                      <a:pPr algn="l"/>
                      <a:r>
                        <a:rPr lang="en-GB" sz="1200" dirty="0" smtClean="0"/>
                        <a:t>Facts/Statistics </a:t>
                      </a:r>
                      <a:endParaRPr lang="en-GB" sz="1200" dirty="0"/>
                    </a:p>
                  </a:txBody>
                  <a:tcPr/>
                </a:tc>
                <a:tc>
                  <a:txBody>
                    <a:bodyPr/>
                    <a:lstStyle/>
                    <a:p>
                      <a:pPr algn="l"/>
                      <a:r>
                        <a:rPr lang="en-GB" sz="1200" dirty="0" smtClean="0"/>
                        <a:t>Facts and figures</a:t>
                      </a:r>
                      <a:endParaRPr lang="en-GB" sz="1200" dirty="0"/>
                    </a:p>
                  </a:txBody>
                  <a:tcPr/>
                </a:tc>
                <a:extLst>
                  <a:ext uri="{0D108BD9-81ED-4DB2-BD59-A6C34878D82A}">
                    <a16:rowId xmlns:a16="http://schemas.microsoft.com/office/drawing/2014/main" val="10010"/>
                  </a:ext>
                </a:extLst>
              </a:tr>
              <a:tr h="232578">
                <a:tc>
                  <a:txBody>
                    <a:bodyPr/>
                    <a:lstStyle/>
                    <a:p>
                      <a:pPr algn="l"/>
                      <a:r>
                        <a:rPr lang="en-GB" sz="1200" dirty="0" smtClean="0"/>
                        <a:t>Passive</a:t>
                      </a:r>
                      <a:r>
                        <a:rPr lang="en-GB" sz="1200" baseline="0" dirty="0" smtClean="0"/>
                        <a:t> voice</a:t>
                      </a:r>
                      <a:endParaRPr lang="en-GB" sz="1200" dirty="0"/>
                    </a:p>
                  </a:txBody>
                  <a:tcPr/>
                </a:tc>
                <a:tc>
                  <a:txBody>
                    <a:bodyPr/>
                    <a:lstStyle/>
                    <a:p>
                      <a:pPr algn="l"/>
                      <a:r>
                        <a:rPr lang="en-GB" sz="1200" kern="1200" dirty="0" smtClean="0">
                          <a:solidFill>
                            <a:schemeClr val="dk1"/>
                          </a:solidFill>
                          <a:effectLst/>
                          <a:latin typeface="+mn-lt"/>
                          <a:ea typeface="+mn-ea"/>
                          <a:cs typeface="+mn-cs"/>
                        </a:rPr>
                        <a:t>When the subject of the sentence</a:t>
                      </a:r>
                      <a:r>
                        <a:rPr lang="en-GB" sz="1200" kern="1200" baseline="0" dirty="0" smtClean="0">
                          <a:solidFill>
                            <a:schemeClr val="dk1"/>
                          </a:solidFill>
                          <a:effectLst/>
                          <a:latin typeface="+mn-lt"/>
                          <a:ea typeface="+mn-ea"/>
                          <a:cs typeface="+mn-cs"/>
                        </a:rPr>
                        <a:t> has an action done to it but something or someone else. E.g. the dog was being washed by the girl. </a:t>
                      </a:r>
                      <a:endParaRPr lang="en-GB" sz="1200" dirty="0"/>
                    </a:p>
                  </a:txBody>
                  <a:tcPr/>
                </a:tc>
                <a:extLst>
                  <a:ext uri="{0D108BD9-81ED-4DB2-BD59-A6C34878D82A}">
                    <a16:rowId xmlns:a16="http://schemas.microsoft.com/office/drawing/2014/main" val="10013"/>
                  </a:ext>
                </a:extLst>
              </a:tr>
              <a:tr h="232578">
                <a:tc>
                  <a:txBody>
                    <a:bodyPr/>
                    <a:lstStyle/>
                    <a:p>
                      <a:pPr algn="l"/>
                      <a:r>
                        <a:rPr lang="en-GB" sz="1200" dirty="0" smtClean="0"/>
                        <a:t>Modal Verb</a:t>
                      </a:r>
                      <a:endParaRPr lang="en-GB" sz="1200" dirty="0"/>
                    </a:p>
                  </a:txBody>
                  <a:tcPr/>
                </a:tc>
                <a:tc>
                  <a:txBody>
                    <a:bodyPr/>
                    <a:lstStyle/>
                    <a:p>
                      <a:pPr algn="l"/>
                      <a:r>
                        <a:rPr lang="en-GB" sz="1200" dirty="0" smtClean="0"/>
                        <a:t>A</a:t>
                      </a:r>
                      <a:r>
                        <a:rPr lang="en-GB" sz="1200" baseline="0" dirty="0" smtClean="0"/>
                        <a:t> word that provides an option -</a:t>
                      </a:r>
                      <a:r>
                        <a:rPr lang="en-GB" sz="1200" dirty="0" smtClean="0"/>
                        <a:t>Should, Could,</a:t>
                      </a:r>
                      <a:r>
                        <a:rPr lang="en-GB" sz="1200" baseline="0" dirty="0" smtClean="0"/>
                        <a:t> Might</a:t>
                      </a:r>
                      <a:endParaRPr lang="en-GB" sz="1200" dirty="0"/>
                    </a:p>
                  </a:txBody>
                  <a:tcPr/>
                </a:tc>
                <a:extLst>
                  <a:ext uri="{0D108BD9-81ED-4DB2-BD59-A6C34878D82A}">
                    <a16:rowId xmlns:a16="http://schemas.microsoft.com/office/drawing/2014/main" val="2463320616"/>
                  </a:ext>
                </a:extLst>
              </a:tr>
              <a:tr h="232578">
                <a:tc>
                  <a:txBody>
                    <a:bodyPr/>
                    <a:lstStyle/>
                    <a:p>
                      <a:pPr algn="l"/>
                      <a:r>
                        <a:rPr lang="en-GB" sz="1200" dirty="0" smtClean="0"/>
                        <a:t>Rhetorical Question</a:t>
                      </a:r>
                      <a:endParaRPr lang="en-GB" sz="1200" dirty="0"/>
                    </a:p>
                  </a:txBody>
                  <a:tcPr/>
                </a:tc>
                <a:tc>
                  <a:txBody>
                    <a:bodyPr/>
                    <a:lstStyle/>
                    <a:p>
                      <a:pPr algn="l"/>
                      <a:r>
                        <a:rPr lang="en-GB" sz="1200" dirty="0" smtClean="0"/>
                        <a:t>Asking a question as a way of asserting</a:t>
                      </a:r>
                      <a:r>
                        <a:rPr lang="en-GB" sz="1200" baseline="0" dirty="0" smtClean="0"/>
                        <a:t> something. Asking a question, which already has the answer hidden in it.</a:t>
                      </a:r>
                      <a:endParaRPr lang="en-GB" sz="1200" dirty="0"/>
                    </a:p>
                  </a:txBody>
                  <a:tcPr/>
                </a:tc>
                <a:extLst>
                  <a:ext uri="{0D108BD9-81ED-4DB2-BD59-A6C34878D82A}">
                    <a16:rowId xmlns:a16="http://schemas.microsoft.com/office/drawing/2014/main" val="1976951295"/>
                  </a:ext>
                </a:extLst>
              </a:tr>
              <a:tr h="232578">
                <a:tc>
                  <a:txBody>
                    <a:bodyPr/>
                    <a:lstStyle/>
                    <a:p>
                      <a:pPr algn="l"/>
                      <a:r>
                        <a:rPr lang="en-GB" sz="1200" dirty="0" smtClean="0"/>
                        <a:t>Anecdote</a:t>
                      </a:r>
                      <a:endParaRPr lang="en-GB" sz="1200" dirty="0"/>
                    </a:p>
                  </a:txBody>
                  <a:tcPr/>
                </a:tc>
                <a:tc>
                  <a:txBody>
                    <a:bodyPr/>
                    <a:lstStyle/>
                    <a:p>
                      <a:pPr algn="l"/>
                      <a:r>
                        <a:rPr lang="en-GB" sz="1200" dirty="0" smtClean="0"/>
                        <a:t>A short story,</a:t>
                      </a:r>
                      <a:r>
                        <a:rPr lang="en-GB" sz="1200" baseline="0" dirty="0" smtClean="0"/>
                        <a:t> often from one’s own experience</a:t>
                      </a:r>
                      <a:endParaRPr lang="en-GB" sz="1200" dirty="0"/>
                    </a:p>
                  </a:txBody>
                  <a:tcPr/>
                </a:tc>
                <a:extLst>
                  <a:ext uri="{0D108BD9-81ED-4DB2-BD59-A6C34878D82A}">
                    <a16:rowId xmlns:a16="http://schemas.microsoft.com/office/drawing/2014/main" val="876107646"/>
                  </a:ext>
                </a:extLst>
              </a:tr>
              <a:tr h="232578">
                <a:tc>
                  <a:txBody>
                    <a:bodyPr/>
                    <a:lstStyle/>
                    <a:p>
                      <a:pPr algn="l"/>
                      <a:r>
                        <a:rPr lang="en-GB" sz="1200" dirty="0" smtClean="0"/>
                        <a:t>Guilt trip</a:t>
                      </a:r>
                      <a:endParaRPr lang="en-GB" sz="1200" dirty="0"/>
                    </a:p>
                  </a:txBody>
                  <a:tcPr/>
                </a:tc>
                <a:tc>
                  <a:txBody>
                    <a:bodyPr/>
                    <a:lstStyle/>
                    <a:p>
                      <a:pPr algn="l"/>
                      <a:r>
                        <a:rPr lang="en-GB" sz="1200" dirty="0" smtClean="0"/>
                        <a:t>Making the reader feel guilty about something</a:t>
                      </a:r>
                      <a:endParaRPr lang="en-GB" sz="1200" dirty="0"/>
                    </a:p>
                  </a:txBody>
                  <a:tcPr/>
                </a:tc>
                <a:extLst>
                  <a:ext uri="{0D108BD9-81ED-4DB2-BD59-A6C34878D82A}">
                    <a16:rowId xmlns:a16="http://schemas.microsoft.com/office/drawing/2014/main" val="2078666955"/>
                  </a:ext>
                </a:extLst>
              </a:tr>
              <a:tr h="232578">
                <a:tc>
                  <a:txBody>
                    <a:bodyPr/>
                    <a:lstStyle/>
                    <a:p>
                      <a:pPr algn="l"/>
                      <a:r>
                        <a:rPr lang="en-GB" sz="1200" dirty="0" smtClean="0"/>
                        <a:t>Repetition</a:t>
                      </a:r>
                      <a:endParaRPr lang="en-GB" sz="1200" dirty="0"/>
                    </a:p>
                  </a:txBody>
                  <a:tcPr/>
                </a:tc>
                <a:tc>
                  <a:txBody>
                    <a:bodyPr/>
                    <a:lstStyle/>
                    <a:p>
                      <a:pPr algn="l"/>
                      <a:r>
                        <a:rPr lang="en-GB" sz="1200" dirty="0" smtClean="0"/>
                        <a:t>Where</a:t>
                      </a:r>
                      <a:r>
                        <a:rPr lang="en-GB" sz="1200" baseline="0" dirty="0" smtClean="0"/>
                        <a:t> words or phrases are used more than once in a piece of writing</a:t>
                      </a:r>
                      <a:endParaRPr lang="en-GB" sz="1200" dirty="0"/>
                    </a:p>
                  </a:txBody>
                  <a:tcPr/>
                </a:tc>
                <a:extLst>
                  <a:ext uri="{0D108BD9-81ED-4DB2-BD59-A6C34878D82A}">
                    <a16:rowId xmlns:a16="http://schemas.microsoft.com/office/drawing/2014/main" val="434305191"/>
                  </a:ext>
                </a:extLst>
              </a:tr>
            </a:tbl>
          </a:graphicData>
        </a:graphic>
      </p:graphicFrame>
      <p:graphicFrame>
        <p:nvGraphicFramePr>
          <p:cNvPr id="7" name="Table 6"/>
          <p:cNvGraphicFramePr>
            <a:graphicFrameLocks noGrp="1"/>
          </p:cNvGraphicFramePr>
          <p:nvPr>
            <p:extLst/>
          </p:nvPr>
        </p:nvGraphicFramePr>
        <p:xfrm>
          <a:off x="5254122" y="4698856"/>
          <a:ext cx="3635896" cy="2128946"/>
        </p:xfrm>
        <a:graphic>
          <a:graphicData uri="http://schemas.openxmlformats.org/drawingml/2006/table">
            <a:tbl>
              <a:tblPr firstRow="1" bandRow="1">
                <a:tableStyleId>{93296810-A885-4BE3-A3E7-6D5BEEA58F35}</a:tableStyleId>
              </a:tblPr>
              <a:tblGrid>
                <a:gridCol w="3635896">
                  <a:extLst>
                    <a:ext uri="{9D8B030D-6E8A-4147-A177-3AD203B41FA5}">
                      <a16:colId xmlns:a16="http://schemas.microsoft.com/office/drawing/2014/main" val="20000"/>
                    </a:ext>
                  </a:extLst>
                </a:gridCol>
              </a:tblGrid>
              <a:tr h="277286">
                <a:tc>
                  <a:txBody>
                    <a:bodyPr/>
                    <a:lstStyle/>
                    <a:p>
                      <a:pPr algn="ctr"/>
                      <a:r>
                        <a:rPr lang="en-GB" sz="1000" dirty="0" smtClean="0">
                          <a:solidFill>
                            <a:schemeClr val="tx1"/>
                          </a:solidFill>
                        </a:rPr>
                        <a:t>SKILLS</a:t>
                      </a:r>
                      <a:endParaRPr lang="en-GB" sz="500" dirty="0">
                        <a:solidFill>
                          <a:schemeClr val="tx1"/>
                        </a:solidFill>
                      </a:endParaRPr>
                    </a:p>
                  </a:txBody>
                  <a:tcPr/>
                </a:tc>
                <a:extLst>
                  <a:ext uri="{0D108BD9-81ED-4DB2-BD59-A6C34878D82A}">
                    <a16:rowId xmlns:a16="http://schemas.microsoft.com/office/drawing/2014/main" val="10000"/>
                  </a:ext>
                </a:extLst>
              </a:tr>
              <a:tr h="1697769">
                <a:tc>
                  <a:txBody>
                    <a:bodyPr/>
                    <a:lstStyle/>
                    <a:p>
                      <a:pPr marL="0" indent="0" algn="l">
                        <a:buFont typeface="Arial" panose="020B0604020202020204" pitchFamily="34" charset="0"/>
                        <a:buNone/>
                      </a:pPr>
                      <a:r>
                        <a:rPr lang="en-GB" sz="1050" b="0" baseline="0" dirty="0" smtClean="0">
                          <a:solidFill>
                            <a:schemeClr val="tx1"/>
                          </a:solidFill>
                        </a:rPr>
                        <a:t>SPAG – Applying spelling, punctuation and grammar effectively. Minimum expectations: capital letters, full stops, commas &amp; apostrophes. Challenge: colons, semi-colons, parenthesis, exclamation marks, hyphens. </a:t>
                      </a:r>
                    </a:p>
                    <a:p>
                      <a:pPr marL="0" indent="0" algn="l">
                        <a:buFont typeface="Arial" panose="020B0604020202020204" pitchFamily="34" charset="0"/>
                        <a:buNone/>
                      </a:pPr>
                      <a:r>
                        <a:rPr lang="en-GB" sz="1050" b="0" baseline="0" dirty="0" smtClean="0">
                          <a:solidFill>
                            <a:schemeClr val="tx1"/>
                          </a:solidFill>
                        </a:rPr>
                        <a:t>Sentence structures – applying a variety for effect – simple, compound and complex. Using time  and sequencing connectives. </a:t>
                      </a:r>
                    </a:p>
                    <a:p>
                      <a:pPr marL="0" indent="0" algn="l">
                        <a:buFont typeface="Arial" panose="020B0604020202020204" pitchFamily="34" charset="0"/>
                        <a:buNone/>
                      </a:pPr>
                      <a:r>
                        <a:rPr lang="en-GB" sz="1050" b="0" baseline="0" dirty="0" smtClean="0">
                          <a:solidFill>
                            <a:schemeClr val="tx1"/>
                          </a:solidFill>
                        </a:rPr>
                        <a:t>Paragraphing – TIPTOP rules &amp; being able to apply these effectively. </a:t>
                      </a:r>
                    </a:p>
                    <a:p>
                      <a:pPr marL="0" indent="0" algn="l">
                        <a:buFont typeface="Arial" panose="020B0604020202020204" pitchFamily="34" charset="0"/>
                        <a:buNone/>
                      </a:pPr>
                      <a:r>
                        <a:rPr lang="en-GB" sz="1050" b="0" baseline="0" dirty="0" smtClean="0">
                          <a:solidFill>
                            <a:schemeClr val="tx1"/>
                          </a:solidFill>
                        </a:rPr>
                        <a:t>Persuasion – Using a range of techniques effectively and suitably (FATHORSE/HADAFOREST) </a:t>
                      </a: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nvPr>
        </p:nvGraphicFramePr>
        <p:xfrm>
          <a:off x="5254122" y="81176"/>
          <a:ext cx="3635896" cy="1691640"/>
        </p:xfrm>
        <a:graphic>
          <a:graphicData uri="http://schemas.openxmlformats.org/drawingml/2006/table">
            <a:tbl>
              <a:tblPr firstRow="1" bandRow="1">
                <a:tableStyleId>{93296810-A885-4BE3-A3E7-6D5BEEA58F35}</a:tableStyleId>
              </a:tblPr>
              <a:tblGrid>
                <a:gridCol w="3635896">
                  <a:extLst>
                    <a:ext uri="{9D8B030D-6E8A-4147-A177-3AD203B41FA5}">
                      <a16:colId xmlns:a16="http://schemas.microsoft.com/office/drawing/2014/main" val="20000"/>
                    </a:ext>
                  </a:extLst>
                </a:gridCol>
              </a:tblGrid>
              <a:tr h="242385">
                <a:tc>
                  <a:txBody>
                    <a:bodyPr/>
                    <a:lstStyle/>
                    <a:p>
                      <a:pPr algn="ctr"/>
                      <a:r>
                        <a:rPr lang="en-GB" sz="1050" dirty="0" smtClean="0">
                          <a:solidFill>
                            <a:schemeClr val="tx1"/>
                          </a:solidFill>
                        </a:rPr>
                        <a:t>Exam Question Requirements</a:t>
                      </a:r>
                      <a:endParaRPr lang="en-GB" sz="1050" dirty="0">
                        <a:solidFill>
                          <a:schemeClr val="tx1"/>
                        </a:solidFill>
                      </a:endParaRPr>
                    </a:p>
                  </a:txBody>
                  <a:tcPr/>
                </a:tc>
                <a:extLst>
                  <a:ext uri="{0D108BD9-81ED-4DB2-BD59-A6C34878D82A}">
                    <a16:rowId xmlns:a16="http://schemas.microsoft.com/office/drawing/2014/main" val="10000"/>
                  </a:ext>
                </a:extLst>
              </a:tr>
              <a:tr h="831171">
                <a:tc>
                  <a:txBody>
                    <a:bodyPr/>
                    <a:lstStyle/>
                    <a:p>
                      <a:pPr algn="l">
                        <a:spcAft>
                          <a:spcPts val="0"/>
                        </a:spcAft>
                      </a:pPr>
                      <a:endParaRPr lang="en-GB" sz="1050" dirty="0" smtClean="0">
                        <a:effectLst/>
                        <a:latin typeface="Calibri"/>
                        <a:ea typeface="Calibri"/>
                        <a:cs typeface="Times New Roman"/>
                      </a:endParaRPr>
                    </a:p>
                    <a:p>
                      <a:pPr algn="l">
                        <a:spcAft>
                          <a:spcPts val="0"/>
                        </a:spcAft>
                      </a:pPr>
                      <a:r>
                        <a:rPr lang="en-GB" sz="1050" dirty="0" smtClean="0">
                          <a:effectLst/>
                          <a:latin typeface="Calibri"/>
                          <a:ea typeface="Calibri"/>
                          <a:cs typeface="Times New Roman"/>
                        </a:rPr>
                        <a:t>2 Tasks</a:t>
                      </a:r>
                      <a:r>
                        <a:rPr lang="en-GB" sz="1050" baseline="0" dirty="0" smtClean="0">
                          <a:effectLst/>
                          <a:latin typeface="Calibri"/>
                          <a:ea typeface="Calibri"/>
                          <a:cs typeface="Times New Roman"/>
                        </a:rPr>
                        <a:t> – 30 minutes each –Plan(2 </a:t>
                      </a:r>
                      <a:r>
                        <a:rPr lang="en-GB" sz="1050" baseline="0" dirty="0" err="1" smtClean="0">
                          <a:effectLst/>
                          <a:latin typeface="Calibri"/>
                          <a:ea typeface="Calibri"/>
                          <a:cs typeface="Times New Roman"/>
                        </a:rPr>
                        <a:t>mins</a:t>
                      </a:r>
                      <a:r>
                        <a:rPr lang="en-GB" sz="1050" baseline="0" dirty="0" smtClean="0">
                          <a:effectLst/>
                          <a:latin typeface="Calibri"/>
                          <a:ea typeface="Calibri"/>
                          <a:cs typeface="Times New Roman"/>
                        </a:rPr>
                        <a:t>/Write and Edit -28 </a:t>
                      </a:r>
                      <a:r>
                        <a:rPr lang="en-GB" sz="1050" baseline="0" dirty="0" err="1" smtClean="0">
                          <a:effectLst/>
                          <a:latin typeface="Calibri"/>
                          <a:ea typeface="Calibri"/>
                          <a:cs typeface="Times New Roman"/>
                        </a:rPr>
                        <a:t>mins</a:t>
                      </a:r>
                      <a:r>
                        <a:rPr lang="en-GB" sz="1050" baseline="0" dirty="0" smtClean="0">
                          <a:effectLst/>
                          <a:latin typeface="Calibri"/>
                          <a:ea typeface="Calibri"/>
                          <a:cs typeface="Times New Roman"/>
                        </a:rPr>
                        <a:t>)</a:t>
                      </a:r>
                    </a:p>
                    <a:p>
                      <a:pPr algn="l">
                        <a:spcAft>
                          <a:spcPts val="0"/>
                        </a:spcAft>
                      </a:pPr>
                      <a:endParaRPr lang="en-GB" sz="1050" dirty="0" smtClean="0">
                        <a:effectLst/>
                        <a:latin typeface="Calibri"/>
                        <a:ea typeface="Calibri"/>
                        <a:cs typeface="Times New Roman"/>
                      </a:endParaRPr>
                    </a:p>
                    <a:p>
                      <a:pPr algn="l">
                        <a:spcAft>
                          <a:spcPts val="0"/>
                        </a:spcAft>
                      </a:pPr>
                      <a:r>
                        <a:rPr lang="en-GB" sz="1050" dirty="0" smtClean="0">
                          <a:effectLst/>
                          <a:latin typeface="Calibri"/>
                          <a:ea typeface="Calibri"/>
                          <a:cs typeface="Times New Roman"/>
                        </a:rPr>
                        <a:t>Writing for 2 different purpose,</a:t>
                      </a:r>
                      <a:r>
                        <a:rPr lang="en-GB" sz="1050" baseline="0" dirty="0" smtClean="0">
                          <a:effectLst/>
                          <a:latin typeface="Calibri"/>
                          <a:ea typeface="Calibri"/>
                          <a:cs typeface="Times New Roman"/>
                        </a:rPr>
                        <a:t> audience and formats with clear communication and technical accuracy. </a:t>
                      </a:r>
                    </a:p>
                    <a:p>
                      <a:pPr marL="171450" indent="-171450" algn="l">
                        <a:spcAft>
                          <a:spcPts val="0"/>
                        </a:spcAft>
                        <a:buFont typeface="Arial" panose="020B0604020202020204" pitchFamily="34" charset="0"/>
                        <a:buChar char="•"/>
                      </a:pPr>
                      <a:r>
                        <a:rPr lang="en-GB" sz="1050" baseline="0" dirty="0" smtClean="0">
                          <a:effectLst/>
                          <a:latin typeface="Calibri"/>
                          <a:ea typeface="Calibri"/>
                          <a:cs typeface="Times New Roman"/>
                        </a:rPr>
                        <a:t>Write a report about…..for….</a:t>
                      </a:r>
                    </a:p>
                    <a:p>
                      <a:pPr marL="171450" indent="-171450" algn="l">
                        <a:spcAft>
                          <a:spcPts val="0"/>
                        </a:spcAft>
                        <a:buFont typeface="Arial" panose="020B0604020202020204" pitchFamily="34" charset="0"/>
                        <a:buChar char="•"/>
                      </a:pPr>
                      <a:r>
                        <a:rPr lang="en-GB" sz="1050" baseline="0" dirty="0" smtClean="0">
                          <a:effectLst/>
                          <a:latin typeface="Calibri"/>
                          <a:ea typeface="Calibri"/>
                          <a:cs typeface="Times New Roman"/>
                        </a:rPr>
                        <a:t>Write a letter to…..about…</a:t>
                      </a:r>
                    </a:p>
                    <a:p>
                      <a:pPr algn="l">
                        <a:spcAft>
                          <a:spcPts val="0"/>
                        </a:spcAft>
                      </a:pPr>
                      <a:r>
                        <a:rPr lang="en-GB" sz="1050" baseline="0" dirty="0" smtClean="0">
                          <a:effectLst/>
                          <a:latin typeface="Calibri"/>
                          <a:ea typeface="Calibri"/>
                          <a:cs typeface="Times New Roman"/>
                        </a:rPr>
                        <a:t>SPAG &amp; vocabulary must be accurate and effective.</a:t>
                      </a:r>
                    </a:p>
                  </a:txBody>
                  <a:tcPr marL="68580" marR="68580" marT="0" marB="0"/>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nvPr>
        </p:nvGraphicFramePr>
        <p:xfrm>
          <a:off x="5254122" y="1772816"/>
          <a:ext cx="3635896" cy="1455400"/>
        </p:xfrm>
        <a:graphic>
          <a:graphicData uri="http://schemas.openxmlformats.org/drawingml/2006/table">
            <a:tbl>
              <a:tblPr firstRow="1" bandRow="1">
                <a:tableStyleId>{93296810-A885-4BE3-A3E7-6D5BEEA58F35}</a:tableStyleId>
              </a:tblPr>
              <a:tblGrid>
                <a:gridCol w="3635896">
                  <a:extLst>
                    <a:ext uri="{9D8B030D-6E8A-4147-A177-3AD203B41FA5}">
                      <a16:colId xmlns:a16="http://schemas.microsoft.com/office/drawing/2014/main" val="20000"/>
                    </a:ext>
                  </a:extLst>
                </a:gridCol>
              </a:tblGrid>
              <a:tr h="179087">
                <a:tc>
                  <a:txBody>
                    <a:bodyPr/>
                    <a:lstStyle/>
                    <a:p>
                      <a:r>
                        <a:rPr lang="en-GB" sz="1000" dirty="0" smtClean="0">
                          <a:solidFill>
                            <a:schemeClr val="tx1"/>
                          </a:solidFill>
                        </a:rPr>
                        <a:t>Punctuation Rules</a:t>
                      </a:r>
                      <a:r>
                        <a:rPr lang="en-GB" sz="1000" baseline="0" dirty="0" smtClean="0">
                          <a:solidFill>
                            <a:schemeClr val="tx1"/>
                          </a:solidFill>
                        </a:rPr>
                        <a:t> to Apply</a:t>
                      </a:r>
                      <a:endParaRPr lang="en-GB" sz="1000" dirty="0">
                        <a:solidFill>
                          <a:schemeClr val="tx1"/>
                        </a:solidFill>
                      </a:endParaRPr>
                    </a:p>
                  </a:txBody>
                  <a:tcPr/>
                </a:tc>
                <a:extLst>
                  <a:ext uri="{0D108BD9-81ED-4DB2-BD59-A6C34878D82A}">
                    <a16:rowId xmlns:a16="http://schemas.microsoft.com/office/drawing/2014/main" val="10000"/>
                  </a:ext>
                </a:extLst>
              </a:tr>
              <a:tr h="1211560">
                <a:tc>
                  <a:txBody>
                    <a:bodyPr/>
                    <a:lstStyle/>
                    <a:p>
                      <a:r>
                        <a:rPr lang="en-US" altLang="en-US" sz="1000" b="0" dirty="0" smtClean="0">
                          <a:solidFill>
                            <a:schemeClr val="tx1"/>
                          </a:solidFill>
                          <a:effectLst>
                            <a:outerShdw blurRad="38100" dist="38100" dir="2700000" algn="tl">
                              <a:srgbClr val="C0C0C0"/>
                            </a:outerShdw>
                          </a:effectLst>
                          <a:latin typeface="+mn-lt"/>
                        </a:rPr>
                        <a:t>Capital Letters: For </a:t>
                      </a:r>
                      <a:r>
                        <a:rPr lang="en-GB" altLang="en-US" sz="1000" b="0" dirty="0" smtClean="0">
                          <a:solidFill>
                            <a:schemeClr val="tx1"/>
                          </a:solidFill>
                          <a:latin typeface="+mn-lt"/>
                        </a:rPr>
                        <a:t> Proper Nouns – Name of place/person &amp; at the start of a sentence </a:t>
                      </a:r>
                    </a:p>
                    <a:p>
                      <a:pPr>
                        <a:lnSpc>
                          <a:spcPct val="80000"/>
                        </a:lnSpc>
                        <a:buFontTx/>
                        <a:buNone/>
                      </a:pPr>
                      <a:r>
                        <a:rPr lang="en-US" altLang="en-US" sz="1000" b="0" dirty="0" smtClean="0">
                          <a:solidFill>
                            <a:schemeClr val="tx1"/>
                          </a:solidFill>
                          <a:effectLst>
                            <a:outerShdw blurRad="38100" dist="38100" dir="2700000" algn="tl">
                              <a:srgbClr val="C0C0C0"/>
                            </a:outerShdw>
                          </a:effectLst>
                          <a:latin typeface="+mn-lt"/>
                        </a:rPr>
                        <a:t>Full Stops:  </a:t>
                      </a:r>
                      <a:r>
                        <a:rPr lang="en-GB" altLang="en-US" sz="1000" b="0" dirty="0" smtClean="0">
                          <a:solidFill>
                            <a:schemeClr val="tx1"/>
                          </a:solidFill>
                          <a:latin typeface="+mn-lt"/>
                        </a:rPr>
                        <a:t>end of a sentence that is not a question or statement</a:t>
                      </a:r>
                    </a:p>
                    <a:p>
                      <a:pPr>
                        <a:lnSpc>
                          <a:spcPct val="80000"/>
                        </a:lnSpc>
                        <a:buFontTx/>
                        <a:buNone/>
                      </a:pPr>
                      <a:r>
                        <a:rPr lang="en-US" altLang="en-US" sz="1000" b="0" dirty="0" smtClean="0">
                          <a:solidFill>
                            <a:schemeClr val="tx1"/>
                          </a:solidFill>
                          <a:effectLst>
                            <a:outerShdw blurRad="38100" dist="38100" dir="2700000" algn="tl">
                              <a:srgbClr val="C0C0C0"/>
                            </a:outerShdw>
                          </a:effectLst>
                          <a:latin typeface="+mn-lt"/>
                        </a:rPr>
                        <a:t>Comma:</a:t>
                      </a:r>
                      <a:r>
                        <a:rPr lang="en-US" altLang="en-US" sz="1000" b="0" baseline="0" dirty="0" smtClean="0">
                          <a:solidFill>
                            <a:schemeClr val="tx1"/>
                          </a:solidFill>
                          <a:effectLst>
                            <a:outerShdw blurRad="38100" dist="38100" dir="2700000" algn="tl">
                              <a:srgbClr val="C0C0C0"/>
                            </a:outerShdw>
                          </a:effectLst>
                          <a:latin typeface="+mn-lt"/>
                        </a:rPr>
                        <a:t> </a:t>
                      </a:r>
                      <a:r>
                        <a:rPr lang="en-GB" altLang="en-US" sz="1000" b="0" dirty="0" smtClean="0">
                          <a:solidFill>
                            <a:schemeClr val="tx1"/>
                          </a:solidFill>
                          <a:latin typeface="+mn-lt"/>
                        </a:rPr>
                        <a:t>separates lists/phrases/words</a:t>
                      </a:r>
                      <a:r>
                        <a:rPr lang="en-GB" altLang="en-US" sz="1000" b="0" baseline="0" dirty="0" smtClean="0">
                          <a:solidFill>
                            <a:schemeClr val="tx1"/>
                          </a:solidFill>
                          <a:latin typeface="+mn-lt"/>
                        </a:rPr>
                        <a:t> &amp; when using </a:t>
                      </a:r>
                      <a:r>
                        <a:rPr lang="en-GB" altLang="en-US" sz="1000" b="0" dirty="0" smtClean="0">
                          <a:solidFill>
                            <a:schemeClr val="tx1"/>
                          </a:solidFill>
                          <a:latin typeface="+mn-lt"/>
                        </a:rPr>
                        <a:t> sentence adverbs (‘however’, ‘moreover’ etc.) from the rest of the sentence,</a:t>
                      </a:r>
                      <a:r>
                        <a:rPr lang="en-GB" altLang="en-US" sz="1000" b="0" baseline="0" dirty="0" smtClean="0">
                          <a:solidFill>
                            <a:schemeClr val="tx1"/>
                          </a:solidFill>
                          <a:latin typeface="+mn-lt"/>
                        </a:rPr>
                        <a:t> &amp; to indicate a sub-clause in a sentence</a:t>
                      </a:r>
                    </a:p>
                    <a:p>
                      <a:r>
                        <a:rPr lang="en-GB" sz="1000" b="0" baseline="0" dirty="0" smtClean="0">
                          <a:solidFill>
                            <a:schemeClr val="tx1"/>
                          </a:solidFill>
                          <a:effectLst>
                            <a:outerShdw blurRad="38100" dist="38100" dir="2700000" algn="tl">
                              <a:srgbClr val="C0C0C0"/>
                            </a:outerShdw>
                          </a:effectLst>
                          <a:latin typeface="+mn-lt"/>
                        </a:rPr>
                        <a:t>Colon: to introduce a list. </a:t>
                      </a:r>
                    </a:p>
                    <a:p>
                      <a:r>
                        <a:rPr lang="en-GB" sz="1000" b="0" baseline="0" dirty="0" smtClean="0">
                          <a:solidFill>
                            <a:schemeClr val="tx1"/>
                          </a:solidFill>
                          <a:effectLst>
                            <a:outerShdw blurRad="38100" dist="38100" dir="2700000" algn="tl">
                              <a:srgbClr val="C0C0C0"/>
                            </a:outerShdw>
                          </a:effectLst>
                          <a:latin typeface="+mn-lt"/>
                        </a:rPr>
                        <a:t>Parenthesise: To include additional information. </a:t>
                      </a:r>
                      <a:endParaRPr lang="en-GB" sz="1000" b="0" dirty="0">
                        <a:solidFill>
                          <a:schemeClr val="tx1"/>
                        </a:solidFill>
                        <a:latin typeface="+mn-lt"/>
                      </a:endParaRPr>
                    </a:p>
                  </a:txBody>
                  <a:tcPr/>
                </a:tc>
                <a:extLst>
                  <a:ext uri="{0D108BD9-81ED-4DB2-BD59-A6C34878D82A}">
                    <a16:rowId xmlns:a16="http://schemas.microsoft.com/office/drawing/2014/main" val="10001"/>
                  </a:ext>
                </a:extLst>
              </a:tr>
            </a:tbl>
          </a:graphicData>
        </a:graphic>
      </p:graphicFrame>
      <p:graphicFrame>
        <p:nvGraphicFramePr>
          <p:cNvPr id="14" name="Table 13"/>
          <p:cNvGraphicFramePr>
            <a:graphicFrameLocks noGrp="1"/>
          </p:cNvGraphicFramePr>
          <p:nvPr>
            <p:extLst/>
          </p:nvPr>
        </p:nvGraphicFramePr>
        <p:xfrm>
          <a:off x="5254122" y="3228216"/>
          <a:ext cx="3635896" cy="1470640"/>
        </p:xfrm>
        <a:graphic>
          <a:graphicData uri="http://schemas.openxmlformats.org/drawingml/2006/table">
            <a:tbl>
              <a:tblPr firstRow="1" bandRow="1">
                <a:tableStyleId>{93296810-A885-4BE3-A3E7-6D5BEEA58F35}</a:tableStyleId>
              </a:tblPr>
              <a:tblGrid>
                <a:gridCol w="3635896">
                  <a:extLst>
                    <a:ext uri="{9D8B030D-6E8A-4147-A177-3AD203B41FA5}">
                      <a16:colId xmlns:a16="http://schemas.microsoft.com/office/drawing/2014/main" val="20000"/>
                    </a:ext>
                  </a:extLst>
                </a:gridCol>
              </a:tblGrid>
              <a:tr h="179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u="sng" kern="1200" dirty="0" smtClean="0">
                          <a:solidFill>
                            <a:schemeClr val="tx1"/>
                          </a:solidFill>
                          <a:effectLst/>
                          <a:latin typeface="+mn-lt"/>
                          <a:ea typeface="+mn-ea"/>
                          <a:cs typeface="+mn-cs"/>
                        </a:rPr>
                        <a:t>How to develop ANY non-fiction paragraph:</a:t>
                      </a:r>
                      <a:endParaRPr lang="en-GB" sz="1100" b="1"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0000"/>
                  </a:ext>
                </a:extLst>
              </a:tr>
              <a:tr h="1211560">
                <a:tc>
                  <a:txBody>
                    <a:bodyPr/>
                    <a:lstStyle/>
                    <a:p>
                      <a:pPr lvl="0"/>
                      <a:r>
                        <a:rPr lang="en-US" sz="1050" kern="1200" dirty="0" smtClean="0">
                          <a:solidFill>
                            <a:schemeClr val="dk1"/>
                          </a:solidFill>
                          <a:effectLst/>
                          <a:latin typeface="+mn-lt"/>
                          <a:ea typeface="+mn-ea"/>
                          <a:cs typeface="+mn-cs"/>
                        </a:rPr>
                        <a:t>Start in an </a:t>
                      </a:r>
                      <a:r>
                        <a:rPr lang="en-US" sz="1050" u="sng" kern="1200" dirty="0" smtClean="0">
                          <a:solidFill>
                            <a:schemeClr val="dk1"/>
                          </a:solidFill>
                          <a:effectLst/>
                          <a:latin typeface="+mn-lt"/>
                          <a:ea typeface="+mn-ea"/>
                          <a:cs typeface="+mn-cs"/>
                        </a:rPr>
                        <a:t>interesting</a:t>
                      </a:r>
                      <a:r>
                        <a:rPr lang="en-US" sz="1050" kern="1200" dirty="0" smtClean="0">
                          <a:solidFill>
                            <a:schemeClr val="dk1"/>
                          </a:solidFill>
                          <a:effectLst/>
                          <a:latin typeface="+mn-lt"/>
                          <a:ea typeface="+mn-ea"/>
                          <a:cs typeface="+mn-cs"/>
                        </a:rPr>
                        <a:t> way –Use ‘Imagine…’ perhaps.</a:t>
                      </a:r>
                      <a:endParaRPr lang="en-GB" sz="1050" kern="1200" dirty="0" smtClean="0">
                        <a:solidFill>
                          <a:schemeClr val="dk1"/>
                        </a:solidFill>
                        <a:effectLst/>
                        <a:latin typeface="+mn-lt"/>
                        <a:ea typeface="+mn-ea"/>
                        <a:cs typeface="+mn-cs"/>
                      </a:endParaRPr>
                    </a:p>
                    <a:p>
                      <a:pPr lvl="0"/>
                      <a:r>
                        <a:rPr lang="en-US" sz="1050" kern="1200" dirty="0" smtClean="0">
                          <a:solidFill>
                            <a:schemeClr val="dk1"/>
                          </a:solidFill>
                          <a:effectLst/>
                          <a:latin typeface="+mn-lt"/>
                          <a:ea typeface="+mn-ea"/>
                          <a:cs typeface="+mn-cs"/>
                        </a:rPr>
                        <a:t>Ask yourself why your idea is </a:t>
                      </a:r>
                      <a:r>
                        <a:rPr lang="en-US" sz="1050" u="sng" kern="1200" dirty="0" smtClean="0">
                          <a:solidFill>
                            <a:schemeClr val="dk1"/>
                          </a:solidFill>
                          <a:effectLst/>
                          <a:latin typeface="+mn-lt"/>
                          <a:ea typeface="+mn-ea"/>
                          <a:cs typeface="+mn-cs"/>
                        </a:rPr>
                        <a:t>important</a:t>
                      </a:r>
                      <a:r>
                        <a:rPr lang="en-US" sz="1050" kern="1200" dirty="0" smtClean="0">
                          <a:solidFill>
                            <a:schemeClr val="dk1"/>
                          </a:solidFill>
                          <a:effectLst/>
                          <a:latin typeface="+mn-lt"/>
                          <a:ea typeface="+mn-ea"/>
                          <a:cs typeface="+mn-cs"/>
                        </a:rPr>
                        <a:t>.</a:t>
                      </a:r>
                      <a:endParaRPr lang="en-GB" sz="1050" kern="1200" dirty="0" smtClean="0">
                        <a:solidFill>
                          <a:schemeClr val="dk1"/>
                        </a:solidFill>
                        <a:effectLst/>
                        <a:latin typeface="+mn-lt"/>
                        <a:ea typeface="+mn-ea"/>
                        <a:cs typeface="+mn-cs"/>
                      </a:endParaRPr>
                    </a:p>
                    <a:p>
                      <a:pPr lvl="0"/>
                      <a:r>
                        <a:rPr lang="en-US" sz="1050" kern="1200" dirty="0" smtClean="0">
                          <a:solidFill>
                            <a:schemeClr val="dk1"/>
                          </a:solidFill>
                          <a:effectLst/>
                          <a:latin typeface="+mn-lt"/>
                          <a:ea typeface="+mn-ea"/>
                          <a:cs typeface="+mn-cs"/>
                        </a:rPr>
                        <a:t>Give a specific </a:t>
                      </a:r>
                      <a:r>
                        <a:rPr lang="en-US" sz="1050" u="sng" kern="1200" dirty="0" smtClean="0">
                          <a:solidFill>
                            <a:schemeClr val="dk1"/>
                          </a:solidFill>
                          <a:effectLst/>
                          <a:latin typeface="+mn-lt"/>
                          <a:ea typeface="+mn-ea"/>
                          <a:cs typeface="+mn-cs"/>
                        </a:rPr>
                        <a:t>example</a:t>
                      </a:r>
                      <a:r>
                        <a:rPr lang="en-US" sz="1050" kern="1200" dirty="0" smtClean="0">
                          <a:solidFill>
                            <a:schemeClr val="dk1"/>
                          </a:solidFill>
                          <a:effectLst/>
                          <a:latin typeface="+mn-lt"/>
                          <a:ea typeface="+mn-ea"/>
                          <a:cs typeface="+mn-cs"/>
                        </a:rPr>
                        <a:t> of how it might work. </a:t>
                      </a:r>
                      <a:endParaRPr lang="en-GB" sz="1050" kern="1200" dirty="0" smtClean="0">
                        <a:solidFill>
                          <a:schemeClr val="dk1"/>
                        </a:solidFill>
                        <a:effectLst/>
                        <a:latin typeface="+mn-lt"/>
                        <a:ea typeface="+mn-ea"/>
                        <a:cs typeface="+mn-cs"/>
                      </a:endParaRPr>
                    </a:p>
                    <a:p>
                      <a:pPr lvl="0"/>
                      <a:r>
                        <a:rPr lang="en-US" sz="1050" kern="1200" dirty="0" smtClean="0">
                          <a:solidFill>
                            <a:schemeClr val="dk1"/>
                          </a:solidFill>
                          <a:effectLst/>
                          <a:latin typeface="+mn-lt"/>
                          <a:ea typeface="+mn-ea"/>
                          <a:cs typeface="+mn-cs"/>
                        </a:rPr>
                        <a:t>Consider what </a:t>
                      </a:r>
                      <a:r>
                        <a:rPr lang="en-US" sz="1050" u="sng" kern="1200" dirty="0" smtClean="0">
                          <a:solidFill>
                            <a:schemeClr val="dk1"/>
                          </a:solidFill>
                          <a:effectLst/>
                          <a:latin typeface="+mn-lt"/>
                          <a:ea typeface="+mn-ea"/>
                          <a:cs typeface="+mn-cs"/>
                        </a:rPr>
                        <a:t>effect</a:t>
                      </a:r>
                      <a:r>
                        <a:rPr lang="en-US" sz="1050" kern="1200" dirty="0" smtClean="0">
                          <a:solidFill>
                            <a:schemeClr val="dk1"/>
                          </a:solidFill>
                          <a:effectLst/>
                          <a:latin typeface="+mn-lt"/>
                          <a:ea typeface="+mn-ea"/>
                          <a:cs typeface="+mn-cs"/>
                        </a:rPr>
                        <a:t> it will have or why it might be different to the norm. </a:t>
                      </a:r>
                      <a:endParaRPr lang="en-GB" sz="1050" kern="1200" dirty="0" smtClean="0">
                        <a:solidFill>
                          <a:schemeClr val="dk1"/>
                        </a:solidFill>
                        <a:effectLst/>
                        <a:latin typeface="+mn-lt"/>
                        <a:ea typeface="+mn-ea"/>
                        <a:cs typeface="+mn-cs"/>
                      </a:endParaRPr>
                    </a:p>
                    <a:p>
                      <a:pPr lvl="0"/>
                      <a:r>
                        <a:rPr lang="en-US" sz="1050" kern="1200" dirty="0" smtClean="0">
                          <a:solidFill>
                            <a:schemeClr val="dk1"/>
                          </a:solidFill>
                          <a:effectLst/>
                          <a:latin typeface="+mn-lt"/>
                          <a:ea typeface="+mn-ea"/>
                          <a:cs typeface="+mn-cs"/>
                        </a:rPr>
                        <a:t>Finish up with a persuasive technique. </a:t>
                      </a:r>
                      <a:endParaRPr lang="en-GB" sz="1050" kern="1200" dirty="0" smtClean="0">
                        <a:solidFill>
                          <a:schemeClr val="dk1"/>
                        </a:solidFill>
                        <a:effectLst/>
                        <a:latin typeface="+mn-lt"/>
                        <a:ea typeface="+mn-ea"/>
                        <a:cs typeface="+mn-cs"/>
                      </a:endParaRPr>
                    </a:p>
                    <a:p>
                      <a:endParaRPr lang="en-GB" sz="900" b="0" dirty="0">
                        <a:solidFill>
                          <a:schemeClr val="tx1"/>
                        </a:solidFill>
                        <a:latin typeface="+mn-lt"/>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25520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233264" y="90637"/>
          <a:ext cx="8640960" cy="2956560"/>
        </p:xfrm>
        <a:graphic>
          <a:graphicData uri="http://schemas.openxmlformats.org/drawingml/2006/table">
            <a:tbl>
              <a:tblPr firstRow="1" firstCol="1" bandRow="1">
                <a:tableStyleId>{5C22544A-7EE6-4342-B048-85BDC9FD1C3A}</a:tableStyleId>
              </a:tblPr>
              <a:tblGrid>
                <a:gridCol w="2264368">
                  <a:extLst>
                    <a:ext uri="{9D8B030D-6E8A-4147-A177-3AD203B41FA5}">
                      <a16:colId xmlns:a16="http://schemas.microsoft.com/office/drawing/2014/main" val="2818786454"/>
                    </a:ext>
                  </a:extLst>
                </a:gridCol>
                <a:gridCol w="2409817">
                  <a:extLst>
                    <a:ext uri="{9D8B030D-6E8A-4147-A177-3AD203B41FA5}">
                      <a16:colId xmlns:a16="http://schemas.microsoft.com/office/drawing/2014/main" val="2520465074"/>
                    </a:ext>
                  </a:extLst>
                </a:gridCol>
                <a:gridCol w="1961074">
                  <a:extLst>
                    <a:ext uri="{9D8B030D-6E8A-4147-A177-3AD203B41FA5}">
                      <a16:colId xmlns:a16="http://schemas.microsoft.com/office/drawing/2014/main" val="2943535377"/>
                    </a:ext>
                  </a:extLst>
                </a:gridCol>
                <a:gridCol w="2005701">
                  <a:extLst>
                    <a:ext uri="{9D8B030D-6E8A-4147-A177-3AD203B41FA5}">
                      <a16:colId xmlns:a16="http://schemas.microsoft.com/office/drawing/2014/main" val="3147975801"/>
                    </a:ext>
                  </a:extLst>
                </a:gridCol>
              </a:tblGrid>
              <a:tr h="0">
                <a:tc>
                  <a:txBody>
                    <a:bodyPr/>
                    <a:lstStyle/>
                    <a:p>
                      <a:pPr algn="ctr">
                        <a:spcAft>
                          <a:spcPts val="0"/>
                        </a:spcAft>
                      </a:pPr>
                      <a:r>
                        <a:rPr lang="en-GB" sz="2000" u="sng" dirty="0">
                          <a:effectLst/>
                        </a:rPr>
                        <a:t>ADVICE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gn="ctr">
                        <a:spcAft>
                          <a:spcPts val="0"/>
                        </a:spcAft>
                      </a:pPr>
                      <a:r>
                        <a:rPr lang="en-GB" sz="2000" u="sng" dirty="0">
                          <a:effectLst/>
                        </a:rPr>
                        <a:t>PERSUADE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gn="ctr">
                        <a:spcAft>
                          <a:spcPts val="0"/>
                        </a:spcAft>
                      </a:pPr>
                      <a:r>
                        <a:rPr lang="en-GB" sz="2000" u="sng" dirty="0">
                          <a:effectLst/>
                        </a:rPr>
                        <a:t>REVIEW</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gn="ctr">
                        <a:spcAft>
                          <a:spcPts val="0"/>
                        </a:spcAft>
                      </a:pPr>
                      <a:r>
                        <a:rPr lang="en-GB" sz="2000" u="sng" dirty="0">
                          <a:effectLst/>
                        </a:rPr>
                        <a:t>REPORT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165009077"/>
                  </a:ext>
                </a:extLst>
              </a:tr>
              <a:tr h="0">
                <a:tc>
                  <a:txBody>
                    <a:bodyPr/>
                    <a:lstStyle/>
                    <a:p>
                      <a:pPr>
                        <a:spcAft>
                          <a:spcPts val="0"/>
                        </a:spcAft>
                      </a:pPr>
                      <a:r>
                        <a:rPr lang="en-GB" sz="1800" b="0" dirty="0">
                          <a:solidFill>
                            <a:schemeClr val="tx1"/>
                          </a:solidFill>
                          <a:effectLst/>
                        </a:rPr>
                        <a:t>2</a:t>
                      </a:r>
                      <a:r>
                        <a:rPr lang="en-GB" sz="1800" b="0" baseline="30000" dirty="0">
                          <a:solidFill>
                            <a:schemeClr val="tx1"/>
                          </a:solidFill>
                          <a:effectLst/>
                        </a:rPr>
                        <a:t>nd</a:t>
                      </a:r>
                      <a:r>
                        <a:rPr lang="en-GB" sz="1800" b="0" dirty="0">
                          <a:solidFill>
                            <a:schemeClr val="tx1"/>
                          </a:solidFill>
                          <a:effectLst/>
                        </a:rPr>
                        <a:t> person –‘You’</a:t>
                      </a:r>
                      <a:endParaRPr lang="en-GB" sz="1600" b="0" dirty="0">
                        <a:solidFill>
                          <a:schemeClr val="tx1"/>
                        </a:solidFill>
                        <a:effectLst/>
                      </a:endParaRPr>
                    </a:p>
                    <a:p>
                      <a:pPr>
                        <a:spcAft>
                          <a:spcPts val="0"/>
                        </a:spcAft>
                      </a:pPr>
                      <a:r>
                        <a:rPr lang="en-GB" sz="1200" b="0" dirty="0">
                          <a:solidFill>
                            <a:schemeClr val="tx1"/>
                          </a:solidFill>
                          <a:effectLst/>
                        </a:rPr>
                        <a:t> </a:t>
                      </a:r>
                      <a:endParaRPr lang="en-GB" sz="1600" b="0" dirty="0">
                        <a:solidFill>
                          <a:schemeClr val="tx1"/>
                        </a:solidFill>
                        <a:effectLst/>
                      </a:endParaRPr>
                    </a:p>
                    <a:p>
                      <a:pPr marL="342900" lvl="0" indent="-342900">
                        <a:spcAft>
                          <a:spcPts val="0"/>
                        </a:spcAft>
                        <a:buFont typeface="Symbol" panose="05050102010706020507" pitchFamily="18" charset="2"/>
                        <a:buChar char=""/>
                      </a:pPr>
                      <a:r>
                        <a:rPr lang="en-GB" sz="1200" b="0" dirty="0">
                          <a:solidFill>
                            <a:schemeClr val="tx1"/>
                          </a:solidFill>
                          <a:effectLst/>
                        </a:rPr>
                        <a:t>Modal phrases – should/could/perhaps</a:t>
                      </a:r>
                      <a:endParaRPr lang="en-GB" sz="1600" b="0" dirty="0">
                        <a:solidFill>
                          <a:schemeClr val="tx1"/>
                        </a:solidFill>
                        <a:effectLst/>
                      </a:endParaRPr>
                    </a:p>
                    <a:p>
                      <a:pPr marL="342900" lvl="0" indent="-342900">
                        <a:spcAft>
                          <a:spcPts val="0"/>
                        </a:spcAft>
                        <a:buFont typeface="Symbol" panose="05050102010706020507" pitchFamily="18" charset="2"/>
                        <a:buChar char=""/>
                      </a:pPr>
                      <a:r>
                        <a:rPr lang="en-GB" sz="1200" b="0" dirty="0">
                          <a:solidFill>
                            <a:schemeClr val="tx1"/>
                          </a:solidFill>
                          <a:effectLst/>
                        </a:rPr>
                        <a:t>Rhetorical questions to strengthen advice</a:t>
                      </a:r>
                      <a:endParaRPr lang="en-GB" sz="1600" b="0" dirty="0">
                        <a:solidFill>
                          <a:schemeClr val="tx1"/>
                        </a:solidFill>
                        <a:effectLst/>
                      </a:endParaRPr>
                    </a:p>
                    <a:p>
                      <a:pPr marL="342900" lvl="0" indent="-342900">
                        <a:spcAft>
                          <a:spcPts val="0"/>
                        </a:spcAft>
                        <a:buFont typeface="Symbol" panose="05050102010706020507" pitchFamily="18" charset="2"/>
                        <a:buChar char=""/>
                      </a:pPr>
                      <a:r>
                        <a:rPr lang="en-GB" sz="1200" b="0" dirty="0">
                          <a:solidFill>
                            <a:schemeClr val="tx1"/>
                          </a:solidFill>
                          <a:effectLst/>
                        </a:rPr>
                        <a:t>Keep it simple, uncomplicated</a:t>
                      </a:r>
                      <a:endParaRPr lang="en-GB" sz="1600" b="0" dirty="0">
                        <a:solidFill>
                          <a:schemeClr val="tx1"/>
                        </a:solidFill>
                        <a:effectLst/>
                      </a:endParaRPr>
                    </a:p>
                    <a:p>
                      <a:pPr marL="342900" lvl="0" indent="-342900">
                        <a:spcAft>
                          <a:spcPts val="0"/>
                        </a:spcAft>
                        <a:buFont typeface="Symbol" panose="05050102010706020507" pitchFamily="18" charset="2"/>
                        <a:buChar char=""/>
                      </a:pPr>
                      <a:r>
                        <a:rPr lang="en-GB" sz="1200" b="0" dirty="0">
                          <a:solidFill>
                            <a:schemeClr val="tx1"/>
                          </a:solidFill>
                          <a:effectLst/>
                        </a:rPr>
                        <a:t>2</a:t>
                      </a:r>
                      <a:r>
                        <a:rPr lang="en-GB" sz="1200" b="0" baseline="30000" dirty="0">
                          <a:solidFill>
                            <a:schemeClr val="tx1"/>
                          </a:solidFill>
                          <a:effectLst/>
                        </a:rPr>
                        <a:t>nd</a:t>
                      </a:r>
                      <a:r>
                        <a:rPr lang="en-GB" sz="1200" b="0" dirty="0">
                          <a:solidFill>
                            <a:schemeClr val="tx1"/>
                          </a:solidFill>
                          <a:effectLst/>
                        </a:rPr>
                        <a:t> person – ‘You’ NOT 1</a:t>
                      </a:r>
                      <a:r>
                        <a:rPr lang="en-GB" sz="1200" b="0" baseline="30000" dirty="0">
                          <a:solidFill>
                            <a:schemeClr val="tx1"/>
                          </a:solidFill>
                          <a:effectLst/>
                        </a:rPr>
                        <a:t>st</a:t>
                      </a:r>
                      <a:r>
                        <a:rPr lang="en-GB" sz="1200" b="0" dirty="0">
                          <a:solidFill>
                            <a:schemeClr val="tx1"/>
                          </a:solidFill>
                          <a:effectLst/>
                        </a:rPr>
                        <a:t> person ‘I’</a:t>
                      </a:r>
                      <a:endParaRPr lang="en-GB" sz="1600" b="0" dirty="0">
                        <a:solidFill>
                          <a:schemeClr val="tx1"/>
                        </a:solidFill>
                        <a:effectLst/>
                      </a:endParaRPr>
                    </a:p>
                    <a:p>
                      <a:pPr marL="342900" lvl="0" indent="-342900">
                        <a:spcAft>
                          <a:spcPts val="0"/>
                        </a:spcAft>
                        <a:buFont typeface="Symbol" panose="05050102010706020507" pitchFamily="18" charset="2"/>
                        <a:buChar char=""/>
                      </a:pPr>
                      <a:r>
                        <a:rPr lang="en-GB" sz="1200" b="0" dirty="0">
                          <a:solidFill>
                            <a:schemeClr val="tx1"/>
                          </a:solidFill>
                          <a:effectLst/>
                        </a:rPr>
                        <a:t>Informal, friendly tone</a:t>
                      </a:r>
                      <a:endParaRPr lang="en-GB" sz="1600" b="0" dirty="0">
                        <a:solidFill>
                          <a:schemeClr val="tx1"/>
                        </a:solidFill>
                        <a:effectLst/>
                      </a:endParaRPr>
                    </a:p>
                    <a:p>
                      <a:pPr marL="342900" lvl="0" indent="-342900">
                        <a:spcAft>
                          <a:spcPts val="0"/>
                        </a:spcAft>
                        <a:buFont typeface="Symbol" panose="05050102010706020507" pitchFamily="18" charset="2"/>
                        <a:buChar char=""/>
                      </a:pPr>
                      <a:r>
                        <a:rPr lang="en-GB" sz="1200" b="0" dirty="0">
                          <a:solidFill>
                            <a:schemeClr val="tx1"/>
                          </a:solidFill>
                          <a:effectLst/>
                        </a:rPr>
                        <a:t>Reassuring</a:t>
                      </a:r>
                      <a:endParaRPr lang="en-GB" sz="1600" b="0" dirty="0">
                        <a:solidFill>
                          <a:schemeClr val="tx1"/>
                        </a:solidFill>
                        <a:effectLst/>
                      </a:endParaRPr>
                    </a:p>
                    <a:p>
                      <a:pPr marL="342900" lvl="0" indent="-342900">
                        <a:spcAft>
                          <a:spcPts val="0"/>
                        </a:spcAft>
                        <a:buFont typeface="Symbol" panose="05050102010706020507" pitchFamily="18" charset="2"/>
                        <a:buChar char=""/>
                      </a:pPr>
                      <a:r>
                        <a:rPr lang="en-GB" sz="1200" b="0" dirty="0">
                          <a:solidFill>
                            <a:schemeClr val="tx1"/>
                          </a:solidFill>
                          <a:effectLst/>
                        </a:rPr>
                        <a:t>Give choices/alternatives</a:t>
                      </a:r>
                      <a:endParaRPr lang="en-GB" sz="1600" b="0" dirty="0">
                        <a:solidFill>
                          <a:schemeClr val="tx1"/>
                        </a:solidFill>
                        <a:effectLst/>
                      </a:endParaRPr>
                    </a:p>
                    <a:p>
                      <a:pPr algn="ctr">
                        <a:spcAft>
                          <a:spcPts val="0"/>
                        </a:spcAft>
                      </a:pPr>
                      <a:r>
                        <a:rPr lang="en-GB" sz="12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ctr">
                        <a:spcAft>
                          <a:spcPts val="0"/>
                        </a:spcAft>
                      </a:pPr>
                      <a:r>
                        <a:rPr lang="en-GB" sz="1800" dirty="0">
                          <a:effectLst/>
                        </a:rPr>
                        <a:t>1</a:t>
                      </a:r>
                      <a:r>
                        <a:rPr lang="en-GB" sz="1800" baseline="30000" dirty="0">
                          <a:effectLst/>
                        </a:rPr>
                        <a:t>st</a:t>
                      </a:r>
                      <a:r>
                        <a:rPr lang="en-GB" sz="1800" dirty="0">
                          <a:effectLst/>
                        </a:rPr>
                        <a:t> person –‘I’</a:t>
                      </a:r>
                      <a:endParaRPr lang="en-GB" sz="1600" dirty="0">
                        <a:effectLst/>
                      </a:endParaRPr>
                    </a:p>
                    <a:p>
                      <a:pPr algn="ctr">
                        <a:spcAft>
                          <a:spcPts val="0"/>
                        </a:spcAft>
                      </a:pPr>
                      <a:r>
                        <a:rPr lang="en-GB" sz="1200" dirty="0">
                          <a:effectLst/>
                        </a:rPr>
                        <a:t> </a:t>
                      </a:r>
                      <a:endParaRPr lang="en-GB" sz="1600" dirty="0">
                        <a:effectLst/>
                      </a:endParaRPr>
                    </a:p>
                    <a:p>
                      <a:pPr marL="342900" lvl="0" indent="-342900">
                        <a:spcAft>
                          <a:spcPts val="0"/>
                        </a:spcAft>
                        <a:buFont typeface="Symbol" panose="05050102010706020507" pitchFamily="18" charset="2"/>
                        <a:buChar char=""/>
                      </a:pPr>
                      <a:r>
                        <a:rPr lang="en-GB" sz="1200" dirty="0">
                          <a:effectLst/>
                        </a:rPr>
                        <a:t>Rhetorical Questions</a:t>
                      </a:r>
                      <a:endParaRPr lang="en-GB" sz="1600" dirty="0">
                        <a:effectLst/>
                      </a:endParaRPr>
                    </a:p>
                    <a:p>
                      <a:pPr marL="342900" lvl="0" indent="-342900">
                        <a:spcAft>
                          <a:spcPts val="0"/>
                        </a:spcAft>
                        <a:buFont typeface="Symbol" panose="05050102010706020507" pitchFamily="18" charset="2"/>
                        <a:buChar char=""/>
                      </a:pPr>
                      <a:r>
                        <a:rPr lang="en-GB" sz="1200" dirty="0">
                          <a:effectLst/>
                        </a:rPr>
                        <a:t>Facts / Statistics</a:t>
                      </a:r>
                      <a:endParaRPr lang="en-GB" sz="1600" dirty="0">
                        <a:effectLst/>
                      </a:endParaRPr>
                    </a:p>
                    <a:p>
                      <a:pPr marL="342900" lvl="0" indent="-342900">
                        <a:spcAft>
                          <a:spcPts val="0"/>
                        </a:spcAft>
                        <a:buFont typeface="Symbol" panose="05050102010706020507" pitchFamily="18" charset="2"/>
                        <a:buChar char=""/>
                      </a:pPr>
                      <a:r>
                        <a:rPr lang="en-GB" sz="1200" dirty="0">
                          <a:effectLst/>
                        </a:rPr>
                        <a:t>Imagery</a:t>
                      </a:r>
                      <a:endParaRPr lang="en-GB" sz="1600" dirty="0">
                        <a:effectLst/>
                      </a:endParaRPr>
                    </a:p>
                    <a:p>
                      <a:pPr marL="342900" lvl="0" indent="-342900">
                        <a:spcAft>
                          <a:spcPts val="0"/>
                        </a:spcAft>
                        <a:buFont typeface="Symbol" panose="05050102010706020507" pitchFamily="18" charset="2"/>
                        <a:buChar char=""/>
                      </a:pPr>
                      <a:r>
                        <a:rPr lang="en-GB" sz="1200" dirty="0">
                          <a:effectLst/>
                        </a:rPr>
                        <a:t>Short Sentence</a:t>
                      </a:r>
                      <a:endParaRPr lang="en-GB" sz="1600" dirty="0">
                        <a:effectLst/>
                      </a:endParaRPr>
                    </a:p>
                    <a:p>
                      <a:pPr marL="342900" lvl="0" indent="-342900">
                        <a:spcAft>
                          <a:spcPts val="0"/>
                        </a:spcAft>
                        <a:buFont typeface="Symbol" panose="05050102010706020507" pitchFamily="18" charset="2"/>
                        <a:buChar char=""/>
                      </a:pPr>
                      <a:r>
                        <a:rPr lang="en-GB" sz="1200" dirty="0">
                          <a:effectLst/>
                        </a:rPr>
                        <a:t>Flattery</a:t>
                      </a:r>
                      <a:endParaRPr lang="en-GB" sz="1600" dirty="0">
                        <a:effectLst/>
                      </a:endParaRPr>
                    </a:p>
                    <a:p>
                      <a:pPr marL="342900" lvl="0" indent="-342900">
                        <a:spcAft>
                          <a:spcPts val="0"/>
                        </a:spcAft>
                        <a:buFont typeface="Symbol" panose="05050102010706020507" pitchFamily="18" charset="2"/>
                        <a:buChar char=""/>
                      </a:pPr>
                      <a:r>
                        <a:rPr lang="en-GB" sz="1200" dirty="0">
                          <a:effectLst/>
                        </a:rPr>
                        <a:t>Guilt trip</a:t>
                      </a:r>
                      <a:endParaRPr lang="en-GB" sz="1600" dirty="0">
                        <a:effectLst/>
                      </a:endParaRPr>
                    </a:p>
                    <a:p>
                      <a:pPr marL="342900" lvl="0" indent="-342900">
                        <a:spcAft>
                          <a:spcPts val="0"/>
                        </a:spcAft>
                        <a:buFont typeface="Symbol" panose="05050102010706020507" pitchFamily="18" charset="2"/>
                        <a:buChar char=""/>
                      </a:pPr>
                      <a:r>
                        <a:rPr lang="en-GB" sz="1200" dirty="0">
                          <a:effectLst/>
                        </a:rPr>
                        <a:t>Anecdote</a:t>
                      </a:r>
                      <a:endParaRPr lang="en-GB" sz="1600" dirty="0">
                        <a:effectLst/>
                      </a:endParaRPr>
                    </a:p>
                    <a:p>
                      <a:pPr marL="342900" lvl="0" indent="-342900">
                        <a:spcAft>
                          <a:spcPts val="0"/>
                        </a:spcAft>
                        <a:buFont typeface="Symbol" panose="05050102010706020507" pitchFamily="18" charset="2"/>
                        <a:buChar char=""/>
                      </a:pPr>
                      <a:r>
                        <a:rPr lang="en-GB" sz="1200" dirty="0">
                          <a:effectLst/>
                        </a:rPr>
                        <a:t>Directives</a:t>
                      </a:r>
                      <a:endParaRPr lang="en-GB" sz="1600" dirty="0">
                        <a:effectLst/>
                      </a:endParaRPr>
                    </a:p>
                    <a:p>
                      <a:pPr marL="342900" lvl="0" indent="-342900">
                        <a:spcAft>
                          <a:spcPts val="0"/>
                        </a:spcAft>
                        <a:buFont typeface="Symbol" panose="05050102010706020507" pitchFamily="18" charset="2"/>
                        <a:buChar char=""/>
                      </a:pPr>
                      <a:r>
                        <a:rPr lang="en-GB" sz="1200" dirty="0">
                          <a:effectLst/>
                        </a:rPr>
                        <a:t>Repetition</a:t>
                      </a:r>
                      <a:endParaRPr lang="en-GB" sz="1600" dirty="0">
                        <a:effectLst/>
                      </a:endParaRPr>
                    </a:p>
                    <a:p>
                      <a:pPr marL="342900" lvl="0" indent="-342900">
                        <a:spcAft>
                          <a:spcPts val="0"/>
                        </a:spcAft>
                        <a:buFont typeface="Symbol" panose="05050102010706020507" pitchFamily="18" charset="2"/>
                        <a:buChar char=""/>
                      </a:pPr>
                      <a:r>
                        <a:rPr lang="en-GB" sz="1200" dirty="0">
                          <a:effectLst/>
                        </a:rPr>
                        <a:t>Exaggeration/Hyperbole</a:t>
                      </a:r>
                      <a:endParaRPr lang="en-GB" sz="1600" dirty="0">
                        <a:effectLst/>
                      </a:endParaRPr>
                    </a:p>
                    <a:p>
                      <a:pPr marL="342900" lvl="0" indent="-342900">
                        <a:spcAft>
                          <a:spcPts val="0"/>
                        </a:spcAft>
                        <a:buFont typeface="Symbol" panose="05050102010706020507" pitchFamily="18" charset="2"/>
                        <a:buChar char=""/>
                      </a:pPr>
                      <a:r>
                        <a:rPr lang="en-GB" sz="1200" dirty="0">
                          <a:effectLst/>
                        </a:rPr>
                        <a:t>Emotive Language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ctr">
                        <a:spcAft>
                          <a:spcPts val="0"/>
                        </a:spcAft>
                      </a:pPr>
                      <a:r>
                        <a:rPr lang="en-GB" sz="1800" dirty="0">
                          <a:effectLst/>
                        </a:rPr>
                        <a:t>1</a:t>
                      </a:r>
                      <a:r>
                        <a:rPr lang="en-GB" sz="1800" baseline="30000" dirty="0">
                          <a:effectLst/>
                        </a:rPr>
                        <a:t>st</a:t>
                      </a:r>
                      <a:r>
                        <a:rPr lang="en-GB" sz="1800" dirty="0">
                          <a:effectLst/>
                        </a:rPr>
                        <a:t> person –‘I’</a:t>
                      </a:r>
                      <a:endParaRPr lang="en-GB" sz="1600" dirty="0">
                        <a:effectLst/>
                      </a:endParaRPr>
                    </a:p>
                    <a:p>
                      <a:pPr algn="ctr">
                        <a:spcAft>
                          <a:spcPts val="0"/>
                        </a:spcAft>
                      </a:pPr>
                      <a:r>
                        <a:rPr lang="en-GB" sz="1200" dirty="0">
                          <a:effectLst/>
                        </a:rPr>
                        <a:t> </a:t>
                      </a:r>
                      <a:endParaRPr lang="en-GB" sz="1600" dirty="0">
                        <a:effectLst/>
                      </a:endParaRPr>
                    </a:p>
                    <a:p>
                      <a:pPr marL="342900" lvl="0" indent="-342900">
                        <a:spcAft>
                          <a:spcPts val="0"/>
                        </a:spcAft>
                        <a:buFont typeface="Symbol" panose="05050102010706020507" pitchFamily="18" charset="2"/>
                        <a:buChar char=""/>
                      </a:pPr>
                      <a:r>
                        <a:rPr lang="en-GB" sz="1200" dirty="0">
                          <a:effectLst/>
                        </a:rPr>
                        <a:t>Strengths&amp; Weaknesses</a:t>
                      </a:r>
                      <a:endParaRPr lang="en-GB" sz="1600" dirty="0">
                        <a:effectLst/>
                      </a:endParaRPr>
                    </a:p>
                    <a:p>
                      <a:pPr marL="342900" lvl="0" indent="-342900">
                        <a:spcAft>
                          <a:spcPts val="0"/>
                        </a:spcAft>
                        <a:buFont typeface="Symbol" panose="05050102010706020507" pitchFamily="18" charset="2"/>
                        <a:buChar char=""/>
                      </a:pPr>
                      <a:r>
                        <a:rPr lang="en-GB" sz="1200" dirty="0">
                          <a:effectLst/>
                        </a:rPr>
                        <a:t>Humour</a:t>
                      </a:r>
                      <a:endParaRPr lang="en-GB" sz="1600" dirty="0">
                        <a:effectLst/>
                      </a:endParaRPr>
                    </a:p>
                    <a:p>
                      <a:pPr marL="342900" lvl="0" indent="-342900">
                        <a:spcAft>
                          <a:spcPts val="0"/>
                        </a:spcAft>
                        <a:buFont typeface="Symbol" panose="05050102010706020507" pitchFamily="18" charset="2"/>
                        <a:buChar char=""/>
                      </a:pPr>
                      <a:r>
                        <a:rPr lang="en-GB" sz="1200" dirty="0">
                          <a:effectLst/>
                        </a:rPr>
                        <a:t>Descriptive techniques –adjectives, similes</a:t>
                      </a:r>
                      <a:endParaRPr lang="en-GB" sz="1600" dirty="0">
                        <a:effectLst/>
                      </a:endParaRPr>
                    </a:p>
                    <a:p>
                      <a:pPr marL="342900" lvl="0" indent="-342900">
                        <a:spcAft>
                          <a:spcPts val="0"/>
                        </a:spcAft>
                        <a:buFont typeface="Symbol" panose="05050102010706020507" pitchFamily="18" charset="2"/>
                        <a:buChar char=""/>
                      </a:pPr>
                      <a:r>
                        <a:rPr lang="en-GB" sz="1200" dirty="0">
                          <a:effectLst/>
                        </a:rPr>
                        <a:t>Directives / Asides</a:t>
                      </a:r>
                      <a:endParaRPr lang="en-GB" sz="1600" dirty="0">
                        <a:effectLst/>
                      </a:endParaRPr>
                    </a:p>
                    <a:p>
                      <a:pPr marL="342900" lvl="0" indent="-342900">
                        <a:spcAft>
                          <a:spcPts val="0"/>
                        </a:spcAft>
                        <a:buFont typeface="Symbol" panose="05050102010706020507" pitchFamily="18" charset="2"/>
                        <a:buChar char=""/>
                      </a:pPr>
                      <a:r>
                        <a:rPr lang="en-GB" sz="1200" dirty="0">
                          <a:effectLst/>
                        </a:rPr>
                        <a:t>Exaggeration / Hyperbole</a:t>
                      </a:r>
                      <a:endParaRPr lang="en-GB" sz="1600" dirty="0">
                        <a:effectLst/>
                      </a:endParaRPr>
                    </a:p>
                    <a:p>
                      <a:pPr marL="342900" lvl="0" indent="-342900">
                        <a:spcAft>
                          <a:spcPts val="0"/>
                        </a:spcAft>
                        <a:buFont typeface="Symbol" panose="05050102010706020507" pitchFamily="18" charset="2"/>
                        <a:buChar char=""/>
                      </a:pPr>
                      <a:r>
                        <a:rPr lang="en-GB" sz="1200" dirty="0">
                          <a:effectLst/>
                        </a:rPr>
                        <a:t>Informal friendly tone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ctr">
                        <a:spcAft>
                          <a:spcPts val="0"/>
                        </a:spcAft>
                      </a:pPr>
                      <a:r>
                        <a:rPr lang="en-GB" sz="1800" dirty="0">
                          <a:effectLst/>
                        </a:rPr>
                        <a:t>3</a:t>
                      </a:r>
                      <a:r>
                        <a:rPr lang="en-GB" sz="1800" baseline="30000" dirty="0">
                          <a:effectLst/>
                        </a:rPr>
                        <a:t>rd</a:t>
                      </a:r>
                      <a:r>
                        <a:rPr lang="en-GB" sz="1800" dirty="0">
                          <a:effectLst/>
                        </a:rPr>
                        <a:t> person</a:t>
                      </a:r>
                      <a:endParaRPr lang="en-GB" sz="1600" dirty="0">
                        <a:effectLst/>
                      </a:endParaRPr>
                    </a:p>
                    <a:p>
                      <a:pPr algn="ctr">
                        <a:spcAft>
                          <a:spcPts val="0"/>
                        </a:spcAft>
                      </a:pPr>
                      <a:r>
                        <a:rPr lang="en-GB" sz="1200" dirty="0">
                          <a:effectLst/>
                        </a:rPr>
                        <a:t> </a:t>
                      </a:r>
                      <a:endParaRPr lang="en-GB" sz="1600" dirty="0">
                        <a:effectLst/>
                      </a:endParaRPr>
                    </a:p>
                    <a:p>
                      <a:pPr marL="342900" lvl="0" indent="-342900">
                        <a:spcAft>
                          <a:spcPts val="0"/>
                        </a:spcAft>
                        <a:buFont typeface="Symbol" panose="05050102010706020507" pitchFamily="18" charset="2"/>
                        <a:buChar char=""/>
                      </a:pPr>
                      <a:r>
                        <a:rPr lang="en-GB" sz="1200" dirty="0">
                          <a:effectLst/>
                        </a:rPr>
                        <a:t>For each of the 3 sections, provide a problem, and recommended solution</a:t>
                      </a:r>
                      <a:endParaRPr lang="en-GB" sz="1600" dirty="0">
                        <a:effectLst/>
                      </a:endParaRPr>
                    </a:p>
                    <a:p>
                      <a:pPr marL="342900" lvl="0" indent="-342900">
                        <a:spcAft>
                          <a:spcPts val="0"/>
                        </a:spcAft>
                        <a:buFont typeface="Symbol" panose="05050102010706020507" pitchFamily="18" charset="2"/>
                        <a:buChar char=""/>
                      </a:pPr>
                      <a:r>
                        <a:rPr lang="en-GB" sz="1200" dirty="0">
                          <a:effectLst/>
                        </a:rPr>
                        <a:t>Formal style</a:t>
                      </a:r>
                      <a:endParaRPr lang="en-GB" sz="1600" dirty="0">
                        <a:effectLst/>
                      </a:endParaRPr>
                    </a:p>
                    <a:p>
                      <a:pPr marL="342900" lvl="0" indent="-342900">
                        <a:spcAft>
                          <a:spcPts val="0"/>
                        </a:spcAft>
                        <a:buFont typeface="Symbol" panose="05050102010706020507" pitchFamily="18" charset="2"/>
                        <a:buChar char=""/>
                      </a:pPr>
                      <a:r>
                        <a:rPr lang="en-GB" sz="1200" dirty="0">
                          <a:effectLst/>
                        </a:rPr>
                        <a:t>Factual</a:t>
                      </a:r>
                      <a:endParaRPr lang="en-GB" sz="1600" dirty="0">
                        <a:effectLst/>
                      </a:endParaRPr>
                    </a:p>
                    <a:p>
                      <a:pPr marL="342900" lvl="0" indent="-342900">
                        <a:spcAft>
                          <a:spcPts val="0"/>
                        </a:spcAft>
                        <a:buFont typeface="Symbol" panose="05050102010706020507" pitchFamily="18" charset="2"/>
                        <a:buChar char=""/>
                      </a:pPr>
                      <a:r>
                        <a:rPr lang="en-GB" sz="1200" dirty="0">
                          <a:effectLst/>
                        </a:rPr>
                        <a:t>Combines informative and advice writing </a:t>
                      </a:r>
                      <a:endParaRPr lang="en-GB" sz="1600" dirty="0">
                        <a:effectLst/>
                      </a:endParaRPr>
                    </a:p>
                    <a:p>
                      <a:pPr marL="342900" lvl="0" indent="-342900">
                        <a:spcAft>
                          <a:spcPts val="0"/>
                        </a:spcAft>
                        <a:buFont typeface="Symbol" panose="05050102010706020507" pitchFamily="18" charset="2"/>
                        <a:buChar char=""/>
                      </a:pPr>
                      <a:r>
                        <a:rPr lang="en-GB" sz="1200" dirty="0">
                          <a:effectLst/>
                        </a:rPr>
                        <a:t>Passive voice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931643796"/>
                  </a:ext>
                </a:extLst>
              </a:tr>
            </a:tbl>
          </a:graphicData>
        </a:graphic>
      </p:graphicFrame>
      <p:graphicFrame>
        <p:nvGraphicFramePr>
          <p:cNvPr id="4" name="Table 3"/>
          <p:cNvGraphicFramePr>
            <a:graphicFrameLocks noGrp="1"/>
          </p:cNvGraphicFramePr>
          <p:nvPr>
            <p:extLst/>
          </p:nvPr>
        </p:nvGraphicFramePr>
        <p:xfrm>
          <a:off x="125252" y="4941168"/>
          <a:ext cx="8856984" cy="1645920"/>
        </p:xfrm>
        <a:graphic>
          <a:graphicData uri="http://schemas.openxmlformats.org/drawingml/2006/table">
            <a:tbl>
              <a:tblPr firstRow="1" firstCol="1" bandRow="1">
                <a:tableStyleId>{5C22544A-7EE6-4342-B048-85BDC9FD1C3A}</a:tableStyleId>
              </a:tblPr>
              <a:tblGrid>
                <a:gridCol w="2214246">
                  <a:extLst>
                    <a:ext uri="{9D8B030D-6E8A-4147-A177-3AD203B41FA5}">
                      <a16:colId xmlns:a16="http://schemas.microsoft.com/office/drawing/2014/main" val="1200024719"/>
                    </a:ext>
                  </a:extLst>
                </a:gridCol>
                <a:gridCol w="2214246">
                  <a:extLst>
                    <a:ext uri="{9D8B030D-6E8A-4147-A177-3AD203B41FA5}">
                      <a16:colId xmlns:a16="http://schemas.microsoft.com/office/drawing/2014/main" val="1152183860"/>
                    </a:ext>
                  </a:extLst>
                </a:gridCol>
                <a:gridCol w="2214246">
                  <a:extLst>
                    <a:ext uri="{9D8B030D-6E8A-4147-A177-3AD203B41FA5}">
                      <a16:colId xmlns:a16="http://schemas.microsoft.com/office/drawing/2014/main" val="83399221"/>
                    </a:ext>
                  </a:extLst>
                </a:gridCol>
                <a:gridCol w="2214246">
                  <a:extLst>
                    <a:ext uri="{9D8B030D-6E8A-4147-A177-3AD203B41FA5}">
                      <a16:colId xmlns:a16="http://schemas.microsoft.com/office/drawing/2014/main" val="3533296244"/>
                    </a:ext>
                  </a:extLst>
                </a:gridCol>
              </a:tblGrid>
              <a:tr h="0">
                <a:tc>
                  <a:txBody>
                    <a:bodyPr/>
                    <a:lstStyle/>
                    <a:p>
                      <a:pPr algn="ctr">
                        <a:spcAft>
                          <a:spcPts val="0"/>
                        </a:spcAft>
                      </a:pPr>
                      <a:r>
                        <a:rPr lang="en-GB" sz="2400" u="sng" dirty="0">
                          <a:effectLst/>
                        </a:rPr>
                        <a:t>Article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gn="ctr">
                        <a:spcAft>
                          <a:spcPts val="0"/>
                        </a:spcAft>
                      </a:pPr>
                      <a:r>
                        <a:rPr lang="en-GB" sz="2400" u="sng" dirty="0">
                          <a:effectLst/>
                        </a:rPr>
                        <a:t>Speech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gn="ctr">
                        <a:spcAft>
                          <a:spcPts val="0"/>
                        </a:spcAft>
                      </a:pPr>
                      <a:r>
                        <a:rPr lang="en-GB" sz="2400" u="sng">
                          <a:effectLst/>
                        </a:rPr>
                        <a:t>Letter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gn="ctr">
                        <a:spcAft>
                          <a:spcPts val="0"/>
                        </a:spcAft>
                      </a:pPr>
                      <a:r>
                        <a:rPr lang="en-GB" sz="2400" u="sng" dirty="0">
                          <a:effectLst/>
                        </a:rPr>
                        <a:t>Report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687025477"/>
                  </a:ext>
                </a:extLst>
              </a:tr>
              <a:tr h="0">
                <a:tc>
                  <a:txBody>
                    <a:bodyPr/>
                    <a:lstStyle/>
                    <a:p>
                      <a:pPr marL="342900" lvl="0" indent="-342900">
                        <a:spcAft>
                          <a:spcPts val="0"/>
                        </a:spcAft>
                        <a:buFont typeface="Symbol" panose="05050102010706020507" pitchFamily="18" charset="2"/>
                        <a:buChar char=""/>
                      </a:pPr>
                      <a:r>
                        <a:rPr lang="en-GB" sz="1400" b="0" dirty="0">
                          <a:solidFill>
                            <a:schemeClr val="tx1"/>
                          </a:solidFill>
                          <a:effectLst/>
                        </a:rPr>
                        <a:t>Title</a:t>
                      </a:r>
                      <a:endParaRPr lang="en-GB" sz="1800" b="0" dirty="0">
                        <a:solidFill>
                          <a:schemeClr val="tx1"/>
                        </a:solidFill>
                        <a:effectLst/>
                      </a:endParaRPr>
                    </a:p>
                    <a:p>
                      <a:pPr>
                        <a:spcAft>
                          <a:spcPts val="0"/>
                        </a:spcAft>
                      </a:pPr>
                      <a:r>
                        <a:rPr lang="en-GB" sz="14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342900" lvl="0" indent="-342900">
                        <a:spcAft>
                          <a:spcPts val="0"/>
                        </a:spcAft>
                        <a:buFont typeface="Symbol" panose="05050102010706020507" pitchFamily="18" charset="2"/>
                        <a:buChar char=""/>
                      </a:pPr>
                      <a:r>
                        <a:rPr lang="en-GB" sz="1400" dirty="0">
                          <a:effectLst/>
                        </a:rPr>
                        <a:t>Introduce who you are/speech topic</a:t>
                      </a:r>
                      <a:endParaRPr lang="en-GB" sz="1800" dirty="0">
                        <a:effectLst/>
                      </a:endParaRPr>
                    </a:p>
                    <a:p>
                      <a:pPr marL="342900" lvl="0" indent="-342900">
                        <a:spcAft>
                          <a:spcPts val="0"/>
                        </a:spcAft>
                        <a:buFont typeface="Symbol" panose="05050102010706020507" pitchFamily="18" charset="2"/>
                        <a:buChar char=""/>
                      </a:pPr>
                      <a:r>
                        <a:rPr lang="en-GB" sz="1400" dirty="0">
                          <a:effectLst/>
                        </a:rPr>
                        <a:t>Grab audience’s attention to begin</a:t>
                      </a:r>
                      <a:endParaRPr lang="en-GB" sz="1800" dirty="0">
                        <a:effectLst/>
                      </a:endParaRPr>
                    </a:p>
                    <a:p>
                      <a:pPr marL="342900" lvl="0" indent="-342900">
                        <a:spcAft>
                          <a:spcPts val="0"/>
                        </a:spcAft>
                        <a:buFont typeface="Symbol" panose="05050102010706020507" pitchFamily="18" charset="2"/>
                        <a:buChar char=""/>
                      </a:pPr>
                      <a:r>
                        <a:rPr lang="en-GB" sz="1400" dirty="0">
                          <a:effectLst/>
                        </a:rPr>
                        <a:t>End with a powerful final message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342900" lvl="0" indent="-342900">
                        <a:spcAft>
                          <a:spcPts val="0"/>
                        </a:spcAft>
                        <a:buFont typeface="Symbol" panose="05050102010706020507" pitchFamily="18" charset="2"/>
                        <a:buChar char=""/>
                      </a:pPr>
                      <a:r>
                        <a:rPr lang="en-GB" sz="1400" dirty="0">
                          <a:effectLst/>
                        </a:rPr>
                        <a:t>Your address, date, Dear Sir/Madam/Mr Smith</a:t>
                      </a:r>
                      <a:endParaRPr lang="en-GB" sz="1800" dirty="0">
                        <a:effectLst/>
                      </a:endParaRPr>
                    </a:p>
                    <a:p>
                      <a:pPr marL="342900" lvl="0" indent="-342900">
                        <a:spcAft>
                          <a:spcPts val="0"/>
                        </a:spcAft>
                        <a:buFont typeface="Symbol" panose="05050102010706020507" pitchFamily="18" charset="2"/>
                        <a:buChar char=""/>
                      </a:pPr>
                      <a:r>
                        <a:rPr lang="en-GB" sz="1400" dirty="0">
                          <a:effectLst/>
                        </a:rPr>
                        <a:t>End with -Yours faithfully/sincerely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342900" lvl="0" indent="-342900">
                        <a:spcAft>
                          <a:spcPts val="0"/>
                        </a:spcAft>
                        <a:buFont typeface="Symbol" panose="05050102010706020507" pitchFamily="18" charset="2"/>
                        <a:buChar char=""/>
                      </a:pPr>
                      <a:r>
                        <a:rPr lang="en-GB" sz="1400" dirty="0">
                          <a:effectLst/>
                        </a:rPr>
                        <a:t>Title</a:t>
                      </a:r>
                      <a:endParaRPr lang="en-GB" sz="1800" dirty="0">
                        <a:effectLst/>
                      </a:endParaRPr>
                    </a:p>
                    <a:p>
                      <a:pPr marL="342900" lvl="0" indent="-342900">
                        <a:spcAft>
                          <a:spcPts val="0"/>
                        </a:spcAft>
                        <a:buFont typeface="Symbol" panose="05050102010706020507" pitchFamily="18" charset="2"/>
                        <a:buChar char=""/>
                      </a:pPr>
                      <a:r>
                        <a:rPr lang="en-GB" sz="1400" dirty="0">
                          <a:effectLst/>
                        </a:rPr>
                        <a:t>Sub-headings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268969075"/>
                  </a:ext>
                </a:extLst>
              </a:tr>
            </a:tbl>
          </a:graphicData>
        </a:graphic>
      </p:graphicFrame>
      <p:sp>
        <p:nvSpPr>
          <p:cNvPr id="6" name="Rectangle 5"/>
          <p:cNvSpPr/>
          <p:nvPr/>
        </p:nvSpPr>
        <p:spPr>
          <a:xfrm>
            <a:off x="1763688" y="3209352"/>
            <a:ext cx="5832648"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spcAft>
                <a:spcPts val="0"/>
              </a:spcAft>
            </a:pPr>
            <a:r>
              <a:rPr lang="en-GB" sz="2400" b="1" u="sng" dirty="0">
                <a:latin typeface="Calibri" panose="020F0502020204030204" pitchFamily="34" charset="0"/>
                <a:ea typeface="Calibri" panose="020F0502020204030204" pitchFamily="34" charset="0"/>
                <a:cs typeface="Times New Roman" panose="02020603050405020304" pitchFamily="18" charset="0"/>
              </a:rPr>
              <a:t>Structure / Format Reminders</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2400" dirty="0">
                <a:latin typeface="Calibri" panose="020F0502020204030204" pitchFamily="34" charset="0"/>
                <a:ea typeface="Calibri" panose="020F0502020204030204" pitchFamily="34" charset="0"/>
                <a:cs typeface="Times New Roman" panose="02020603050405020304" pitchFamily="18" charset="0"/>
              </a:rPr>
              <a:t>FOR ANY TASK: Aim for a brief introduction, </a:t>
            </a:r>
            <a:endParaRPr lang="en-GB" sz="2400" dirty="0" smtClean="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2400" dirty="0" smtClean="0">
                <a:latin typeface="Calibri" panose="020F0502020204030204" pitchFamily="34" charset="0"/>
                <a:ea typeface="Calibri" panose="020F0502020204030204" pitchFamily="34" charset="0"/>
                <a:cs typeface="Times New Roman" panose="02020603050405020304" pitchFamily="18" charset="0"/>
              </a:rPr>
              <a:t>3 </a:t>
            </a:r>
            <a:r>
              <a:rPr lang="en-GB" sz="2400" dirty="0">
                <a:latin typeface="Calibri" panose="020F0502020204030204" pitchFamily="34" charset="0"/>
                <a:ea typeface="Calibri" panose="020F0502020204030204" pitchFamily="34" charset="0"/>
                <a:cs typeface="Times New Roman" panose="02020603050405020304" pitchFamily="18" charset="0"/>
              </a:rPr>
              <a:t>detailed points/paragraphs, </a:t>
            </a:r>
            <a:endParaRPr lang="en-GB" sz="2400" dirty="0" smtClean="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2400" dirty="0" smtClean="0">
                <a:latin typeface="Calibri" panose="020F0502020204030204" pitchFamily="34" charset="0"/>
                <a:ea typeface="Calibri" panose="020F0502020204030204" pitchFamily="34" charset="0"/>
                <a:cs typeface="Times New Roman" panose="02020603050405020304" pitchFamily="18" charset="0"/>
              </a:rPr>
              <a:t>a </a:t>
            </a:r>
            <a:r>
              <a:rPr lang="en-GB" sz="2400" dirty="0">
                <a:latin typeface="Calibri" panose="020F0502020204030204" pitchFamily="34" charset="0"/>
                <a:ea typeface="Calibri" panose="020F0502020204030204" pitchFamily="34" charset="0"/>
                <a:cs typeface="Times New Roman" panose="02020603050405020304" pitchFamily="18" charset="0"/>
              </a:rPr>
              <a:t>brief conclusion</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8920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39635"/>
            <a:ext cx="3560048" cy="33855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1600" b="1" dirty="0" smtClean="0"/>
              <a:t>An Inspector Calls CORE KO</a:t>
            </a:r>
            <a:endParaRPr lang="en-GB" sz="1600" b="1" dirty="0"/>
          </a:p>
        </p:txBody>
      </p:sp>
      <p:graphicFrame>
        <p:nvGraphicFramePr>
          <p:cNvPr id="6" name="Table 5"/>
          <p:cNvGraphicFramePr>
            <a:graphicFrameLocks noGrp="1"/>
          </p:cNvGraphicFramePr>
          <p:nvPr>
            <p:extLst/>
          </p:nvPr>
        </p:nvGraphicFramePr>
        <p:xfrm>
          <a:off x="61851" y="397936"/>
          <a:ext cx="3633976" cy="6450252"/>
        </p:xfrm>
        <a:graphic>
          <a:graphicData uri="http://schemas.openxmlformats.org/drawingml/2006/table">
            <a:tbl>
              <a:tblPr firstRow="1" bandRow="1">
                <a:tableStyleId>{93296810-A885-4BE3-A3E7-6D5BEEA58F35}</a:tableStyleId>
              </a:tblPr>
              <a:tblGrid>
                <a:gridCol w="837741">
                  <a:extLst>
                    <a:ext uri="{9D8B030D-6E8A-4147-A177-3AD203B41FA5}">
                      <a16:colId xmlns:a16="http://schemas.microsoft.com/office/drawing/2014/main" val="20000"/>
                    </a:ext>
                  </a:extLst>
                </a:gridCol>
                <a:gridCol w="2796235">
                  <a:extLst>
                    <a:ext uri="{9D8B030D-6E8A-4147-A177-3AD203B41FA5}">
                      <a16:colId xmlns:a16="http://schemas.microsoft.com/office/drawing/2014/main" val="20001"/>
                    </a:ext>
                  </a:extLst>
                </a:gridCol>
              </a:tblGrid>
              <a:tr h="222752">
                <a:tc>
                  <a:txBody>
                    <a:bodyPr/>
                    <a:lstStyle/>
                    <a:p>
                      <a:pPr algn="l"/>
                      <a:r>
                        <a:rPr lang="en-GB" sz="1100" dirty="0" smtClean="0">
                          <a:solidFill>
                            <a:srgbClr val="000000"/>
                          </a:solidFill>
                        </a:rPr>
                        <a:t>Vocabulary</a:t>
                      </a:r>
                      <a:endParaRPr lang="en-GB" sz="1100" dirty="0">
                        <a:solidFill>
                          <a:srgbClr val="000000"/>
                        </a:solidFill>
                      </a:endParaRPr>
                    </a:p>
                  </a:txBody>
                  <a:tcPr>
                    <a:solidFill>
                      <a:schemeClr val="accent4">
                        <a:lumMod val="40000"/>
                        <a:lumOff val="60000"/>
                      </a:schemeClr>
                    </a:solidFill>
                  </a:tcPr>
                </a:tc>
                <a:tc>
                  <a:txBody>
                    <a:bodyPr/>
                    <a:lstStyle/>
                    <a:p>
                      <a:pPr algn="l"/>
                      <a:r>
                        <a:rPr lang="en-GB" sz="1100" dirty="0" smtClean="0">
                          <a:solidFill>
                            <a:srgbClr val="000000"/>
                          </a:solidFill>
                        </a:rPr>
                        <a:t>Definition</a:t>
                      </a:r>
                      <a:r>
                        <a:rPr lang="en-GB" sz="1100" baseline="0" dirty="0" smtClean="0">
                          <a:solidFill>
                            <a:srgbClr val="000000"/>
                          </a:solidFill>
                        </a:rPr>
                        <a:t> </a:t>
                      </a:r>
                      <a:endParaRPr lang="en-GB" sz="1100"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0"/>
                  </a:ext>
                </a:extLst>
              </a:tr>
              <a:tr h="221897">
                <a:tc>
                  <a:txBody>
                    <a:bodyPr/>
                    <a:lstStyle/>
                    <a:p>
                      <a:pPr algn="l"/>
                      <a:r>
                        <a:rPr lang="en-GB" sz="700" b="1" dirty="0" smtClean="0"/>
                        <a:t>Poverty</a:t>
                      </a:r>
                      <a:endParaRPr lang="en-GB" sz="700" b="1" dirty="0"/>
                    </a:p>
                  </a:txBody>
                  <a:tcPr>
                    <a:solidFill>
                      <a:schemeClr val="accent4">
                        <a:lumMod val="40000"/>
                        <a:lumOff val="60000"/>
                      </a:schemeClr>
                    </a:solidFill>
                  </a:tcPr>
                </a:tc>
                <a:tc>
                  <a:txBody>
                    <a:bodyPr/>
                    <a:lstStyle/>
                    <a:p>
                      <a:pPr algn="l"/>
                      <a:r>
                        <a:rPr lang="en-GB" sz="700" b="1" dirty="0" smtClean="0">
                          <a:solidFill>
                            <a:srgbClr val="000000"/>
                          </a:solidFill>
                        </a:rPr>
                        <a:t>Lacking in money linked to deprivation in social conditions,</a:t>
                      </a:r>
                      <a:r>
                        <a:rPr lang="en-GB" sz="700" b="1" baseline="0" dirty="0" smtClean="0">
                          <a:solidFill>
                            <a:srgbClr val="000000"/>
                          </a:solidFill>
                        </a:rPr>
                        <a:t> housing and education</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1"/>
                  </a:ext>
                </a:extLst>
              </a:tr>
              <a:tr h="162928">
                <a:tc>
                  <a:txBody>
                    <a:bodyPr/>
                    <a:lstStyle/>
                    <a:p>
                      <a:pPr algn="l"/>
                      <a:r>
                        <a:rPr lang="en-GB" sz="700" b="1" dirty="0" smtClean="0"/>
                        <a:t>Wealth</a:t>
                      </a:r>
                      <a:endParaRPr lang="en-GB" sz="700" b="1" dirty="0"/>
                    </a:p>
                  </a:txBody>
                  <a:tcPr>
                    <a:solidFill>
                      <a:schemeClr val="accent4">
                        <a:lumMod val="40000"/>
                        <a:lumOff val="60000"/>
                      </a:schemeClr>
                    </a:solidFill>
                  </a:tcPr>
                </a:tc>
                <a:tc>
                  <a:txBody>
                    <a:bodyPr/>
                    <a:lstStyle/>
                    <a:p>
                      <a:pPr algn="l"/>
                      <a:r>
                        <a:rPr lang="en-GB" sz="700" b="1" dirty="0" smtClean="0">
                          <a:solidFill>
                            <a:srgbClr val="000000"/>
                          </a:solidFill>
                        </a:rPr>
                        <a:t>The abundance of money or possessions </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2"/>
                  </a:ext>
                </a:extLst>
              </a:tr>
              <a:tr h="165592">
                <a:tc>
                  <a:txBody>
                    <a:bodyPr/>
                    <a:lstStyle/>
                    <a:p>
                      <a:pPr algn="l"/>
                      <a:r>
                        <a:rPr lang="en-GB" sz="700" b="1" dirty="0" smtClean="0"/>
                        <a:t>Socialism</a:t>
                      </a:r>
                      <a:endParaRPr lang="en-GB" sz="700" b="1" dirty="0"/>
                    </a:p>
                  </a:txBody>
                  <a:tcPr>
                    <a:solidFill>
                      <a:schemeClr val="accent4">
                        <a:lumMod val="40000"/>
                        <a:lumOff val="60000"/>
                      </a:schemeClr>
                    </a:solidFill>
                  </a:tcPr>
                </a:tc>
                <a:tc>
                  <a:txBody>
                    <a:bodyPr/>
                    <a:lstStyle/>
                    <a:p>
                      <a:pPr>
                        <a:lnSpc>
                          <a:spcPct val="115000"/>
                        </a:lnSpc>
                        <a:spcAft>
                          <a:spcPts val="1000"/>
                        </a:spcAft>
                      </a:pPr>
                      <a:r>
                        <a:rPr lang="en-US" sz="700" b="1" kern="1200" dirty="0" smtClean="0">
                          <a:solidFill>
                            <a:srgbClr val="000000"/>
                          </a:solidFill>
                          <a:effectLst/>
                          <a:latin typeface="+mn-lt"/>
                          <a:ea typeface="+mn-ea"/>
                          <a:cs typeface="+mn-cs"/>
                        </a:rPr>
                        <a:t>In a socialist system the goal is people, not profit</a:t>
                      </a:r>
                      <a:r>
                        <a:rPr lang="en-US" sz="700" b="1" dirty="0" smtClean="0">
                          <a:solidFill>
                            <a:srgbClr val="000000"/>
                          </a:solidFill>
                          <a:effectLst/>
                        </a:rPr>
                        <a:t> . The State or community regulates industry so it’s fair for all, not private companies.</a:t>
                      </a:r>
                      <a:endParaRPr lang="en-GB" sz="700" b="1" dirty="0">
                        <a:solidFill>
                          <a:srgbClr val="000000"/>
                        </a:solidFill>
                        <a:effectLst/>
                        <a:latin typeface="Calibri"/>
                        <a:ea typeface="Calibri"/>
                        <a:cs typeface="Times New Roman"/>
                      </a:endParaRPr>
                    </a:p>
                  </a:txBody>
                  <a:tcPr marL="68580" marR="68580" marT="0" marB="0">
                    <a:solidFill>
                      <a:schemeClr val="accent4">
                        <a:lumMod val="40000"/>
                        <a:lumOff val="60000"/>
                      </a:schemeClr>
                    </a:solidFill>
                  </a:tcPr>
                </a:tc>
                <a:extLst>
                  <a:ext uri="{0D108BD9-81ED-4DB2-BD59-A6C34878D82A}">
                    <a16:rowId xmlns:a16="http://schemas.microsoft.com/office/drawing/2014/main" val="10003"/>
                  </a:ext>
                </a:extLst>
              </a:tr>
              <a:tr h="168256">
                <a:tc>
                  <a:txBody>
                    <a:bodyPr/>
                    <a:lstStyle/>
                    <a:p>
                      <a:pPr algn="l"/>
                      <a:r>
                        <a:rPr lang="en-GB" sz="700" b="1" dirty="0" smtClean="0"/>
                        <a:t>Capitalism</a:t>
                      </a:r>
                      <a:endParaRPr lang="en-GB" sz="700" b="1" dirty="0"/>
                    </a:p>
                  </a:txBody>
                  <a:tcP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dirty="0" smtClean="0">
                          <a:solidFill>
                            <a:srgbClr val="000000"/>
                          </a:solidFill>
                        </a:rPr>
                        <a:t>An economic</a:t>
                      </a:r>
                      <a:r>
                        <a:rPr lang="en-GB" sz="700" b="1" baseline="0" dirty="0" smtClean="0">
                          <a:solidFill>
                            <a:srgbClr val="000000"/>
                          </a:solidFill>
                        </a:rPr>
                        <a:t> system where a country’s industry is controlled by private owners for profit, rather than by the state.</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4"/>
                  </a:ext>
                </a:extLst>
              </a:tr>
              <a:tr h="144016">
                <a:tc>
                  <a:txBody>
                    <a:bodyPr/>
                    <a:lstStyle/>
                    <a:p>
                      <a:pPr algn="l"/>
                      <a:r>
                        <a:rPr lang="en-GB" sz="700" b="1" dirty="0" smtClean="0"/>
                        <a:t>Social responsibility</a:t>
                      </a:r>
                      <a:endParaRPr lang="en-GB" sz="700" b="1" dirty="0"/>
                    </a:p>
                  </a:txBody>
                  <a:tcPr>
                    <a:solidFill>
                      <a:schemeClr val="accent4">
                        <a:lumMod val="40000"/>
                        <a:lumOff val="60000"/>
                      </a:schemeClr>
                    </a:solidFill>
                  </a:tcPr>
                </a:tc>
                <a:tc>
                  <a:txBody>
                    <a:bodyPr/>
                    <a:lstStyle/>
                    <a:p>
                      <a:pPr algn="l"/>
                      <a:r>
                        <a:rPr lang="en-US" sz="700" b="1" kern="1200" dirty="0" smtClean="0">
                          <a:solidFill>
                            <a:schemeClr val="dk1"/>
                          </a:solidFill>
                          <a:effectLst/>
                          <a:latin typeface="+mn-lt"/>
                          <a:ea typeface="+mn-ea"/>
                          <a:cs typeface="+mn-cs"/>
                        </a:rPr>
                        <a:t>An ethical framework that suggests, an </a:t>
                      </a:r>
                      <a:r>
                        <a:rPr lang="en-US" sz="700" b="1" kern="1200" dirty="0" err="1" smtClean="0">
                          <a:solidFill>
                            <a:schemeClr val="dk1"/>
                          </a:solidFill>
                          <a:effectLst/>
                          <a:latin typeface="+mn-lt"/>
                          <a:ea typeface="+mn-ea"/>
                          <a:cs typeface="+mn-cs"/>
                        </a:rPr>
                        <a:t>organisation</a:t>
                      </a:r>
                      <a:r>
                        <a:rPr lang="en-US" sz="700" b="1" kern="1200" dirty="0" smtClean="0">
                          <a:solidFill>
                            <a:schemeClr val="dk1"/>
                          </a:solidFill>
                          <a:effectLst/>
                          <a:latin typeface="+mn-lt"/>
                          <a:ea typeface="+mn-ea"/>
                          <a:cs typeface="+mn-cs"/>
                        </a:rPr>
                        <a:t> or individual has an obligation to act for the benefit of society as a whole.</a:t>
                      </a:r>
                      <a:r>
                        <a:rPr lang="en-US" sz="700" b="1" dirty="0" smtClean="0">
                          <a:effectLst/>
                        </a:rPr>
                        <a:t> </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6"/>
                  </a:ext>
                </a:extLst>
              </a:tr>
              <a:tr h="221897">
                <a:tc>
                  <a:txBody>
                    <a:bodyPr/>
                    <a:lstStyle/>
                    <a:p>
                      <a:pPr algn="l"/>
                      <a:r>
                        <a:rPr lang="en-GB" sz="700" b="1" dirty="0" smtClean="0"/>
                        <a:t>Welfare State</a:t>
                      </a:r>
                      <a:endParaRPr lang="en-GB" sz="700" b="1" dirty="0"/>
                    </a:p>
                  </a:txBody>
                  <a:tcPr>
                    <a:solidFill>
                      <a:schemeClr val="accent4">
                        <a:lumMod val="40000"/>
                        <a:lumOff val="60000"/>
                      </a:schemeClr>
                    </a:solidFill>
                  </a:tcPr>
                </a:tc>
                <a:tc>
                  <a:txBody>
                    <a:bodyPr/>
                    <a:lstStyle/>
                    <a:p>
                      <a:pPr algn="l"/>
                      <a:r>
                        <a:rPr lang="en-GB" sz="700" b="1" dirty="0" smtClean="0">
                          <a:solidFill>
                            <a:srgbClr val="000000"/>
                          </a:solidFill>
                        </a:rPr>
                        <a:t>A system where the</a:t>
                      </a:r>
                      <a:r>
                        <a:rPr lang="en-GB" sz="700" b="1" baseline="0" dirty="0" smtClean="0">
                          <a:solidFill>
                            <a:srgbClr val="000000"/>
                          </a:solidFill>
                        </a:rPr>
                        <a:t> state sets out to protect the health and well being of its citizens, </a:t>
                      </a:r>
                      <a:r>
                        <a:rPr lang="en-GB" sz="700" b="1" baseline="0" dirty="0" err="1" smtClean="0">
                          <a:solidFill>
                            <a:srgbClr val="000000"/>
                          </a:solidFill>
                        </a:rPr>
                        <a:t>especiallly</a:t>
                      </a:r>
                      <a:r>
                        <a:rPr lang="en-GB" sz="700" b="1" baseline="0" dirty="0" smtClean="0">
                          <a:solidFill>
                            <a:srgbClr val="000000"/>
                          </a:solidFill>
                        </a:rPr>
                        <a:t> those in financial or social need, by means of grants, pensions, and other benefits. </a:t>
                      </a:r>
                      <a:r>
                        <a:rPr lang="en-US" sz="700" b="1" baseline="0" dirty="0" smtClean="0">
                          <a:solidFill>
                            <a:srgbClr val="000000"/>
                          </a:solidFill>
                        </a:rPr>
                        <a:t>e.g. the NHS.</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7"/>
                  </a:ext>
                </a:extLst>
              </a:tr>
              <a:tr h="0">
                <a:tc>
                  <a:txBody>
                    <a:bodyPr/>
                    <a:lstStyle/>
                    <a:p>
                      <a:pPr algn="l"/>
                      <a:r>
                        <a:rPr lang="en-GB" sz="700" b="1" dirty="0" smtClean="0"/>
                        <a:t>Crime</a:t>
                      </a:r>
                      <a:r>
                        <a:rPr lang="en-GB" sz="700" b="1" baseline="0" dirty="0" smtClean="0"/>
                        <a:t> Thriller</a:t>
                      </a:r>
                      <a:endParaRPr lang="en-GB" sz="700" b="1" dirty="0"/>
                    </a:p>
                  </a:txBody>
                  <a:tcPr>
                    <a:solidFill>
                      <a:schemeClr val="accent4">
                        <a:lumMod val="40000"/>
                        <a:lumOff val="60000"/>
                      </a:schemeClr>
                    </a:solidFill>
                  </a:tcPr>
                </a:tc>
                <a:tc>
                  <a:txBody>
                    <a:bodyPr/>
                    <a:lstStyle/>
                    <a:p>
                      <a:pPr algn="l"/>
                      <a:r>
                        <a:rPr lang="en-GB" sz="700" b="1" dirty="0" smtClean="0">
                          <a:solidFill>
                            <a:srgbClr val="000000"/>
                          </a:solidFill>
                        </a:rPr>
                        <a:t>The thriller genre is characterised by giving the</a:t>
                      </a:r>
                      <a:r>
                        <a:rPr lang="en-GB" sz="700" b="1" baseline="0" dirty="0" smtClean="0">
                          <a:solidFill>
                            <a:srgbClr val="000000"/>
                          </a:solidFill>
                        </a:rPr>
                        <a:t> audience heightened feelings of suspense, anticipation and excitement. Crime Thrillers will focus on detectives trying to track down criminals and crimes. It may also focus on the law/justice.</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8"/>
                  </a:ext>
                </a:extLst>
              </a:tr>
              <a:tr h="221897">
                <a:tc>
                  <a:txBody>
                    <a:bodyPr/>
                    <a:lstStyle/>
                    <a:p>
                      <a:pPr algn="l"/>
                      <a:r>
                        <a:rPr lang="en-GB" sz="700" b="1" dirty="0" smtClean="0"/>
                        <a:t>Class System </a:t>
                      </a:r>
                      <a:endParaRPr lang="en-GB" sz="700" b="1" dirty="0"/>
                    </a:p>
                  </a:txBody>
                  <a:tcPr>
                    <a:solidFill>
                      <a:schemeClr val="accent4">
                        <a:lumMod val="40000"/>
                        <a:lumOff val="60000"/>
                      </a:schemeClr>
                    </a:solidFill>
                  </a:tcPr>
                </a:tc>
                <a:tc>
                  <a:txBody>
                    <a:bodyPr/>
                    <a:lstStyle/>
                    <a:p>
                      <a:pPr algn="l"/>
                      <a:r>
                        <a:rPr lang="en-GB" sz="700" b="1" dirty="0" smtClean="0">
                          <a:solidFill>
                            <a:srgbClr val="000000"/>
                          </a:solidFill>
                        </a:rPr>
                        <a:t>The concept that there is</a:t>
                      </a:r>
                      <a:r>
                        <a:rPr lang="en-GB" sz="700" b="1" baseline="0" dirty="0" smtClean="0">
                          <a:solidFill>
                            <a:srgbClr val="000000"/>
                          </a:solidFill>
                        </a:rPr>
                        <a:t> more than one social class of people: working class, middle class and upper class and the rules which govern people’s lives in different classes lead to societal unfairness</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09"/>
                  </a:ext>
                </a:extLst>
              </a:tr>
              <a:tr h="195880">
                <a:tc>
                  <a:txBody>
                    <a:bodyPr/>
                    <a:lstStyle/>
                    <a:p>
                      <a:pPr algn="l"/>
                      <a:r>
                        <a:rPr lang="en-GB" sz="700" b="1" dirty="0" smtClean="0"/>
                        <a:t>Hierarchy</a:t>
                      </a:r>
                      <a:endParaRPr lang="en-GB" sz="700" b="1" dirty="0"/>
                    </a:p>
                  </a:txBody>
                  <a:tcPr>
                    <a:solidFill>
                      <a:schemeClr val="accent4">
                        <a:lumMod val="40000"/>
                        <a:lumOff val="60000"/>
                      </a:schemeClr>
                    </a:solidFill>
                  </a:tcPr>
                </a:tc>
                <a:tc>
                  <a:txBody>
                    <a:bodyPr/>
                    <a:lstStyle/>
                    <a:p>
                      <a:pPr algn="l"/>
                      <a:r>
                        <a:rPr lang="en-GB" sz="700" b="1" dirty="0" smtClean="0">
                          <a:solidFill>
                            <a:srgbClr val="000000"/>
                          </a:solidFill>
                        </a:rPr>
                        <a:t>Ranking of members of society due to status or authority,</a:t>
                      </a:r>
                      <a:r>
                        <a:rPr lang="en-GB" sz="700" b="1" baseline="0" dirty="0" smtClean="0">
                          <a:solidFill>
                            <a:srgbClr val="000000"/>
                          </a:solidFill>
                        </a:rPr>
                        <a:t> particularly defined at the start of the 20</a:t>
                      </a:r>
                      <a:r>
                        <a:rPr lang="en-GB" sz="700" b="1" baseline="30000" dirty="0" smtClean="0">
                          <a:solidFill>
                            <a:srgbClr val="000000"/>
                          </a:solidFill>
                        </a:rPr>
                        <a:t>th</a:t>
                      </a:r>
                      <a:r>
                        <a:rPr lang="en-GB" sz="700" b="1" baseline="0" dirty="0" smtClean="0">
                          <a:solidFill>
                            <a:srgbClr val="000000"/>
                          </a:solidFill>
                        </a:rPr>
                        <a:t> Century when the play is set. This class hierarchy faded after 2 World Wars.</a:t>
                      </a:r>
                      <a:endParaRPr lang="en-GB" sz="700" b="1" dirty="0" smtClean="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15"/>
                  </a:ext>
                </a:extLst>
              </a:tr>
              <a:tr h="213178">
                <a:tc>
                  <a:txBody>
                    <a:bodyPr/>
                    <a:lstStyle/>
                    <a:p>
                      <a:pPr algn="l"/>
                      <a:r>
                        <a:rPr lang="en-GB" sz="700" b="1" dirty="0" smtClean="0"/>
                        <a:t>Interrogation</a:t>
                      </a:r>
                      <a:endParaRPr lang="en-GB" sz="700" b="1" dirty="0"/>
                    </a:p>
                  </a:txBody>
                  <a:tcPr>
                    <a:solidFill>
                      <a:schemeClr val="accent4">
                        <a:lumMod val="40000"/>
                        <a:lumOff val="60000"/>
                      </a:schemeClr>
                    </a:solidFill>
                  </a:tcPr>
                </a:tc>
                <a:tc>
                  <a:txBody>
                    <a:bodyPr/>
                    <a:lstStyle/>
                    <a:p>
                      <a:pPr algn="l"/>
                      <a:r>
                        <a:rPr lang="en-GB" sz="700" b="1" dirty="0" smtClean="0">
                          <a:solidFill>
                            <a:srgbClr val="000000"/>
                          </a:solidFill>
                        </a:rPr>
                        <a:t>An</a:t>
                      </a:r>
                      <a:r>
                        <a:rPr lang="en-GB" sz="700" b="1" baseline="0" dirty="0" smtClean="0">
                          <a:solidFill>
                            <a:srgbClr val="000000"/>
                          </a:solidFill>
                        </a:rPr>
                        <a:t> intense form of probing questioning</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22"/>
                  </a:ext>
                </a:extLst>
              </a:tr>
              <a:tr h="168402">
                <a:tc>
                  <a:txBody>
                    <a:bodyPr/>
                    <a:lstStyle/>
                    <a:p>
                      <a:pPr algn="l"/>
                      <a:r>
                        <a:rPr lang="en-GB" sz="700" b="1" dirty="0" smtClean="0"/>
                        <a:t>Condescension </a:t>
                      </a:r>
                      <a:endParaRPr lang="en-GB" sz="700" b="1" dirty="0"/>
                    </a:p>
                  </a:txBody>
                  <a:tcPr>
                    <a:solidFill>
                      <a:schemeClr val="accent4">
                        <a:lumMod val="40000"/>
                        <a:lumOff val="60000"/>
                      </a:schemeClr>
                    </a:solidFill>
                  </a:tcPr>
                </a:tc>
                <a:tc>
                  <a:txBody>
                    <a:bodyPr/>
                    <a:lstStyle/>
                    <a:p>
                      <a:pPr algn="l"/>
                      <a:r>
                        <a:rPr lang="en-GB" sz="700" b="1" dirty="0" smtClean="0">
                          <a:solidFill>
                            <a:srgbClr val="000000"/>
                          </a:solidFill>
                        </a:rPr>
                        <a:t>A patronising, condescending attitude towards</a:t>
                      </a:r>
                      <a:r>
                        <a:rPr lang="en-GB" sz="700" b="1" baseline="0" dirty="0" smtClean="0">
                          <a:solidFill>
                            <a:srgbClr val="000000"/>
                          </a:solidFill>
                        </a:rPr>
                        <a:t> others</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23"/>
                  </a:ext>
                </a:extLst>
              </a:tr>
              <a:tr h="258314">
                <a:tc>
                  <a:txBody>
                    <a:bodyPr/>
                    <a:lstStyle/>
                    <a:p>
                      <a:pPr algn="l"/>
                      <a:r>
                        <a:rPr lang="en-GB" sz="700" b="1" dirty="0" smtClean="0"/>
                        <a:t>Morality</a:t>
                      </a:r>
                      <a:endParaRPr lang="en-GB" sz="700" b="1" dirty="0"/>
                    </a:p>
                  </a:txBody>
                  <a:tcPr>
                    <a:solidFill>
                      <a:schemeClr val="accent4">
                        <a:lumMod val="40000"/>
                        <a:lumOff val="60000"/>
                      </a:schemeClr>
                    </a:solidFill>
                  </a:tcPr>
                </a:tc>
                <a:tc>
                  <a:txBody>
                    <a:bodyPr/>
                    <a:lstStyle/>
                    <a:p>
                      <a:pPr algn="l"/>
                      <a:r>
                        <a:rPr lang="en-GB" sz="700" b="1" dirty="0" smtClean="0">
                          <a:solidFill>
                            <a:srgbClr val="000000"/>
                          </a:solidFill>
                        </a:rPr>
                        <a:t>Principles that</a:t>
                      </a:r>
                      <a:r>
                        <a:rPr lang="en-GB" sz="700" b="1" baseline="0" dirty="0" smtClean="0">
                          <a:solidFill>
                            <a:srgbClr val="000000"/>
                          </a:solidFill>
                        </a:rPr>
                        <a:t> focus on knowing the difference between right and wrong, between good and bad behaviour.</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10"/>
                  </a:ext>
                </a:extLst>
              </a:tr>
              <a:tr h="169538">
                <a:tc>
                  <a:txBody>
                    <a:bodyPr/>
                    <a:lstStyle/>
                    <a:p>
                      <a:pPr algn="l"/>
                      <a:r>
                        <a:rPr lang="en-GB" sz="700" b="1" dirty="0" smtClean="0"/>
                        <a:t>Authoritative</a:t>
                      </a:r>
                      <a:endParaRPr lang="en-GB" sz="700" b="1" dirty="0"/>
                    </a:p>
                  </a:txBody>
                  <a:tcPr>
                    <a:solidFill>
                      <a:schemeClr val="accent4">
                        <a:lumMod val="40000"/>
                        <a:lumOff val="60000"/>
                      </a:schemeClr>
                    </a:solidFill>
                  </a:tcPr>
                </a:tc>
                <a:tc>
                  <a:txBody>
                    <a:bodyPr/>
                    <a:lstStyle/>
                    <a:p>
                      <a:pPr algn="l"/>
                      <a:r>
                        <a:rPr lang="en-GB" sz="700" b="1" dirty="0" smtClean="0">
                          <a:solidFill>
                            <a:srgbClr val="000000"/>
                          </a:solidFill>
                        </a:rPr>
                        <a:t>Able</a:t>
                      </a:r>
                      <a:r>
                        <a:rPr lang="en-GB" sz="700" b="1" baseline="0" dirty="0" smtClean="0">
                          <a:solidFill>
                            <a:srgbClr val="000000"/>
                          </a:solidFill>
                        </a:rPr>
                        <a:t> to be trusted, confident, likely to be respected</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715366308"/>
                  </a:ext>
                </a:extLst>
              </a:tr>
              <a:tr h="138143">
                <a:tc>
                  <a:txBody>
                    <a:bodyPr/>
                    <a:lstStyle/>
                    <a:p>
                      <a:pPr algn="l"/>
                      <a:r>
                        <a:rPr lang="en-GB" sz="900" b="1" dirty="0" smtClean="0"/>
                        <a:t>Terminology</a:t>
                      </a:r>
                      <a:endParaRPr lang="en-GB" sz="900" b="1" dirty="0"/>
                    </a:p>
                  </a:txBody>
                  <a:tcPr>
                    <a:solidFill>
                      <a:schemeClr val="accent4">
                        <a:lumMod val="40000"/>
                        <a:lumOff val="60000"/>
                      </a:schemeClr>
                    </a:solidFill>
                  </a:tcPr>
                </a:tc>
                <a:tc>
                  <a:txBody>
                    <a:bodyPr/>
                    <a:lstStyle/>
                    <a:p>
                      <a:pPr algn="l"/>
                      <a:r>
                        <a:rPr lang="en-GB" sz="900" b="1" dirty="0" smtClean="0">
                          <a:solidFill>
                            <a:srgbClr val="000000"/>
                          </a:solidFill>
                        </a:rPr>
                        <a:t>Definition </a:t>
                      </a:r>
                      <a:endParaRPr lang="en-GB" sz="9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2041019913"/>
                  </a:ext>
                </a:extLst>
              </a:tr>
              <a:tr h="221897">
                <a:tc>
                  <a:txBody>
                    <a:bodyPr/>
                    <a:lstStyle/>
                    <a:p>
                      <a:pPr algn="l"/>
                      <a:r>
                        <a:rPr lang="en-GB" sz="700" b="1" dirty="0" smtClean="0"/>
                        <a:t>Rhetoric</a:t>
                      </a:r>
                      <a:endParaRPr lang="en-GB" sz="700" b="1" dirty="0"/>
                    </a:p>
                  </a:txBody>
                  <a:tcPr>
                    <a:solidFill>
                      <a:schemeClr val="accent4">
                        <a:lumMod val="40000"/>
                        <a:lumOff val="60000"/>
                      </a:schemeClr>
                    </a:solidFill>
                  </a:tcPr>
                </a:tc>
                <a:tc>
                  <a:txBody>
                    <a:bodyPr/>
                    <a:lstStyle/>
                    <a:p>
                      <a:pPr algn="l"/>
                      <a:r>
                        <a:rPr lang="en-GB" sz="700" b="1" dirty="0" smtClean="0">
                          <a:solidFill>
                            <a:srgbClr val="000000"/>
                          </a:solidFill>
                        </a:rPr>
                        <a:t>The art of effective persuasive speaking often using techniques</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11"/>
                  </a:ext>
                </a:extLst>
              </a:tr>
              <a:tr h="136141">
                <a:tc>
                  <a:txBody>
                    <a:bodyPr/>
                    <a:lstStyle/>
                    <a:p>
                      <a:pPr algn="l"/>
                      <a:r>
                        <a:rPr lang="en-GB" sz="700" b="1" dirty="0" smtClean="0"/>
                        <a:t>Empathetic</a:t>
                      </a:r>
                      <a:endParaRPr lang="en-GB" sz="700" b="1" dirty="0"/>
                    </a:p>
                  </a:txBody>
                  <a:tcPr>
                    <a:solidFill>
                      <a:schemeClr val="accent4">
                        <a:lumMod val="40000"/>
                        <a:lumOff val="60000"/>
                      </a:schemeClr>
                    </a:solidFill>
                  </a:tcPr>
                </a:tc>
                <a:tc>
                  <a:txBody>
                    <a:bodyPr/>
                    <a:lstStyle/>
                    <a:p>
                      <a:pPr algn="l"/>
                      <a:r>
                        <a:rPr lang="en-GB" sz="700" b="1" dirty="0" smtClean="0">
                          <a:solidFill>
                            <a:srgbClr val="000000"/>
                          </a:solidFill>
                        </a:rPr>
                        <a:t>Showing an ability to understand and share feelings of another person</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13"/>
                  </a:ext>
                </a:extLst>
              </a:tr>
              <a:tr h="275203">
                <a:tc>
                  <a:txBody>
                    <a:bodyPr/>
                    <a:lstStyle/>
                    <a:p>
                      <a:pPr algn="l"/>
                      <a:r>
                        <a:rPr lang="en-GB" sz="700" b="1" dirty="0" smtClean="0"/>
                        <a:t>Withholding</a:t>
                      </a:r>
                      <a:r>
                        <a:rPr lang="en-GB" sz="700" b="1" baseline="0" dirty="0" smtClean="0"/>
                        <a:t> Information</a:t>
                      </a:r>
                      <a:endParaRPr lang="en-GB" sz="700" b="1" dirty="0"/>
                    </a:p>
                  </a:txBody>
                  <a:tcPr>
                    <a:solidFill>
                      <a:schemeClr val="accent4">
                        <a:lumMod val="40000"/>
                        <a:lumOff val="60000"/>
                      </a:schemeClr>
                    </a:solidFill>
                  </a:tcPr>
                </a:tc>
                <a:tc>
                  <a:txBody>
                    <a:bodyPr/>
                    <a:lstStyle/>
                    <a:p>
                      <a:pPr algn="l"/>
                      <a:r>
                        <a:rPr lang="en-GB" sz="800" b="1" kern="1200" dirty="0" smtClean="0">
                          <a:solidFill>
                            <a:schemeClr val="dk1"/>
                          </a:solidFill>
                          <a:effectLst/>
                          <a:latin typeface="+mn-lt"/>
                          <a:ea typeface="+mn-ea"/>
                          <a:cs typeface="+mn-cs"/>
                        </a:rPr>
                        <a:t>holding back information from the reader to create a range of emotions </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14"/>
                  </a:ext>
                </a:extLst>
              </a:tr>
              <a:tr h="221897">
                <a:tc>
                  <a:txBody>
                    <a:bodyPr/>
                    <a:lstStyle/>
                    <a:p>
                      <a:pPr algn="l"/>
                      <a:r>
                        <a:rPr lang="en-GB" sz="700" b="1" dirty="0" smtClean="0"/>
                        <a:t>Dramatic Irony</a:t>
                      </a:r>
                      <a:endParaRPr lang="en-GB" sz="700" b="1" dirty="0"/>
                    </a:p>
                  </a:txBody>
                  <a:tcPr>
                    <a:solidFill>
                      <a:schemeClr val="accent4">
                        <a:lumMod val="40000"/>
                        <a:lumOff val="60000"/>
                      </a:schemeClr>
                    </a:solidFill>
                  </a:tcPr>
                </a:tc>
                <a:tc>
                  <a:txBody>
                    <a:bodyPr/>
                    <a:lstStyle/>
                    <a:p>
                      <a:pPr algn="l"/>
                      <a:r>
                        <a:rPr lang="en-GB" sz="800" b="1" kern="1200" dirty="0" smtClean="0">
                          <a:solidFill>
                            <a:schemeClr val="dk1"/>
                          </a:solidFill>
                          <a:effectLst/>
                          <a:latin typeface="+mn-lt"/>
                          <a:ea typeface="+mn-ea"/>
                          <a:cs typeface="+mn-cs"/>
                        </a:rPr>
                        <a:t>where the audience are more aware of the action happening than the characters </a:t>
                      </a:r>
                      <a:endParaRPr lang="en-GB" sz="8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16"/>
                  </a:ext>
                </a:extLst>
              </a:tr>
              <a:tr h="164409">
                <a:tc>
                  <a:txBody>
                    <a:bodyPr/>
                    <a:lstStyle/>
                    <a:p>
                      <a:pPr algn="l"/>
                      <a:r>
                        <a:rPr lang="en-GB" sz="800" b="1" dirty="0" smtClean="0"/>
                        <a:t>Foreshadowing </a:t>
                      </a:r>
                      <a:endParaRPr lang="en-GB" sz="800" b="1" dirty="0"/>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dk1"/>
                          </a:solidFill>
                          <a:effectLst/>
                          <a:latin typeface="+mn-lt"/>
                          <a:ea typeface="+mn-ea"/>
                          <a:cs typeface="+mn-cs"/>
                        </a:rPr>
                        <a:t>a hint or suggestion of what might happen later in the story </a:t>
                      </a:r>
                    </a:p>
                  </a:txBody>
                  <a:tcPr>
                    <a:solidFill>
                      <a:schemeClr val="accent4">
                        <a:lumMod val="40000"/>
                        <a:lumOff val="60000"/>
                      </a:schemeClr>
                    </a:solidFill>
                  </a:tcPr>
                </a:tc>
                <a:extLst>
                  <a:ext uri="{0D108BD9-81ED-4DB2-BD59-A6C34878D82A}">
                    <a16:rowId xmlns:a16="http://schemas.microsoft.com/office/drawing/2014/main" val="10017"/>
                  </a:ext>
                </a:extLst>
              </a:tr>
              <a:tr h="216024">
                <a:tc>
                  <a:txBody>
                    <a:bodyPr/>
                    <a:lstStyle/>
                    <a:p>
                      <a:pPr algn="l"/>
                      <a:r>
                        <a:rPr lang="en-GB" sz="700" b="1" dirty="0" smtClean="0"/>
                        <a:t>Climax</a:t>
                      </a:r>
                      <a:endParaRPr lang="en-GB" sz="700" b="1" dirty="0"/>
                    </a:p>
                  </a:txBody>
                  <a:tcPr>
                    <a:solidFill>
                      <a:schemeClr val="accent4">
                        <a:lumMod val="40000"/>
                        <a:lumOff val="60000"/>
                      </a:schemeClr>
                    </a:solidFill>
                  </a:tcPr>
                </a:tc>
                <a:tc>
                  <a:txBody>
                    <a:bodyPr/>
                    <a:lstStyle/>
                    <a:p>
                      <a:pPr algn="l"/>
                      <a:r>
                        <a:rPr lang="en-GB" sz="700" b="1" dirty="0" smtClean="0">
                          <a:solidFill>
                            <a:srgbClr val="000000"/>
                          </a:solidFill>
                        </a:rPr>
                        <a:t>The most intense or exciting point of something</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18"/>
                  </a:ext>
                </a:extLst>
              </a:tr>
              <a:tr h="216024">
                <a:tc>
                  <a:txBody>
                    <a:bodyPr/>
                    <a:lstStyle/>
                    <a:p>
                      <a:pPr algn="l"/>
                      <a:r>
                        <a:rPr lang="en-GB" sz="700" b="1" dirty="0" smtClean="0"/>
                        <a:t>Lighting</a:t>
                      </a:r>
                      <a:endParaRPr lang="en-GB" sz="700" b="1" dirty="0"/>
                    </a:p>
                  </a:txBody>
                  <a:tcPr>
                    <a:solidFill>
                      <a:schemeClr val="accent4">
                        <a:lumMod val="40000"/>
                        <a:lumOff val="60000"/>
                      </a:schemeClr>
                    </a:solidFill>
                  </a:tcPr>
                </a:tc>
                <a:tc>
                  <a:txBody>
                    <a:bodyPr/>
                    <a:lstStyle/>
                    <a:p>
                      <a:pPr algn="l"/>
                      <a:r>
                        <a:rPr lang="en-GB" sz="700" b="1" dirty="0" smtClean="0">
                          <a:solidFill>
                            <a:srgbClr val="000000"/>
                          </a:solidFill>
                        </a:rPr>
                        <a:t>The arrangement or effect of lights</a:t>
                      </a:r>
                      <a:endParaRPr lang="en-GB" sz="700" b="1" dirty="0">
                        <a:solidFill>
                          <a:srgbClr val="000000"/>
                        </a:solidFill>
                      </a:endParaRPr>
                    </a:p>
                  </a:txBody>
                  <a:tcPr>
                    <a:solidFill>
                      <a:schemeClr val="accent4">
                        <a:lumMod val="40000"/>
                        <a:lumOff val="60000"/>
                      </a:schemeClr>
                    </a:solidFill>
                  </a:tcPr>
                </a:tc>
                <a:extLst>
                  <a:ext uri="{0D108BD9-81ED-4DB2-BD59-A6C34878D82A}">
                    <a16:rowId xmlns:a16="http://schemas.microsoft.com/office/drawing/2014/main" val="10019"/>
                  </a:ext>
                </a:extLst>
              </a:tr>
              <a:tr h="201885">
                <a:tc>
                  <a:txBody>
                    <a:bodyPr/>
                    <a:lstStyle/>
                    <a:p>
                      <a:pPr algn="l"/>
                      <a:r>
                        <a:rPr lang="en-GB" sz="700" b="1" dirty="0" smtClean="0"/>
                        <a:t>Motif</a:t>
                      </a:r>
                      <a:endParaRPr lang="en-GB" sz="700" b="1" dirty="0"/>
                    </a:p>
                  </a:txBody>
                  <a:tcPr>
                    <a:solidFill>
                      <a:schemeClr val="accent4">
                        <a:lumMod val="40000"/>
                        <a:lumOff val="60000"/>
                      </a:schemeClr>
                    </a:solidFill>
                  </a:tcPr>
                </a:tc>
                <a:tc>
                  <a:txBody>
                    <a:bodyPr/>
                    <a:lstStyle/>
                    <a:p>
                      <a:pPr>
                        <a:lnSpc>
                          <a:spcPct val="115000"/>
                        </a:lnSpc>
                        <a:spcAft>
                          <a:spcPts val="1000"/>
                        </a:spcAft>
                      </a:pPr>
                      <a:r>
                        <a:rPr lang="en-GB" sz="800" b="1" kern="1200" dirty="0" smtClean="0">
                          <a:solidFill>
                            <a:schemeClr val="dk1"/>
                          </a:solidFill>
                          <a:effectLst/>
                          <a:latin typeface="+mn-lt"/>
                          <a:ea typeface="+mn-ea"/>
                          <a:cs typeface="+mn-cs"/>
                        </a:rPr>
                        <a:t>a recurring set of words/phrases or imagery for effect</a:t>
                      </a:r>
                      <a:endParaRPr lang="en-GB" sz="800" b="1" dirty="0">
                        <a:effectLst/>
                        <a:latin typeface="Calibri"/>
                        <a:ea typeface="Calibri"/>
                        <a:cs typeface="Times New Roman"/>
                      </a:endParaRPr>
                    </a:p>
                  </a:txBody>
                  <a:tcPr marL="68580" marR="68580" marT="0" marB="0">
                    <a:solidFill>
                      <a:schemeClr val="accent4">
                        <a:lumMod val="40000"/>
                        <a:lumOff val="60000"/>
                      </a:schemeClr>
                    </a:solidFill>
                  </a:tcPr>
                </a:tc>
                <a:extLst>
                  <a:ext uri="{0D108BD9-81ED-4DB2-BD59-A6C34878D82A}">
                    <a16:rowId xmlns:a16="http://schemas.microsoft.com/office/drawing/2014/main" val="10024"/>
                  </a:ext>
                </a:extLst>
              </a:tr>
            </a:tbl>
          </a:graphicData>
        </a:graphic>
      </p:graphicFrame>
      <p:graphicFrame>
        <p:nvGraphicFramePr>
          <p:cNvPr id="7" name="Table 6"/>
          <p:cNvGraphicFramePr>
            <a:graphicFrameLocks noGrp="1"/>
          </p:cNvGraphicFramePr>
          <p:nvPr>
            <p:extLst/>
          </p:nvPr>
        </p:nvGraphicFramePr>
        <p:xfrm>
          <a:off x="3667553" y="0"/>
          <a:ext cx="3280712" cy="2476500"/>
        </p:xfrm>
        <a:graphic>
          <a:graphicData uri="http://schemas.openxmlformats.org/drawingml/2006/table">
            <a:tbl>
              <a:tblPr firstRow="1" bandRow="1">
                <a:tableStyleId>{93296810-A885-4BE3-A3E7-6D5BEEA58F35}</a:tableStyleId>
              </a:tblPr>
              <a:tblGrid>
                <a:gridCol w="3280712">
                  <a:extLst>
                    <a:ext uri="{9D8B030D-6E8A-4147-A177-3AD203B41FA5}">
                      <a16:colId xmlns:a16="http://schemas.microsoft.com/office/drawing/2014/main" val="20000"/>
                    </a:ext>
                  </a:extLst>
                </a:gridCol>
              </a:tblGrid>
              <a:tr h="169025">
                <a:tc>
                  <a:txBody>
                    <a:bodyPr/>
                    <a:lstStyle/>
                    <a:p>
                      <a:pPr algn="ctr"/>
                      <a:r>
                        <a:rPr lang="en-GB" sz="1050" dirty="0" smtClean="0">
                          <a:solidFill>
                            <a:schemeClr val="tx1"/>
                          </a:solidFill>
                        </a:rPr>
                        <a:t>SKILLS</a:t>
                      </a:r>
                      <a:endParaRPr lang="en-GB" sz="1050" dirty="0">
                        <a:solidFill>
                          <a:schemeClr val="tx1"/>
                        </a:solidFill>
                      </a:endParaRPr>
                    </a:p>
                  </a:txBody>
                  <a:tcPr>
                    <a:solidFill>
                      <a:schemeClr val="accent4">
                        <a:lumMod val="40000"/>
                        <a:lumOff val="60000"/>
                      </a:schemeClr>
                    </a:solidFill>
                  </a:tcPr>
                </a:tc>
                <a:extLst>
                  <a:ext uri="{0D108BD9-81ED-4DB2-BD59-A6C34878D82A}">
                    <a16:rowId xmlns:a16="http://schemas.microsoft.com/office/drawing/2014/main" val="10000"/>
                  </a:ext>
                </a:extLst>
              </a:tr>
              <a:tr h="2107847">
                <a:tc>
                  <a:txBody>
                    <a:bodyPr/>
                    <a:lstStyle/>
                    <a:p>
                      <a:pPr algn="l"/>
                      <a:r>
                        <a:rPr lang="en-GB" sz="1000" b="1" dirty="0" smtClean="0"/>
                        <a:t>Analysis Points:</a:t>
                      </a:r>
                      <a:r>
                        <a:rPr lang="en-GB" sz="1000" b="1" baseline="0" dirty="0" smtClean="0"/>
                        <a:t> </a:t>
                      </a:r>
                    </a:p>
                    <a:p>
                      <a:pPr marL="0" indent="0" algn="l">
                        <a:buFont typeface="Arial" panose="020B0604020202020204" pitchFamily="34" charset="0"/>
                        <a:buNone/>
                      </a:pPr>
                      <a:r>
                        <a:rPr lang="en-GB" sz="1000" b="1" dirty="0" smtClean="0">
                          <a:solidFill>
                            <a:srgbClr val="FF0000"/>
                          </a:solidFill>
                        </a:rPr>
                        <a:t>Link to the question</a:t>
                      </a:r>
                    </a:p>
                    <a:p>
                      <a:pPr marL="0" indent="0" algn="l">
                        <a:buFont typeface="Arial" panose="020B0604020202020204" pitchFamily="34" charset="0"/>
                        <a:buNone/>
                      </a:pPr>
                      <a:r>
                        <a:rPr lang="en-GB" sz="1000" b="1" dirty="0" smtClean="0">
                          <a:solidFill>
                            <a:schemeClr val="accent6">
                              <a:lumMod val="75000"/>
                            </a:schemeClr>
                          </a:solidFill>
                        </a:rPr>
                        <a:t>Link to the terminology (Lang/Structure – evaluating choice) </a:t>
                      </a:r>
                    </a:p>
                    <a:p>
                      <a:pPr marL="0" indent="0" algn="l">
                        <a:buFont typeface="Arial" panose="020B0604020202020204" pitchFamily="34" charset="0"/>
                        <a:buNone/>
                      </a:pPr>
                      <a:r>
                        <a:rPr lang="en-GB" sz="1000" b="1" dirty="0" smtClean="0">
                          <a:solidFill>
                            <a:srgbClr val="FF0000"/>
                          </a:solidFill>
                        </a:rPr>
                        <a:t>Short Quote(s) -or Moment</a:t>
                      </a:r>
                    </a:p>
                    <a:p>
                      <a:pPr marL="0" indent="0" algn="l">
                        <a:buFont typeface="Arial" panose="020B0604020202020204" pitchFamily="34" charset="0"/>
                        <a:buNone/>
                      </a:pPr>
                      <a:r>
                        <a:rPr lang="en-GB" sz="1000" b="1" dirty="0" smtClean="0">
                          <a:solidFill>
                            <a:srgbClr val="FF0000"/>
                          </a:solidFill>
                        </a:rPr>
                        <a:t>Explain meaning and effect – both obvious and hidden (explicit and implicit) </a:t>
                      </a:r>
                    </a:p>
                    <a:p>
                      <a:pPr marL="0" indent="0" algn="l">
                        <a:buFont typeface="Arial" panose="020B0604020202020204" pitchFamily="34" charset="0"/>
                        <a:buNone/>
                      </a:pPr>
                      <a:r>
                        <a:rPr lang="en-GB" sz="1000" b="1" dirty="0" smtClean="0">
                          <a:solidFill>
                            <a:schemeClr val="accent6">
                              <a:lumMod val="75000"/>
                            </a:schemeClr>
                          </a:solidFill>
                        </a:rPr>
                        <a:t>Zoom in on words/explore connotations and effect</a:t>
                      </a:r>
                    </a:p>
                    <a:p>
                      <a:pPr marL="0" indent="0" algn="l">
                        <a:buFont typeface="Arial" panose="020B0604020202020204" pitchFamily="34" charset="0"/>
                        <a:buNone/>
                      </a:pPr>
                      <a:r>
                        <a:rPr lang="en-GB" sz="1000" b="1" dirty="0" smtClean="0">
                          <a:solidFill>
                            <a:srgbClr val="00B050"/>
                          </a:solidFill>
                        </a:rPr>
                        <a:t>Suggest what other readers might think/feel (offering an alternative opinion)</a:t>
                      </a:r>
                    </a:p>
                    <a:p>
                      <a:pPr marL="0" indent="0" algn="l">
                        <a:buFont typeface="Arial" panose="020B0604020202020204" pitchFamily="34" charset="0"/>
                        <a:buNone/>
                      </a:pPr>
                      <a:r>
                        <a:rPr lang="en-GB" sz="1000" b="1" dirty="0" smtClean="0">
                          <a:solidFill>
                            <a:srgbClr val="00B050"/>
                          </a:solidFill>
                        </a:rPr>
                        <a:t>Link to the writer’s intentions (step out from the close analysis to give an overview of meaning)</a:t>
                      </a:r>
                    </a:p>
                    <a:p>
                      <a:pPr marL="0" indent="0" algn="l">
                        <a:buFont typeface="Arial" panose="020B0604020202020204" pitchFamily="34" charset="0"/>
                        <a:buNone/>
                      </a:pPr>
                      <a:r>
                        <a:rPr lang="en-GB" sz="1000" b="1" dirty="0" smtClean="0">
                          <a:solidFill>
                            <a:srgbClr val="00B050"/>
                          </a:solidFill>
                        </a:rPr>
                        <a:t>Explore a linking quote/supporting idea</a:t>
                      </a:r>
                    </a:p>
                    <a:p>
                      <a:pPr marL="0" indent="0" algn="l">
                        <a:buFont typeface="Arial" panose="020B0604020202020204" pitchFamily="34" charset="0"/>
                        <a:buNone/>
                      </a:pPr>
                      <a:endParaRPr lang="en-GB" sz="1000" b="1" dirty="0" smtClean="0">
                        <a:solidFill>
                          <a:srgbClr val="00B050"/>
                        </a:solidFill>
                      </a:endParaRPr>
                    </a:p>
                  </a:txBody>
                  <a:tcPr>
                    <a:solidFill>
                      <a:schemeClr val="accent4">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nvPr>
        </p:nvGraphicFramePr>
        <p:xfrm>
          <a:off x="3716321" y="3055620"/>
          <a:ext cx="3231943" cy="3802380"/>
        </p:xfrm>
        <a:graphic>
          <a:graphicData uri="http://schemas.openxmlformats.org/drawingml/2006/table">
            <a:tbl>
              <a:tblPr firstRow="1" bandRow="1">
                <a:tableStyleId>{93296810-A885-4BE3-A3E7-6D5BEEA58F35}</a:tableStyleId>
              </a:tblPr>
              <a:tblGrid>
                <a:gridCol w="3231943">
                  <a:extLst>
                    <a:ext uri="{9D8B030D-6E8A-4147-A177-3AD203B41FA5}">
                      <a16:colId xmlns:a16="http://schemas.microsoft.com/office/drawing/2014/main" val="20000"/>
                    </a:ext>
                  </a:extLst>
                </a:gridCol>
              </a:tblGrid>
              <a:tr h="229826">
                <a:tc>
                  <a:txBody>
                    <a:bodyPr/>
                    <a:lstStyle/>
                    <a:p>
                      <a:pPr algn="ctr"/>
                      <a:r>
                        <a:rPr lang="en-GB" sz="1100" dirty="0" smtClean="0">
                          <a:solidFill>
                            <a:schemeClr val="tx1"/>
                          </a:solidFill>
                        </a:rPr>
                        <a:t>EXAM</a:t>
                      </a:r>
                      <a:r>
                        <a:rPr lang="en-GB" sz="1100" baseline="0" dirty="0" smtClean="0">
                          <a:solidFill>
                            <a:schemeClr val="tx1"/>
                          </a:solidFill>
                        </a:rPr>
                        <a:t> REQUIREMENTS</a:t>
                      </a:r>
                      <a:endParaRPr lang="en-GB" sz="1100" dirty="0">
                        <a:solidFill>
                          <a:schemeClr val="tx1"/>
                        </a:solidFill>
                      </a:endParaRPr>
                    </a:p>
                  </a:txBody>
                  <a:tcPr>
                    <a:solidFill>
                      <a:schemeClr val="accent4">
                        <a:lumMod val="40000"/>
                        <a:lumOff val="60000"/>
                      </a:schemeClr>
                    </a:solidFill>
                  </a:tcPr>
                </a:tc>
                <a:extLst>
                  <a:ext uri="{0D108BD9-81ED-4DB2-BD59-A6C34878D82A}">
                    <a16:rowId xmlns:a16="http://schemas.microsoft.com/office/drawing/2014/main" val="10000"/>
                  </a:ext>
                </a:extLst>
              </a:tr>
              <a:tr h="3154550">
                <a:tc>
                  <a:txBody>
                    <a:bodyPr/>
                    <a:lstStyle/>
                    <a:p>
                      <a:pPr algn="ctr"/>
                      <a:r>
                        <a:rPr lang="en-GB" sz="1050" b="1" i="0" u="sng" dirty="0" smtClean="0">
                          <a:solidFill>
                            <a:schemeClr val="tx1"/>
                          </a:solidFill>
                        </a:rPr>
                        <a:t>ESSAY QUESTION</a:t>
                      </a:r>
                      <a:r>
                        <a:rPr lang="en-GB" sz="1050" b="1" i="0" u="sng" baseline="0" dirty="0" smtClean="0">
                          <a:solidFill>
                            <a:schemeClr val="tx1"/>
                          </a:solidFill>
                        </a:rPr>
                        <a:t>– 45 mins (including planning time)</a:t>
                      </a:r>
                      <a:endParaRPr lang="en-GB" sz="1050" b="1" i="0" u="sng" dirty="0" smtClean="0">
                        <a:solidFill>
                          <a:schemeClr val="tx1"/>
                        </a:solidFill>
                      </a:endParaRPr>
                    </a:p>
                    <a:p>
                      <a:endParaRPr lang="en-GB" sz="900" b="0" i="0" u="sng" dirty="0" smtClean="0">
                        <a:solidFill>
                          <a:schemeClr val="tx1"/>
                        </a:solidFill>
                      </a:endParaRPr>
                    </a:p>
                    <a:p>
                      <a:r>
                        <a:rPr lang="en-GB" sz="900" b="0" i="0" u="none" dirty="0" smtClean="0">
                          <a:solidFill>
                            <a:schemeClr val="tx1"/>
                          </a:solidFill>
                        </a:rPr>
                        <a:t>Brief</a:t>
                      </a:r>
                      <a:r>
                        <a:rPr lang="en-GB" sz="900" b="0" i="0" u="none" baseline="0" dirty="0" smtClean="0">
                          <a:solidFill>
                            <a:schemeClr val="tx1"/>
                          </a:solidFill>
                        </a:rPr>
                        <a:t> i</a:t>
                      </a:r>
                      <a:r>
                        <a:rPr lang="en-GB" sz="900" b="0" i="0" u="none" dirty="0" smtClean="0">
                          <a:solidFill>
                            <a:schemeClr val="tx1"/>
                          </a:solidFill>
                        </a:rPr>
                        <a:t>ntroduction – Mention</a:t>
                      </a:r>
                      <a:r>
                        <a:rPr lang="en-GB" sz="900" b="0" i="0" u="none" baseline="0" dirty="0" smtClean="0">
                          <a:solidFill>
                            <a:schemeClr val="tx1"/>
                          </a:solidFill>
                        </a:rPr>
                        <a:t> where extract is from in the novel / Offer an overall link to the question covering the novel as a whole.</a:t>
                      </a:r>
                      <a:endParaRPr lang="en-GB" sz="900" b="0" i="0" u="none" dirty="0" smtClean="0">
                        <a:solidFill>
                          <a:schemeClr val="tx1"/>
                        </a:solidFill>
                      </a:endParaRPr>
                    </a:p>
                    <a:p>
                      <a:r>
                        <a:rPr lang="en-GB" sz="900" b="0" i="0" u="none" dirty="0" smtClean="0">
                          <a:solidFill>
                            <a:schemeClr val="tx1"/>
                          </a:solidFill>
                        </a:rPr>
                        <a:t>Extract</a:t>
                      </a:r>
                      <a:r>
                        <a:rPr lang="en-GB" sz="900" b="0" i="0" u="none" baseline="0" dirty="0" smtClean="0">
                          <a:solidFill>
                            <a:schemeClr val="tx1"/>
                          </a:solidFill>
                        </a:rPr>
                        <a:t> Focus – 1 paragraph – Link to Question. Aim for up to 6 quotes covered</a:t>
                      </a:r>
                    </a:p>
                    <a:p>
                      <a:r>
                        <a:rPr lang="en-GB" sz="900" b="0" i="0" u="none" baseline="0" dirty="0" smtClean="0">
                          <a:solidFill>
                            <a:schemeClr val="tx1"/>
                          </a:solidFill>
                        </a:rPr>
                        <a:t>Whole Novel Focus -2 paragraphs </a:t>
                      </a:r>
                      <a:r>
                        <a:rPr lang="en-US" sz="900" b="0" i="0" u="none" baseline="0" dirty="0" smtClean="0">
                          <a:solidFill>
                            <a:schemeClr val="tx1"/>
                          </a:solidFill>
                        </a:rPr>
                        <a:t>–</a:t>
                      </a:r>
                      <a:r>
                        <a:rPr lang="en-GB" sz="900" b="0" i="0" u="none" baseline="0" dirty="0" smtClean="0">
                          <a:solidFill>
                            <a:schemeClr val="tx1"/>
                          </a:solidFill>
                        </a:rPr>
                        <a:t> Link to how question can be answered in other key moments/quotes throughout the novel</a:t>
                      </a:r>
                    </a:p>
                    <a:p>
                      <a:r>
                        <a:rPr lang="en-GB" sz="900" b="0" i="0" u="none" baseline="0" dirty="0" smtClean="0">
                          <a:solidFill>
                            <a:schemeClr val="tx1"/>
                          </a:solidFill>
                        </a:rPr>
                        <a:t>Brief Conclusion – Link back to the question </a:t>
                      </a:r>
                    </a:p>
                    <a:p>
                      <a:endParaRPr lang="en-GB" sz="900" b="0" i="0" u="none" baseline="0" dirty="0" smtClean="0">
                        <a:solidFill>
                          <a:schemeClr val="tx1"/>
                        </a:solidFill>
                      </a:endParaRPr>
                    </a:p>
                    <a:p>
                      <a:r>
                        <a:rPr lang="en-GB" sz="900" b="1" i="1" u="none" baseline="0" dirty="0" smtClean="0">
                          <a:solidFill>
                            <a:schemeClr val="tx1"/>
                          </a:solidFill>
                        </a:rPr>
                        <a:t>Place the extract chronologically in your essay where it appears in the text</a:t>
                      </a:r>
                    </a:p>
                    <a:p>
                      <a:endParaRPr lang="en-GB" sz="900" b="0" i="0" u="sng" dirty="0" smtClean="0">
                        <a:solidFill>
                          <a:schemeClr val="tx1"/>
                        </a:solidFill>
                      </a:endParaRPr>
                    </a:p>
                    <a:p>
                      <a:r>
                        <a:rPr lang="en-GB" sz="900" b="0" i="0" u="sng" dirty="0" smtClean="0">
                          <a:solidFill>
                            <a:schemeClr val="tx1"/>
                          </a:solidFill>
                        </a:rPr>
                        <a:t>Typical</a:t>
                      </a:r>
                      <a:r>
                        <a:rPr lang="en-GB" sz="900" b="0" i="0" u="sng" baseline="0" dirty="0" smtClean="0">
                          <a:solidFill>
                            <a:schemeClr val="tx1"/>
                          </a:solidFill>
                        </a:rPr>
                        <a:t> Questions</a:t>
                      </a:r>
                    </a:p>
                    <a:p>
                      <a:pPr algn="l"/>
                      <a:r>
                        <a:rPr lang="en-GB" sz="900" b="1" dirty="0" smtClean="0">
                          <a:solidFill>
                            <a:schemeClr val="tx1"/>
                          </a:solidFill>
                        </a:rPr>
                        <a:t>Write about the Theme/Character of _______</a:t>
                      </a:r>
                      <a:r>
                        <a:rPr lang="en-GB" sz="900" b="1" baseline="0" dirty="0" smtClean="0">
                          <a:solidFill>
                            <a:schemeClr val="tx1"/>
                          </a:solidFill>
                        </a:rPr>
                        <a:t> </a:t>
                      </a:r>
                      <a:r>
                        <a:rPr lang="en-GB" sz="900" b="1" dirty="0" smtClean="0">
                          <a:solidFill>
                            <a:schemeClr val="tx1"/>
                          </a:solidFill>
                        </a:rPr>
                        <a:t>and how it/they is/are presented at different points in the play.</a:t>
                      </a:r>
                    </a:p>
                    <a:p>
                      <a:pPr algn="l"/>
                      <a:r>
                        <a:rPr lang="en-GB" sz="900" b="1" dirty="0" smtClean="0">
                          <a:solidFill>
                            <a:schemeClr val="tx1"/>
                          </a:solidFill>
                        </a:rPr>
                        <a:t>In your response you should:</a:t>
                      </a:r>
                    </a:p>
                    <a:p>
                      <a:pPr algn="l"/>
                      <a:r>
                        <a:rPr lang="en-GB" sz="900" b="1" dirty="0" smtClean="0">
                          <a:solidFill>
                            <a:schemeClr val="tx1"/>
                          </a:solidFill>
                        </a:rPr>
                        <a:t> refer to the extract and the play as a whole;</a:t>
                      </a:r>
                    </a:p>
                    <a:p>
                      <a:pPr algn="l"/>
                      <a:r>
                        <a:rPr lang="en-GB" sz="900" b="1" dirty="0" smtClean="0">
                          <a:solidFill>
                            <a:schemeClr val="tx1"/>
                          </a:solidFill>
                        </a:rPr>
                        <a:t> show your understanding of theme and events in the play. [35+5]</a:t>
                      </a:r>
                    </a:p>
                    <a:p>
                      <a:pPr algn="l"/>
                      <a:r>
                        <a:rPr lang="en-GB" sz="900" b="1" i="1" dirty="0" smtClean="0">
                          <a:solidFill>
                            <a:schemeClr val="tx1"/>
                          </a:solidFill>
                        </a:rPr>
                        <a:t>5 of this question’s marks are allocated for accuracy in spelling, punctuation and the use of</a:t>
                      </a:r>
                    </a:p>
                    <a:p>
                      <a:pPr algn="l"/>
                      <a:r>
                        <a:rPr lang="en-GB" sz="900" b="1" i="1" dirty="0" smtClean="0">
                          <a:solidFill>
                            <a:schemeClr val="tx1"/>
                          </a:solidFill>
                        </a:rPr>
                        <a:t>vocabulary and sentence structures.</a:t>
                      </a:r>
                    </a:p>
                    <a:p>
                      <a:pPr algn="l"/>
                      <a:r>
                        <a:rPr lang="pt-BR" sz="900" b="1" i="1" dirty="0" smtClean="0">
                          <a:solidFill>
                            <a:schemeClr val="tx1"/>
                          </a:solidFill>
                        </a:rPr>
                        <a:t>This question assesses AO1, AO2 and AO4 (5 additional marks).</a:t>
                      </a:r>
                      <a:r>
                        <a:rPr lang="en-GB" sz="900" b="1" dirty="0" smtClean="0">
                          <a:solidFill>
                            <a:schemeClr val="tx1"/>
                          </a:solidFill>
                        </a:rPr>
                        <a:t> </a:t>
                      </a:r>
                    </a:p>
                  </a:txBody>
                  <a:tcPr>
                    <a:solidFill>
                      <a:schemeClr val="accent4">
                        <a:lumMod val="40000"/>
                        <a:lumOff val="60000"/>
                      </a:schemeClr>
                    </a:solidFill>
                  </a:tcPr>
                </a:tc>
                <a:extLst>
                  <a:ext uri="{0D108BD9-81ED-4DB2-BD59-A6C34878D82A}">
                    <a16:rowId xmlns:a16="http://schemas.microsoft.com/office/drawing/2014/main" val="10001"/>
                  </a:ext>
                </a:extLst>
              </a:tr>
            </a:tbl>
          </a:graphicData>
        </a:graphic>
      </p:graphicFrame>
      <p:sp>
        <p:nvSpPr>
          <p:cNvPr id="3" name="TextBox 2"/>
          <p:cNvSpPr txBox="1"/>
          <p:nvPr/>
        </p:nvSpPr>
        <p:spPr>
          <a:xfrm>
            <a:off x="6956054" y="39635"/>
            <a:ext cx="2187946" cy="6778774"/>
          </a:xfrm>
          <a:prstGeom prst="rect">
            <a:avLst/>
          </a:prstGeom>
          <a:solidFill>
            <a:schemeClr val="accent4">
              <a:lumMod val="40000"/>
              <a:lumOff val="60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000" b="1" u="sng" dirty="0" smtClean="0"/>
              <a:t>Event Guide: </a:t>
            </a:r>
          </a:p>
          <a:p>
            <a:r>
              <a:rPr lang="en-GB" sz="1000" b="1" u="sng" dirty="0" smtClean="0"/>
              <a:t>Act 1 </a:t>
            </a:r>
          </a:p>
          <a:p>
            <a:r>
              <a:rPr lang="en-US" sz="650" dirty="0"/>
              <a:t>The Birling family are celebrating the engagement of Sheila Birling to Gerald Croft – a marriage that will result in the merging of the two families’ successful businesses. However, they receive a surprise visit from Inspector </a:t>
            </a:r>
            <a:r>
              <a:rPr lang="en-US" sz="650" dirty="0" err="1"/>
              <a:t>Goole</a:t>
            </a:r>
            <a:r>
              <a:rPr lang="en-US" sz="650" dirty="0"/>
              <a:t> who is investigating the suicide of a young girl.</a:t>
            </a:r>
          </a:p>
          <a:p>
            <a:r>
              <a:rPr lang="en-US" sz="650" dirty="0"/>
              <a:t>After seeing a photograph of the girl, Birling admits she used to be one of his employees but he sacked her for being the ring-leader of a strike asking for higher wages. He denies any responsibility for her death though. </a:t>
            </a:r>
          </a:p>
          <a:p>
            <a:r>
              <a:rPr lang="en-US" sz="650" dirty="0"/>
              <a:t> </a:t>
            </a:r>
          </a:p>
          <a:p>
            <a:r>
              <a:rPr lang="en-US" sz="650" dirty="0"/>
              <a:t>We next learn that Sheila got Eva fired from her next job at </a:t>
            </a:r>
            <a:r>
              <a:rPr lang="en-US" sz="650" dirty="0" err="1"/>
              <a:t>Milwards</a:t>
            </a:r>
            <a:r>
              <a:rPr lang="en-US" sz="650" dirty="0"/>
              <a:t>, a department store. This was because Eva had apparently been smiling (smirking?) at another shop assistant, and Sheila used her family’s position and influence to demand Eva be fired. Sheila is devastated by this news and blames herself. The Inspector then announces Eva changed her name to Daisy Renton, and the audience </a:t>
            </a:r>
            <a:r>
              <a:rPr lang="en-US" sz="650" dirty="0" err="1"/>
              <a:t>recognise</a:t>
            </a:r>
            <a:r>
              <a:rPr lang="en-US" sz="650" dirty="0"/>
              <a:t> from Gerald’s reaction that he also knows of this girl.</a:t>
            </a:r>
          </a:p>
          <a:p>
            <a:r>
              <a:rPr lang="en-US" sz="600" dirty="0"/>
              <a:t> </a:t>
            </a:r>
            <a:endParaRPr lang="en-US" sz="600" dirty="0" smtClean="0"/>
          </a:p>
          <a:p>
            <a:r>
              <a:rPr lang="en-GB" sz="800" b="1" u="sng" dirty="0"/>
              <a:t>ACT </a:t>
            </a:r>
            <a:r>
              <a:rPr lang="en-GB" sz="800" b="1" u="sng" dirty="0" smtClean="0"/>
              <a:t>2</a:t>
            </a:r>
            <a:endParaRPr lang="en-US" sz="600" dirty="0"/>
          </a:p>
          <a:p>
            <a:r>
              <a:rPr lang="en-US" sz="650" dirty="0"/>
              <a:t>Sheila and Gerald have tense words, and Gerald admits to the Inspector that he had met Daisy at the Palace Bar, and had ‘rescued’ her from the attention of Alderman </a:t>
            </a:r>
            <a:r>
              <a:rPr lang="en-US" sz="650" dirty="0" err="1"/>
              <a:t>Meggarty</a:t>
            </a:r>
            <a:r>
              <a:rPr lang="en-US" sz="650" dirty="0"/>
              <a:t>, a councilor. Gerald let Daisy stay in his flat and she became his mistress. He ended the affair though when he had to go away on business, giving her some money to see her through for a few more months. </a:t>
            </a:r>
          </a:p>
          <a:p>
            <a:r>
              <a:rPr lang="en-US" sz="650" dirty="0"/>
              <a:t>Gerald is quite sad about the events and says they were fond of one another. </a:t>
            </a:r>
          </a:p>
          <a:p>
            <a:r>
              <a:rPr lang="en-US" sz="650" dirty="0"/>
              <a:t> </a:t>
            </a:r>
          </a:p>
          <a:p>
            <a:r>
              <a:rPr lang="en-US" sz="650" dirty="0" err="1"/>
              <a:t>Mrs</a:t>
            </a:r>
            <a:r>
              <a:rPr lang="en-US" sz="650" dirty="0"/>
              <a:t> Birling is shocked by this scandal, but then it is her turn. The Inspector shows the photo of the girl to </a:t>
            </a:r>
            <a:r>
              <a:rPr lang="en-US" sz="650" dirty="0" err="1"/>
              <a:t>Mrs</a:t>
            </a:r>
            <a:r>
              <a:rPr lang="en-US" sz="650" dirty="0"/>
              <a:t> Birling who admits she had seen the girl (then pregnant) when she had come to ask for financial assistance from the </a:t>
            </a:r>
            <a:r>
              <a:rPr lang="en-US" sz="650" dirty="0" err="1"/>
              <a:t>Brumley</a:t>
            </a:r>
            <a:r>
              <a:rPr lang="en-US" sz="650" dirty="0"/>
              <a:t> Women’s Charity </a:t>
            </a:r>
            <a:r>
              <a:rPr lang="en-US" sz="650" dirty="0" err="1"/>
              <a:t>Organisation</a:t>
            </a:r>
            <a:r>
              <a:rPr lang="en-US" sz="650" dirty="0"/>
              <a:t>. </a:t>
            </a:r>
            <a:r>
              <a:rPr lang="en-US" sz="650" dirty="0" err="1"/>
              <a:t>Mrs</a:t>
            </a:r>
            <a:r>
              <a:rPr lang="en-US" sz="650" dirty="0"/>
              <a:t> Birling turned her request down because the girl had the nerve to call herself </a:t>
            </a:r>
            <a:r>
              <a:rPr lang="en-US" sz="650" dirty="0" err="1"/>
              <a:t>Mrs</a:t>
            </a:r>
            <a:r>
              <a:rPr lang="en-US" sz="650" dirty="0"/>
              <a:t> Birling (which </a:t>
            </a:r>
            <a:r>
              <a:rPr lang="en-US" sz="650" dirty="0" err="1"/>
              <a:t>Mrs</a:t>
            </a:r>
            <a:r>
              <a:rPr lang="en-US" sz="650" dirty="0"/>
              <a:t> Birling doesn’t understand at this point)</a:t>
            </a:r>
          </a:p>
          <a:p>
            <a:r>
              <a:rPr lang="en-US" sz="650" dirty="0" err="1"/>
              <a:t>Mrs</a:t>
            </a:r>
            <a:r>
              <a:rPr lang="en-US" sz="650" dirty="0"/>
              <a:t> Birling says the father should contribute to help the girl, not the organization and is proud of her decision.  Right as </a:t>
            </a:r>
            <a:r>
              <a:rPr lang="en-US" sz="650" dirty="0" err="1"/>
              <a:t>Mrs</a:t>
            </a:r>
            <a:r>
              <a:rPr lang="en-US" sz="650" dirty="0"/>
              <a:t> Birling is demanding this, Sheila realizes that Eric is involved in the proceedings, and is the father.</a:t>
            </a:r>
          </a:p>
          <a:p>
            <a:r>
              <a:rPr lang="en-US" sz="600" dirty="0"/>
              <a:t> </a:t>
            </a:r>
            <a:r>
              <a:rPr lang="en-GB" sz="800" b="1" u="sng" dirty="0"/>
              <a:t>ACT </a:t>
            </a:r>
            <a:r>
              <a:rPr lang="en-GB" sz="800" b="1" u="sng" dirty="0" smtClean="0"/>
              <a:t>3</a:t>
            </a:r>
            <a:endParaRPr lang="en-US" sz="600" dirty="0"/>
          </a:p>
          <a:p>
            <a:r>
              <a:rPr lang="en-US" sz="650" dirty="0"/>
              <a:t>Eric tells his story. He met Daisy at the same Theatre Bar as Gerald, got her drunk, then almost turned violent when she didn’t want to let him in to the lodgings. She gave in, and they had sex. Two weeks later when they met, she told Eric she was pregnant. She did not want to marry him because she knew Eric did not love her, but she did accept gifts of money to help her situation until she realized that Eric had stolen the money -50 pounds from </a:t>
            </a:r>
            <a:r>
              <a:rPr lang="en-US" sz="650" dirty="0" err="1"/>
              <a:t>Mr</a:t>
            </a:r>
            <a:r>
              <a:rPr lang="en-US" sz="650" dirty="0"/>
              <a:t> Birling’s office. </a:t>
            </a:r>
            <a:r>
              <a:rPr lang="en-US" sz="650" dirty="0" err="1"/>
              <a:t>Mr</a:t>
            </a:r>
            <a:r>
              <a:rPr lang="en-US" sz="650" dirty="0"/>
              <a:t> and </a:t>
            </a:r>
            <a:r>
              <a:rPr lang="en-US" sz="650" dirty="0" err="1"/>
              <a:t>Mrs</a:t>
            </a:r>
            <a:r>
              <a:rPr lang="en-US" sz="650" dirty="0"/>
              <a:t> Birling are furious about this. </a:t>
            </a:r>
          </a:p>
          <a:p>
            <a:r>
              <a:rPr lang="en-US" sz="650" dirty="0"/>
              <a:t> </a:t>
            </a:r>
          </a:p>
          <a:p>
            <a:r>
              <a:rPr lang="en-US" sz="650" dirty="0"/>
              <a:t>The Inspector leaves after giving a strong message about our collective social responsibility. Gerald then realizes they may have been conned, as there is no Inspector </a:t>
            </a:r>
            <a:r>
              <a:rPr lang="en-US" sz="650" dirty="0" err="1"/>
              <a:t>Goole</a:t>
            </a:r>
            <a:r>
              <a:rPr lang="en-US" sz="650" dirty="0"/>
              <a:t> on the force. Birling is delighted, assuming they are all off the hook, but Sheila and Eric maintain nothing has changed with regard to their crimes, even if it is not the same girl. </a:t>
            </a:r>
          </a:p>
          <a:p>
            <a:r>
              <a:rPr lang="en-US" sz="650" dirty="0"/>
              <a:t>Finally, the telephone rings, and we learn an Inspector is on his way to ask questions about the suicide of a young girl. </a:t>
            </a:r>
            <a:endParaRPr lang="en-GB" sz="900" b="1" u="sng" dirty="0"/>
          </a:p>
        </p:txBody>
      </p:sp>
      <p:graphicFrame>
        <p:nvGraphicFramePr>
          <p:cNvPr id="2" name="Table 1"/>
          <p:cNvGraphicFramePr>
            <a:graphicFrameLocks noGrp="1"/>
          </p:cNvGraphicFramePr>
          <p:nvPr>
            <p:extLst/>
          </p:nvPr>
        </p:nvGraphicFramePr>
        <p:xfrm>
          <a:off x="3716321" y="2359307"/>
          <a:ext cx="3231943" cy="701040"/>
        </p:xfrm>
        <a:graphic>
          <a:graphicData uri="http://schemas.openxmlformats.org/drawingml/2006/table">
            <a:tbl>
              <a:tblPr firstRow="1" bandRow="1">
                <a:tableStyleId>{5C22544A-7EE6-4342-B048-85BDC9FD1C3A}</a:tableStyleId>
              </a:tblPr>
              <a:tblGrid>
                <a:gridCol w="3231943">
                  <a:extLst>
                    <a:ext uri="{9D8B030D-6E8A-4147-A177-3AD203B41FA5}">
                      <a16:colId xmlns:a16="http://schemas.microsoft.com/office/drawing/2014/main" val="20000"/>
                    </a:ext>
                  </a:extLst>
                </a:gridCol>
              </a:tblGrid>
              <a:tr h="216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rPr>
                        <a:t>KEY THEMES </a:t>
                      </a:r>
                    </a:p>
                  </a:txBody>
                  <a:tcPr>
                    <a:solidFill>
                      <a:schemeClr val="accent4">
                        <a:lumMod val="40000"/>
                        <a:lumOff val="60000"/>
                      </a:schemeClr>
                    </a:solidFill>
                  </a:tcPr>
                </a:tc>
                <a:extLst>
                  <a:ext uri="{0D108BD9-81ED-4DB2-BD59-A6C34878D82A}">
                    <a16:rowId xmlns:a16="http://schemas.microsoft.com/office/drawing/2014/main" val="10000"/>
                  </a:ext>
                </a:extLst>
              </a:tr>
              <a:tr h="371864">
                <a:tc>
                  <a:txBody>
                    <a:bodyPr/>
                    <a:lstStyle/>
                    <a:p>
                      <a:pPr algn="ctr"/>
                      <a:r>
                        <a:rPr lang="en-GB" sz="1000" dirty="0" smtClean="0"/>
                        <a:t>Social Responsibility,</a:t>
                      </a:r>
                      <a:r>
                        <a:rPr lang="en-GB" sz="1000" baseline="0" dirty="0" smtClean="0"/>
                        <a:t> Women, Young &amp; Old, Time/Change, Social Class</a:t>
                      </a:r>
                      <a:endParaRPr lang="en-GB" sz="1000" dirty="0" smtClean="0"/>
                    </a:p>
                  </a:txBody>
                  <a:tcPr>
                    <a:solidFill>
                      <a:schemeClr val="accent4">
                        <a:lumMod val="40000"/>
                        <a:lumOff val="6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24837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75656" y="116632"/>
            <a:ext cx="1008112" cy="24622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GB" sz="1000" b="1" dirty="0" smtClean="0"/>
              <a:t>Mr Birling</a:t>
            </a:r>
          </a:p>
        </p:txBody>
      </p:sp>
      <p:graphicFrame>
        <p:nvGraphicFramePr>
          <p:cNvPr id="8" name="Table 7"/>
          <p:cNvGraphicFramePr>
            <a:graphicFrameLocks noGrp="1"/>
          </p:cNvGraphicFramePr>
          <p:nvPr>
            <p:extLst/>
          </p:nvPr>
        </p:nvGraphicFramePr>
        <p:xfrm>
          <a:off x="107504" y="404664"/>
          <a:ext cx="1331640" cy="6192688"/>
        </p:xfrm>
        <a:graphic>
          <a:graphicData uri="http://schemas.openxmlformats.org/drawingml/2006/table">
            <a:tbl>
              <a:tblPr firstRow="1" firstCol="1" bandRow="1">
                <a:tableStyleId>{5C22544A-7EE6-4342-B048-85BDC9FD1C3A}</a:tableStyleId>
              </a:tblPr>
              <a:tblGrid>
                <a:gridCol w="1331640">
                  <a:extLst>
                    <a:ext uri="{9D8B030D-6E8A-4147-A177-3AD203B41FA5}">
                      <a16:colId xmlns:a16="http://schemas.microsoft.com/office/drawing/2014/main" val="3355882259"/>
                    </a:ext>
                  </a:extLst>
                </a:gridCol>
              </a:tblGrid>
              <a:tr h="6192688">
                <a:tc>
                  <a:txBody>
                    <a:bodyPr/>
                    <a:lstStyle/>
                    <a:p>
                      <a:pPr lvl="0"/>
                      <a:r>
                        <a:rPr lang="en-GB" sz="800" b="1" kern="1200" dirty="0" smtClean="0">
                          <a:solidFill>
                            <a:schemeClr val="tx1"/>
                          </a:solidFill>
                          <a:effectLst/>
                          <a:latin typeface="+mn-lt"/>
                          <a:ea typeface="+mn-ea"/>
                          <a:cs typeface="+mn-cs"/>
                        </a:rPr>
                        <a:t>“After all it’s better to ask for the earth than to take it”</a:t>
                      </a:r>
                      <a:endParaRPr lang="en-US" sz="800" b="1" kern="1200" dirty="0" smtClean="0">
                        <a:solidFill>
                          <a:schemeClr val="tx1"/>
                        </a:solidFill>
                        <a:effectLst/>
                        <a:latin typeface="+mn-lt"/>
                        <a:ea typeface="+mn-ea"/>
                        <a:cs typeface="+mn-cs"/>
                      </a:endParaRPr>
                    </a:p>
                    <a:p>
                      <a:r>
                        <a:rPr lang="en-GB" sz="800" b="1" kern="1200" dirty="0" smtClean="0">
                          <a:solidFill>
                            <a:schemeClr val="tx1"/>
                          </a:solidFill>
                          <a:effectLst/>
                          <a:latin typeface="+mn-lt"/>
                          <a:ea typeface="+mn-ea"/>
                          <a:cs typeface="+mn-cs"/>
                        </a:rPr>
                        <a:t> </a:t>
                      </a:r>
                      <a:endParaRPr lang="en-US" sz="800" b="1" kern="1200" dirty="0" smtClean="0">
                        <a:solidFill>
                          <a:schemeClr val="tx1"/>
                        </a:solidFill>
                        <a:effectLst/>
                        <a:latin typeface="+mn-lt"/>
                        <a:ea typeface="+mn-ea"/>
                        <a:cs typeface="+mn-cs"/>
                      </a:endParaRPr>
                    </a:p>
                    <a:p>
                      <a:pPr lvl="0"/>
                      <a:r>
                        <a:rPr lang="en-GB" sz="800" b="1" kern="1200" dirty="0" smtClean="0">
                          <a:solidFill>
                            <a:schemeClr val="tx1"/>
                          </a:solidFill>
                          <a:effectLst/>
                          <a:latin typeface="+mn-lt"/>
                          <a:ea typeface="+mn-ea"/>
                          <a:cs typeface="+mn-cs"/>
                        </a:rPr>
                        <a:t>“A young woman drank some disinfectant and died, after several hours of agony…She lies with a burnt out inside on a slab.”</a:t>
                      </a:r>
                      <a:endParaRPr lang="en-US" sz="800" b="1" kern="1200" dirty="0" smtClean="0">
                        <a:solidFill>
                          <a:schemeClr val="tx1"/>
                        </a:solidFill>
                        <a:effectLst/>
                        <a:latin typeface="+mn-lt"/>
                        <a:ea typeface="+mn-ea"/>
                        <a:cs typeface="+mn-cs"/>
                      </a:endParaRPr>
                    </a:p>
                    <a:p>
                      <a:r>
                        <a:rPr lang="en-GB" sz="800" b="1" kern="1200" dirty="0" smtClean="0">
                          <a:solidFill>
                            <a:schemeClr val="tx1"/>
                          </a:solidFill>
                          <a:effectLst/>
                          <a:latin typeface="+mn-lt"/>
                          <a:ea typeface="+mn-ea"/>
                          <a:cs typeface="+mn-cs"/>
                        </a:rPr>
                        <a:t> </a:t>
                      </a:r>
                      <a:endParaRPr lang="en-US" sz="800" b="1" kern="1200" dirty="0" smtClean="0">
                        <a:solidFill>
                          <a:schemeClr val="tx1"/>
                        </a:solidFill>
                        <a:effectLst/>
                        <a:latin typeface="+mn-lt"/>
                        <a:ea typeface="+mn-ea"/>
                        <a:cs typeface="+mn-cs"/>
                      </a:endParaRPr>
                    </a:p>
                    <a:p>
                      <a:pPr lvl="0"/>
                      <a:r>
                        <a:rPr lang="en-GB" sz="800" b="1" kern="1200" dirty="0" smtClean="0">
                          <a:solidFill>
                            <a:schemeClr val="tx1"/>
                          </a:solidFill>
                          <a:effectLst/>
                          <a:latin typeface="+mn-lt"/>
                          <a:ea typeface="+mn-ea"/>
                          <a:cs typeface="+mn-cs"/>
                        </a:rPr>
                        <a:t>“And you think young women ought to be protected against unpleasant and disturbing things?” </a:t>
                      </a:r>
                      <a:endParaRPr lang="en-US" sz="800" b="1" kern="1200" dirty="0" smtClean="0">
                        <a:solidFill>
                          <a:schemeClr val="tx1"/>
                        </a:solidFill>
                        <a:effectLst/>
                        <a:latin typeface="+mn-lt"/>
                        <a:ea typeface="+mn-ea"/>
                        <a:cs typeface="+mn-cs"/>
                      </a:endParaRPr>
                    </a:p>
                    <a:p>
                      <a:r>
                        <a:rPr lang="en-GB" sz="800" b="1" kern="1200" dirty="0" smtClean="0">
                          <a:solidFill>
                            <a:schemeClr val="tx1"/>
                          </a:solidFill>
                          <a:effectLst/>
                          <a:latin typeface="+mn-lt"/>
                          <a:ea typeface="+mn-ea"/>
                          <a:cs typeface="+mn-cs"/>
                        </a:rPr>
                        <a:t> </a:t>
                      </a:r>
                      <a:endParaRPr lang="en-US" sz="800" b="1" kern="1200" dirty="0" smtClean="0">
                        <a:solidFill>
                          <a:schemeClr val="tx1"/>
                        </a:solidFill>
                        <a:effectLst/>
                        <a:latin typeface="+mn-lt"/>
                        <a:ea typeface="+mn-ea"/>
                        <a:cs typeface="+mn-cs"/>
                      </a:endParaRPr>
                    </a:p>
                    <a:p>
                      <a:pPr lvl="0"/>
                      <a:r>
                        <a:rPr lang="en-GB" sz="800" b="1" kern="1200" dirty="0" smtClean="0">
                          <a:solidFill>
                            <a:schemeClr val="tx1"/>
                          </a:solidFill>
                          <a:effectLst/>
                          <a:latin typeface="+mn-lt"/>
                          <a:ea typeface="+mn-ea"/>
                          <a:cs typeface="+mn-cs"/>
                        </a:rPr>
                        <a:t>“We have to share something. If there’s nothing else, we’ll have to share our guilt”</a:t>
                      </a:r>
                      <a:endParaRPr lang="en-US" sz="800" b="1" kern="1200" dirty="0" smtClean="0">
                        <a:solidFill>
                          <a:schemeClr val="tx1"/>
                        </a:solidFill>
                        <a:effectLst/>
                        <a:latin typeface="+mn-lt"/>
                        <a:ea typeface="+mn-ea"/>
                        <a:cs typeface="+mn-cs"/>
                      </a:endParaRPr>
                    </a:p>
                    <a:p>
                      <a:r>
                        <a:rPr lang="en-GB" sz="800" b="1" kern="1200" dirty="0" smtClean="0">
                          <a:solidFill>
                            <a:schemeClr val="tx1"/>
                          </a:solidFill>
                          <a:effectLst/>
                          <a:latin typeface="+mn-lt"/>
                          <a:ea typeface="+mn-ea"/>
                          <a:cs typeface="+mn-cs"/>
                        </a:rPr>
                        <a:t> </a:t>
                      </a:r>
                      <a:endParaRPr lang="en-US" sz="800" b="1" kern="1200" dirty="0" smtClean="0">
                        <a:solidFill>
                          <a:schemeClr val="tx1"/>
                        </a:solidFill>
                        <a:effectLst/>
                        <a:latin typeface="+mn-lt"/>
                        <a:ea typeface="+mn-ea"/>
                        <a:cs typeface="+mn-cs"/>
                      </a:endParaRPr>
                    </a:p>
                    <a:p>
                      <a:pPr lvl="0"/>
                      <a:r>
                        <a:rPr lang="en-GB" sz="800" b="1" kern="1200" dirty="0" smtClean="0">
                          <a:solidFill>
                            <a:schemeClr val="tx1"/>
                          </a:solidFill>
                          <a:effectLst/>
                          <a:latin typeface="+mn-lt"/>
                          <a:ea typeface="+mn-ea"/>
                          <a:cs typeface="+mn-cs"/>
                        </a:rPr>
                        <a:t>“Your daughter isn’t living on the moon. She’s here in </a:t>
                      </a:r>
                      <a:r>
                        <a:rPr lang="en-GB" sz="800" b="1" kern="1200" dirty="0" err="1" smtClean="0">
                          <a:solidFill>
                            <a:schemeClr val="tx1"/>
                          </a:solidFill>
                          <a:effectLst/>
                          <a:latin typeface="+mn-lt"/>
                          <a:ea typeface="+mn-ea"/>
                          <a:cs typeface="+mn-cs"/>
                        </a:rPr>
                        <a:t>Brumley</a:t>
                      </a:r>
                      <a:r>
                        <a:rPr lang="en-GB" sz="800" b="1" kern="1200" dirty="0" smtClean="0">
                          <a:solidFill>
                            <a:schemeClr val="tx1"/>
                          </a:solidFill>
                          <a:effectLst/>
                          <a:latin typeface="+mn-lt"/>
                          <a:ea typeface="+mn-ea"/>
                          <a:cs typeface="+mn-cs"/>
                        </a:rPr>
                        <a:t> too.”</a:t>
                      </a:r>
                      <a:endParaRPr lang="en-US" sz="800" b="1" kern="1200" dirty="0" smtClean="0">
                        <a:solidFill>
                          <a:schemeClr val="tx1"/>
                        </a:solidFill>
                        <a:effectLst/>
                        <a:latin typeface="+mn-lt"/>
                        <a:ea typeface="+mn-ea"/>
                        <a:cs typeface="+mn-cs"/>
                      </a:endParaRPr>
                    </a:p>
                    <a:p>
                      <a:r>
                        <a:rPr lang="en-GB" sz="800" b="1" kern="1200" dirty="0" smtClean="0">
                          <a:solidFill>
                            <a:schemeClr val="tx1"/>
                          </a:solidFill>
                          <a:effectLst/>
                          <a:latin typeface="+mn-lt"/>
                          <a:ea typeface="+mn-ea"/>
                          <a:cs typeface="+mn-cs"/>
                        </a:rPr>
                        <a:t> </a:t>
                      </a:r>
                      <a:endParaRPr lang="en-US" sz="800" b="1" kern="1200" dirty="0" smtClean="0">
                        <a:solidFill>
                          <a:schemeClr val="tx1"/>
                        </a:solidFill>
                        <a:effectLst/>
                        <a:latin typeface="+mn-lt"/>
                        <a:ea typeface="+mn-ea"/>
                        <a:cs typeface="+mn-cs"/>
                      </a:endParaRPr>
                    </a:p>
                    <a:p>
                      <a:pPr lvl="0"/>
                      <a:r>
                        <a:rPr lang="en-GB" sz="800" b="1" kern="1200" dirty="0" smtClean="0">
                          <a:solidFill>
                            <a:schemeClr val="tx1"/>
                          </a:solidFill>
                          <a:effectLst/>
                          <a:latin typeface="+mn-lt"/>
                          <a:ea typeface="+mn-ea"/>
                          <a:cs typeface="+mn-cs"/>
                        </a:rPr>
                        <a:t>“She needed not only money but advice, sympathy, friendliness…and you slammed the door in her face.”</a:t>
                      </a:r>
                      <a:endParaRPr lang="en-US" sz="800" b="1" kern="1200" dirty="0" smtClean="0">
                        <a:solidFill>
                          <a:schemeClr val="tx1"/>
                        </a:solidFill>
                        <a:effectLst/>
                        <a:latin typeface="+mn-lt"/>
                        <a:ea typeface="+mn-ea"/>
                        <a:cs typeface="+mn-cs"/>
                      </a:endParaRPr>
                    </a:p>
                    <a:p>
                      <a:r>
                        <a:rPr lang="en-GB" sz="800" b="1" kern="1200" dirty="0" smtClean="0">
                          <a:solidFill>
                            <a:schemeClr val="tx1"/>
                          </a:solidFill>
                          <a:effectLst/>
                          <a:latin typeface="+mn-lt"/>
                          <a:ea typeface="+mn-ea"/>
                          <a:cs typeface="+mn-cs"/>
                        </a:rPr>
                        <a:t> </a:t>
                      </a:r>
                      <a:endParaRPr lang="en-US" sz="800" b="1" kern="1200" dirty="0" smtClean="0">
                        <a:solidFill>
                          <a:schemeClr val="tx1"/>
                        </a:solidFill>
                        <a:effectLst/>
                        <a:latin typeface="+mn-lt"/>
                        <a:ea typeface="+mn-ea"/>
                        <a:cs typeface="+mn-cs"/>
                      </a:endParaRPr>
                    </a:p>
                    <a:p>
                      <a:pPr lvl="0"/>
                      <a:r>
                        <a:rPr lang="en-GB" sz="800" b="1" kern="1200" dirty="0" smtClean="0">
                          <a:solidFill>
                            <a:schemeClr val="tx1"/>
                          </a:solidFill>
                          <a:effectLst/>
                          <a:latin typeface="+mn-lt"/>
                          <a:ea typeface="+mn-ea"/>
                          <a:cs typeface="+mn-cs"/>
                        </a:rPr>
                        <a:t>“And my trouble is I haven’t much time. You’ll be able to divide up the responsibility between you when I’ve gone.”</a:t>
                      </a:r>
                      <a:endParaRPr lang="en-US" sz="800" b="1" kern="1200" dirty="0" smtClean="0">
                        <a:solidFill>
                          <a:schemeClr val="tx1"/>
                        </a:solidFill>
                        <a:effectLst/>
                        <a:latin typeface="+mn-lt"/>
                        <a:ea typeface="+mn-ea"/>
                        <a:cs typeface="+mn-cs"/>
                      </a:endParaRPr>
                    </a:p>
                    <a:p>
                      <a:r>
                        <a:rPr lang="en-GB" sz="800" b="1" kern="1200" dirty="0" smtClean="0">
                          <a:solidFill>
                            <a:schemeClr val="tx1"/>
                          </a:solidFill>
                          <a:effectLst/>
                          <a:latin typeface="+mn-lt"/>
                          <a:ea typeface="+mn-ea"/>
                          <a:cs typeface="+mn-cs"/>
                        </a:rPr>
                        <a:t> </a:t>
                      </a:r>
                      <a:endParaRPr lang="en-US" sz="800" b="1" kern="1200" dirty="0" smtClean="0">
                        <a:solidFill>
                          <a:schemeClr val="tx1"/>
                        </a:solidFill>
                        <a:effectLst/>
                        <a:latin typeface="+mn-lt"/>
                        <a:ea typeface="+mn-ea"/>
                        <a:cs typeface="+mn-cs"/>
                      </a:endParaRPr>
                    </a:p>
                    <a:p>
                      <a:pPr lvl="0"/>
                      <a:r>
                        <a:rPr lang="en-GB" sz="800" b="1" kern="1200" dirty="0" smtClean="0">
                          <a:solidFill>
                            <a:schemeClr val="tx1"/>
                          </a:solidFill>
                          <a:effectLst/>
                          <a:latin typeface="+mn-lt"/>
                          <a:ea typeface="+mn-ea"/>
                          <a:cs typeface="+mn-cs"/>
                        </a:rPr>
                        <a:t>“There are millions of Eva Smiths and John Smiths still left with us…We don’t live alone. We are members of one body. We are responsible for one another.”</a:t>
                      </a:r>
                    </a:p>
                    <a:p>
                      <a:pPr lvl="0"/>
                      <a:endParaRPr lang="en-US" sz="800" b="1" kern="1200" dirty="0" smtClean="0">
                        <a:solidFill>
                          <a:schemeClr val="tx1"/>
                        </a:solidFill>
                        <a:effectLst/>
                        <a:latin typeface="+mn-lt"/>
                        <a:ea typeface="+mn-ea"/>
                        <a:cs typeface="+mn-cs"/>
                      </a:endParaRPr>
                    </a:p>
                    <a:p>
                      <a:pPr lvl="0"/>
                      <a:r>
                        <a:rPr lang="en-GB" sz="800" b="1" kern="1200" dirty="0" smtClean="0">
                          <a:solidFill>
                            <a:schemeClr val="tx1"/>
                          </a:solidFill>
                          <a:effectLst/>
                          <a:latin typeface="+mn-lt"/>
                          <a:ea typeface="+mn-ea"/>
                          <a:cs typeface="+mn-cs"/>
                        </a:rPr>
                        <a:t>“The time will come when if men will not learn that lesson, they will be taught it in fire and blood and anguish.”</a:t>
                      </a:r>
                      <a:endParaRPr lang="en-US" sz="800" b="1" kern="1200" dirty="0" smtClean="0">
                        <a:solidFill>
                          <a:schemeClr val="tx1"/>
                        </a:solidFill>
                        <a:effectLst/>
                        <a:latin typeface="+mn-lt"/>
                        <a:ea typeface="+mn-ea"/>
                        <a:cs typeface="+mn-cs"/>
                      </a:endParaRPr>
                    </a:p>
                    <a:p>
                      <a:pPr marL="0" lvl="0" indent="0">
                        <a:lnSpc>
                          <a:spcPct val="115000"/>
                        </a:lnSpc>
                        <a:spcAft>
                          <a:spcPts val="0"/>
                        </a:spcAft>
                        <a:buFont typeface="Arial" panose="020B0604020202020204" pitchFamily="34" charset="0"/>
                        <a:buNone/>
                      </a:pPr>
                      <a:endParaRPr lang="en-GB" sz="800" b="0" dirty="0" smtClean="0">
                        <a:solidFill>
                          <a:schemeClr val="tx1"/>
                        </a:solidFill>
                        <a:effectLst/>
                      </a:endParaRPr>
                    </a:p>
                  </a:txBody>
                  <a:tcPr marL="41573" marR="41573" marT="0" marB="0">
                    <a:solidFill>
                      <a:schemeClr val="accent4">
                        <a:lumMod val="20000"/>
                        <a:lumOff val="80000"/>
                      </a:schemeClr>
                    </a:solidFill>
                  </a:tcPr>
                </a:tc>
                <a:extLst>
                  <a:ext uri="{0D108BD9-81ED-4DB2-BD59-A6C34878D82A}">
                    <a16:rowId xmlns:a16="http://schemas.microsoft.com/office/drawing/2014/main" val="259700355"/>
                  </a:ext>
                </a:extLst>
              </a:tr>
            </a:tbl>
          </a:graphicData>
        </a:graphic>
      </p:graphicFrame>
      <p:sp>
        <p:nvSpPr>
          <p:cNvPr id="9" name="Rectangle 8"/>
          <p:cNvSpPr/>
          <p:nvPr/>
        </p:nvSpPr>
        <p:spPr>
          <a:xfrm>
            <a:off x="251520" y="116632"/>
            <a:ext cx="1008112" cy="24622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GB" sz="1000" b="1" dirty="0" smtClean="0"/>
              <a:t>The Inspector</a:t>
            </a:r>
          </a:p>
        </p:txBody>
      </p:sp>
      <p:sp>
        <p:nvSpPr>
          <p:cNvPr id="10" name="Rectangle 9"/>
          <p:cNvSpPr/>
          <p:nvPr/>
        </p:nvSpPr>
        <p:spPr>
          <a:xfrm>
            <a:off x="7092280" y="116632"/>
            <a:ext cx="1008112" cy="24622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GB" sz="1000" b="1" dirty="0" smtClean="0"/>
              <a:t>Gerald Croft</a:t>
            </a:r>
          </a:p>
        </p:txBody>
      </p:sp>
      <p:sp>
        <p:nvSpPr>
          <p:cNvPr id="11" name="Rectangle 10"/>
          <p:cNvSpPr/>
          <p:nvPr/>
        </p:nvSpPr>
        <p:spPr>
          <a:xfrm>
            <a:off x="5724128" y="116632"/>
            <a:ext cx="1008112" cy="24622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GB" sz="1000" b="1" dirty="0" smtClean="0"/>
              <a:t>Eric Birling</a:t>
            </a:r>
          </a:p>
        </p:txBody>
      </p:sp>
      <p:sp>
        <p:nvSpPr>
          <p:cNvPr id="12" name="Rectangle 11"/>
          <p:cNvSpPr/>
          <p:nvPr/>
        </p:nvSpPr>
        <p:spPr>
          <a:xfrm>
            <a:off x="4283968" y="0"/>
            <a:ext cx="1008112" cy="24622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GB" sz="1000" b="1" dirty="0" smtClean="0"/>
              <a:t>Sheila Birling</a:t>
            </a:r>
          </a:p>
        </p:txBody>
      </p:sp>
      <p:sp>
        <p:nvSpPr>
          <p:cNvPr id="13" name="Rectangle 12"/>
          <p:cNvSpPr/>
          <p:nvPr/>
        </p:nvSpPr>
        <p:spPr>
          <a:xfrm>
            <a:off x="2843808" y="116632"/>
            <a:ext cx="1008112" cy="24622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GB" sz="1000" b="1" dirty="0" smtClean="0"/>
              <a:t>Mrs Birling</a:t>
            </a:r>
          </a:p>
        </p:txBody>
      </p:sp>
      <p:graphicFrame>
        <p:nvGraphicFramePr>
          <p:cNvPr id="14" name="Table 13"/>
          <p:cNvGraphicFramePr>
            <a:graphicFrameLocks noGrp="1"/>
          </p:cNvGraphicFramePr>
          <p:nvPr>
            <p:extLst/>
          </p:nvPr>
        </p:nvGraphicFramePr>
        <p:xfrm>
          <a:off x="1475656" y="404664"/>
          <a:ext cx="1331640" cy="6192688"/>
        </p:xfrm>
        <a:graphic>
          <a:graphicData uri="http://schemas.openxmlformats.org/drawingml/2006/table">
            <a:tbl>
              <a:tblPr firstRow="1" firstCol="1" bandRow="1">
                <a:tableStyleId>{5C22544A-7EE6-4342-B048-85BDC9FD1C3A}</a:tableStyleId>
              </a:tblPr>
              <a:tblGrid>
                <a:gridCol w="1331640">
                  <a:extLst>
                    <a:ext uri="{9D8B030D-6E8A-4147-A177-3AD203B41FA5}">
                      <a16:colId xmlns:a16="http://schemas.microsoft.com/office/drawing/2014/main" val="3355882259"/>
                    </a:ext>
                  </a:extLst>
                </a:gridCol>
              </a:tblGrid>
              <a:tr h="6192688">
                <a:tc>
                  <a:txBody>
                    <a:bodyPr/>
                    <a:lstStyle/>
                    <a:p>
                      <a:pPr lvl="0"/>
                      <a:r>
                        <a:rPr lang="en-GB" sz="800" b="1" kern="1200" dirty="0" smtClean="0">
                          <a:solidFill>
                            <a:srgbClr val="000000"/>
                          </a:solidFill>
                          <a:effectLst/>
                          <a:latin typeface="+mn-lt"/>
                          <a:ea typeface="+mn-ea"/>
                          <a:cs typeface="+mn-cs"/>
                        </a:rPr>
                        <a:t>“I’m talking as a hard-headed, practical man of business.”</a:t>
                      </a:r>
                      <a:endParaRPr lang="en-US" sz="800" b="1" kern="1200" dirty="0" smtClean="0">
                        <a:solidFill>
                          <a:srgbClr val="000000"/>
                        </a:solidFill>
                        <a:effectLst/>
                        <a:latin typeface="+mn-lt"/>
                        <a:ea typeface="+mn-ea"/>
                        <a:cs typeface="+mn-cs"/>
                      </a:endParaRPr>
                    </a:p>
                    <a:p>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 say there isn’t a chance of war…the Titanic –unsinkable, absolutely unsinkable.</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“One of the happiest nights of my life”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“There’s a fair chance I might find my way into the next Honours List”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“A man has to make his own way – has to look after himself – and his family too.” </a:t>
                      </a:r>
                      <a:endParaRPr lang="en-US" sz="800" b="1" kern="1200" dirty="0" smtClean="0">
                        <a:solidFill>
                          <a:srgbClr val="000000"/>
                        </a:solidFill>
                        <a:effectLst/>
                        <a:latin typeface="+mn-lt"/>
                        <a:ea typeface="+mn-ea"/>
                        <a:cs typeface="+mn-cs"/>
                      </a:endParaRPr>
                    </a:p>
                    <a:p>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“If we were all responsible for everything that happened to everybody we’d had anything to do with, it would be very awkward, wouldn’t it?”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“If you don’t come down sharply on some of these people, they’d soon be asking for the earth”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“Look Inspector, I’d give thousands, thousands…”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“There’ll be a public scandal –and who here will suffer from that more than I will?”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“Probably a socialist or some sort of crank . He talked like one” </a:t>
                      </a:r>
                      <a:endParaRPr lang="en-US" sz="800" b="1" kern="1200" dirty="0" smtClean="0">
                        <a:solidFill>
                          <a:srgbClr val="000000"/>
                        </a:solidFill>
                        <a:effectLst/>
                        <a:latin typeface="+mn-lt"/>
                        <a:ea typeface="+mn-ea"/>
                        <a:cs typeface="+mn-cs"/>
                      </a:endParaRPr>
                    </a:p>
                    <a:p>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“I’ll admit he gave me a bit of a scare.”  </a:t>
                      </a:r>
                      <a:endParaRPr lang="en-US" sz="800" b="1" kern="1200" dirty="0" smtClean="0">
                        <a:solidFill>
                          <a:srgbClr val="000000"/>
                        </a:solidFill>
                        <a:effectLst/>
                        <a:latin typeface="+mn-lt"/>
                        <a:ea typeface="+mn-ea"/>
                        <a:cs typeface="+mn-cs"/>
                      </a:endParaRPr>
                    </a:p>
                    <a:p>
                      <a:pPr marL="0" lvl="0" indent="0">
                        <a:lnSpc>
                          <a:spcPct val="115000"/>
                        </a:lnSpc>
                        <a:spcAft>
                          <a:spcPts val="0"/>
                        </a:spcAft>
                        <a:buFont typeface="Arial" panose="020B0604020202020204" pitchFamily="34" charset="0"/>
                        <a:buNone/>
                      </a:pPr>
                      <a:endParaRPr lang="en-GB" sz="800" b="0" dirty="0" smtClean="0">
                        <a:solidFill>
                          <a:srgbClr val="000000"/>
                        </a:solidFill>
                        <a:effectLst/>
                      </a:endParaRPr>
                    </a:p>
                  </a:txBody>
                  <a:tcPr marL="41573" marR="41573" marT="0" marB="0">
                    <a:solidFill>
                      <a:schemeClr val="accent4">
                        <a:lumMod val="20000"/>
                        <a:lumOff val="80000"/>
                      </a:schemeClr>
                    </a:solidFill>
                  </a:tcPr>
                </a:tc>
                <a:extLst>
                  <a:ext uri="{0D108BD9-81ED-4DB2-BD59-A6C34878D82A}">
                    <a16:rowId xmlns:a16="http://schemas.microsoft.com/office/drawing/2014/main" val="259700355"/>
                  </a:ext>
                </a:extLst>
              </a:tr>
            </a:tbl>
          </a:graphicData>
        </a:graphic>
      </p:graphicFrame>
      <p:graphicFrame>
        <p:nvGraphicFramePr>
          <p:cNvPr id="15" name="Table 14"/>
          <p:cNvGraphicFramePr>
            <a:graphicFrameLocks noGrp="1"/>
          </p:cNvGraphicFramePr>
          <p:nvPr>
            <p:extLst/>
          </p:nvPr>
        </p:nvGraphicFramePr>
        <p:xfrm>
          <a:off x="2843808" y="404664"/>
          <a:ext cx="1331640" cy="6192688"/>
        </p:xfrm>
        <a:graphic>
          <a:graphicData uri="http://schemas.openxmlformats.org/drawingml/2006/table">
            <a:tbl>
              <a:tblPr firstRow="1" firstCol="1" bandRow="1">
                <a:tableStyleId>{5C22544A-7EE6-4342-B048-85BDC9FD1C3A}</a:tableStyleId>
              </a:tblPr>
              <a:tblGrid>
                <a:gridCol w="1331640">
                  <a:extLst>
                    <a:ext uri="{9D8B030D-6E8A-4147-A177-3AD203B41FA5}">
                      <a16:colId xmlns:a16="http://schemas.microsoft.com/office/drawing/2014/main" val="3355882259"/>
                    </a:ext>
                  </a:extLst>
                </a:gridCol>
              </a:tblGrid>
              <a:tr h="6192688">
                <a:tc>
                  <a:txBody>
                    <a:bodyPr/>
                    <a:lstStyle/>
                    <a:p>
                      <a:pPr lvl="0"/>
                      <a:r>
                        <a:rPr lang="en-GB" sz="800" b="1" kern="1200" dirty="0" smtClean="0">
                          <a:solidFill>
                            <a:srgbClr val="000000"/>
                          </a:solidFill>
                          <a:effectLst/>
                          <a:latin typeface="+mn-lt"/>
                          <a:ea typeface="+mn-ea"/>
                          <a:cs typeface="+mn-cs"/>
                        </a:rPr>
                        <a:t>“Girls of that class-”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“So far you seem to be conducting the inquiry in a rather peculiar and offensive manner.”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“Sheila, don’t talk nonsense”</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 don’t think we want any further details of this disgusting affair.”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“She called herself Mrs Birling –a piece of gross impertinence”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“Unlike the other three, I did nothing I’m ashamed of.”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“As if a girl of that sort would ever refuse money” </a:t>
                      </a:r>
                    </a:p>
                    <a:p>
                      <a:pPr lvl="0"/>
                      <a:endParaRPr lang="en-GB"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“You’re behaving like a hysterical child.”</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“The rude way he spoke to Mr Birling and me. It was quite extraordinary.”  </a:t>
                      </a:r>
                      <a:endParaRPr lang="en-US" sz="800" b="1" kern="1200" dirty="0" smtClean="0">
                        <a:solidFill>
                          <a:srgbClr val="000000"/>
                        </a:solidFill>
                        <a:effectLst/>
                        <a:latin typeface="+mn-lt"/>
                        <a:ea typeface="+mn-ea"/>
                        <a:cs typeface="+mn-cs"/>
                      </a:endParaRPr>
                    </a:p>
                    <a:p>
                      <a:pPr marL="0" lvl="0" indent="0">
                        <a:lnSpc>
                          <a:spcPct val="115000"/>
                        </a:lnSpc>
                        <a:spcAft>
                          <a:spcPts val="0"/>
                        </a:spcAft>
                        <a:buFont typeface="Arial" panose="020B0604020202020204" pitchFamily="34" charset="0"/>
                        <a:buNone/>
                      </a:pPr>
                      <a:endParaRPr lang="en-GB" sz="800" b="0" dirty="0" smtClean="0">
                        <a:solidFill>
                          <a:srgbClr val="000000"/>
                        </a:solidFill>
                        <a:effectLst/>
                      </a:endParaRPr>
                    </a:p>
                  </a:txBody>
                  <a:tcPr marL="41573" marR="41573" marT="0" marB="0">
                    <a:solidFill>
                      <a:schemeClr val="accent4">
                        <a:lumMod val="20000"/>
                        <a:lumOff val="80000"/>
                      </a:schemeClr>
                    </a:solidFill>
                  </a:tcPr>
                </a:tc>
                <a:extLst>
                  <a:ext uri="{0D108BD9-81ED-4DB2-BD59-A6C34878D82A}">
                    <a16:rowId xmlns:a16="http://schemas.microsoft.com/office/drawing/2014/main" val="259700355"/>
                  </a:ext>
                </a:extLst>
              </a:tr>
            </a:tbl>
          </a:graphicData>
        </a:graphic>
      </p:graphicFrame>
      <p:graphicFrame>
        <p:nvGraphicFramePr>
          <p:cNvPr id="16" name="Table 15"/>
          <p:cNvGraphicFramePr>
            <a:graphicFrameLocks noGrp="1"/>
          </p:cNvGraphicFramePr>
          <p:nvPr>
            <p:extLst/>
          </p:nvPr>
        </p:nvGraphicFramePr>
        <p:xfrm>
          <a:off x="4211960" y="332656"/>
          <a:ext cx="1331640" cy="6461760"/>
        </p:xfrm>
        <a:graphic>
          <a:graphicData uri="http://schemas.openxmlformats.org/drawingml/2006/table">
            <a:tbl>
              <a:tblPr firstRow="1" firstCol="1" bandRow="1">
                <a:tableStyleId>{5C22544A-7EE6-4342-B048-85BDC9FD1C3A}</a:tableStyleId>
              </a:tblPr>
              <a:tblGrid>
                <a:gridCol w="1331640">
                  <a:extLst>
                    <a:ext uri="{9D8B030D-6E8A-4147-A177-3AD203B41FA5}">
                      <a16:colId xmlns:a16="http://schemas.microsoft.com/office/drawing/2014/main" val="3355882259"/>
                    </a:ext>
                  </a:extLst>
                </a:gridCol>
              </a:tblGrid>
              <a:tr h="6192688">
                <a:tc>
                  <a:txBody>
                    <a:bodyPr/>
                    <a:lstStyle/>
                    <a:p>
                      <a:pPr lvl="0"/>
                      <a:r>
                        <a:rPr lang="en-GB" sz="800" b="1" kern="1200" dirty="0" smtClean="0">
                          <a:solidFill>
                            <a:srgbClr val="000000"/>
                          </a:solidFill>
                          <a:effectLst/>
                          <a:latin typeface="+mn-lt"/>
                          <a:ea typeface="+mn-ea"/>
                          <a:cs typeface="+mn-cs"/>
                        </a:rPr>
                        <a:t>“These girls aren’t cheap labour –they’re people.” </a:t>
                      </a:r>
                    </a:p>
                    <a:p>
                      <a:pPr lvl="0"/>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“Shut up Eric. It’s the only time I’ve ever done anything like that, and I’ll never, never do it again to anybody.”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“Were you seeing her last spring and summer when you hardly came near me and said you were so busy?”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 can’t believe –I won’t believe  it’s simply my fault that in the end she committed suicide. That would be too horrible.”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“Mother –You mustn’t try and build up a kind of wall between us and that girl.”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“No –he’s giving us the rope so that we’ll hang ourselves.”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 want to understand…I wouldn’t miss it for worlds”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“I’m not a child, don’t forget. I’ve a right to know.”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“That’s probably the best thing you’ve said tonight. At least it’s honest.”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“Gerald, I think you’d better take this with you. (She hands him the ring)”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“You and I aren’t the same people who sat down to dinner here.”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“The point is, you don’t seem to have learnt anything…It’s you two who are being childish –trying not to face the facts.”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“If it didn’t end tragically, then that’s lucky for us. But it might have done.”</a:t>
                      </a:r>
                      <a:endParaRPr lang="en-GB" sz="800" b="0" dirty="0" smtClean="0">
                        <a:solidFill>
                          <a:srgbClr val="000000"/>
                        </a:solidFill>
                        <a:effectLst/>
                      </a:endParaRPr>
                    </a:p>
                  </a:txBody>
                  <a:tcPr marL="41573" marR="41573" marT="0" marB="0">
                    <a:solidFill>
                      <a:schemeClr val="accent4">
                        <a:lumMod val="20000"/>
                        <a:lumOff val="80000"/>
                      </a:schemeClr>
                    </a:solidFill>
                  </a:tcPr>
                </a:tc>
                <a:extLst>
                  <a:ext uri="{0D108BD9-81ED-4DB2-BD59-A6C34878D82A}">
                    <a16:rowId xmlns:a16="http://schemas.microsoft.com/office/drawing/2014/main" val="259700355"/>
                  </a:ext>
                </a:extLst>
              </a:tr>
            </a:tbl>
          </a:graphicData>
        </a:graphic>
      </p:graphicFrame>
      <p:graphicFrame>
        <p:nvGraphicFramePr>
          <p:cNvPr id="17" name="Table 16"/>
          <p:cNvGraphicFramePr>
            <a:graphicFrameLocks noGrp="1"/>
          </p:cNvGraphicFramePr>
          <p:nvPr>
            <p:extLst/>
          </p:nvPr>
        </p:nvGraphicFramePr>
        <p:xfrm>
          <a:off x="5580112" y="404664"/>
          <a:ext cx="1331640" cy="6192688"/>
        </p:xfrm>
        <a:graphic>
          <a:graphicData uri="http://schemas.openxmlformats.org/drawingml/2006/table">
            <a:tbl>
              <a:tblPr firstRow="1" firstCol="1" bandRow="1">
                <a:tableStyleId>{5C22544A-7EE6-4342-B048-85BDC9FD1C3A}</a:tableStyleId>
              </a:tblPr>
              <a:tblGrid>
                <a:gridCol w="1331640">
                  <a:extLst>
                    <a:ext uri="{9D8B030D-6E8A-4147-A177-3AD203B41FA5}">
                      <a16:colId xmlns:a16="http://schemas.microsoft.com/office/drawing/2014/main" val="3355882259"/>
                    </a:ext>
                  </a:extLst>
                </a:gridCol>
              </a:tblGrid>
              <a:tr h="6192688">
                <a:tc>
                  <a:txBody>
                    <a:bodyPr/>
                    <a:lstStyle/>
                    <a:p>
                      <a:pPr lvl="0"/>
                      <a:r>
                        <a:rPr lang="en-GB" sz="800" b="1" kern="1200" dirty="0" smtClean="0">
                          <a:solidFill>
                            <a:srgbClr val="000000"/>
                          </a:solidFill>
                          <a:effectLst/>
                          <a:latin typeface="+mn-lt"/>
                          <a:ea typeface="+mn-ea"/>
                          <a:cs typeface="+mn-cs"/>
                        </a:rPr>
                        <a:t>“He’s been steadily drinking too much for the last two years.”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 wasn’t in love with her or anything –but I liked her – she was pretty and a good sport,”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“Just used her for the end of a stupid drunken evening, as if she was an animal, a thing, not a person.”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“She didn’t want me to marry her. Said I didn’t love her – and all that. In a way she treated me as if I were a kid.”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 insisted on giving her money to keep her going”  </a:t>
                      </a:r>
                      <a:endParaRPr lang="en-US" sz="800" b="1" kern="1200" dirty="0" smtClean="0">
                        <a:solidFill>
                          <a:srgbClr val="000000"/>
                        </a:solidFill>
                        <a:effectLst/>
                        <a:latin typeface="+mn-lt"/>
                        <a:ea typeface="+mn-ea"/>
                        <a:cs typeface="+mn-cs"/>
                      </a:endParaRPr>
                    </a:p>
                    <a:p>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“Because you’re not the kind of father a chap could go to when he’s in trouble – that’s why.”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“Then – you killed her. She came to you to protect me – and you turned her away.”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“You don’t understand anything. You never did.”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“You’re beginning to pretend now that nothing’s really happened at all. I can’t see it like that. The girl’s still dead, isn’t she?”</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 don’t give a damn now whether I stay here or not.  </a:t>
                      </a:r>
                      <a:endParaRPr lang="en-US" sz="800" b="1" kern="1200" dirty="0" smtClean="0">
                        <a:solidFill>
                          <a:srgbClr val="000000"/>
                        </a:solidFill>
                        <a:effectLst/>
                        <a:latin typeface="+mn-lt"/>
                        <a:ea typeface="+mn-ea"/>
                        <a:cs typeface="+mn-cs"/>
                      </a:endParaRPr>
                    </a:p>
                    <a:p>
                      <a:pPr marL="0" lvl="0" indent="0">
                        <a:lnSpc>
                          <a:spcPct val="115000"/>
                        </a:lnSpc>
                        <a:spcAft>
                          <a:spcPts val="0"/>
                        </a:spcAft>
                        <a:buFont typeface="Arial" panose="020B0604020202020204" pitchFamily="34" charset="0"/>
                        <a:buNone/>
                      </a:pPr>
                      <a:endParaRPr lang="en-GB" sz="800" b="0" dirty="0" smtClean="0">
                        <a:solidFill>
                          <a:srgbClr val="000000"/>
                        </a:solidFill>
                        <a:effectLst/>
                      </a:endParaRPr>
                    </a:p>
                  </a:txBody>
                  <a:tcPr marL="41573" marR="41573" marT="0" marB="0">
                    <a:solidFill>
                      <a:schemeClr val="accent4">
                        <a:lumMod val="20000"/>
                        <a:lumOff val="80000"/>
                      </a:schemeClr>
                    </a:solidFill>
                  </a:tcPr>
                </a:tc>
                <a:extLst>
                  <a:ext uri="{0D108BD9-81ED-4DB2-BD59-A6C34878D82A}">
                    <a16:rowId xmlns:a16="http://schemas.microsoft.com/office/drawing/2014/main" val="259700355"/>
                  </a:ext>
                </a:extLst>
              </a:tr>
            </a:tbl>
          </a:graphicData>
        </a:graphic>
      </p:graphicFrame>
      <p:graphicFrame>
        <p:nvGraphicFramePr>
          <p:cNvPr id="18" name="Table 17"/>
          <p:cNvGraphicFramePr>
            <a:graphicFrameLocks noGrp="1"/>
          </p:cNvGraphicFramePr>
          <p:nvPr>
            <p:extLst/>
          </p:nvPr>
        </p:nvGraphicFramePr>
        <p:xfrm>
          <a:off x="6876256" y="404664"/>
          <a:ext cx="1331640" cy="6192688"/>
        </p:xfrm>
        <a:graphic>
          <a:graphicData uri="http://schemas.openxmlformats.org/drawingml/2006/table">
            <a:tbl>
              <a:tblPr firstRow="1" firstCol="1" bandRow="1">
                <a:tableStyleId>{5C22544A-7EE6-4342-B048-85BDC9FD1C3A}</a:tableStyleId>
              </a:tblPr>
              <a:tblGrid>
                <a:gridCol w="1331640">
                  <a:extLst>
                    <a:ext uri="{9D8B030D-6E8A-4147-A177-3AD203B41FA5}">
                      <a16:colId xmlns:a16="http://schemas.microsoft.com/office/drawing/2014/main" val="3355882259"/>
                    </a:ext>
                  </a:extLst>
                </a:gridCol>
              </a:tblGrid>
              <a:tr h="6192688">
                <a:tc>
                  <a:txBody>
                    <a:bodyPr/>
                    <a:lstStyle/>
                    <a:p>
                      <a:pPr lvl="0"/>
                      <a:r>
                        <a:rPr lang="en-GB" sz="800" b="1" kern="1200" dirty="0" smtClean="0">
                          <a:solidFill>
                            <a:srgbClr val="000000"/>
                          </a:solidFill>
                          <a:effectLst/>
                          <a:latin typeface="+mn-lt"/>
                          <a:ea typeface="+mn-ea"/>
                          <a:cs typeface="+mn-cs"/>
                        </a:rPr>
                        <a:t>“Hear, hear, and I think my father would agree to that”.</a:t>
                      </a:r>
                      <a:endParaRPr lang="en-US" sz="800" b="1" kern="1200" dirty="0" smtClean="0">
                        <a:solidFill>
                          <a:srgbClr val="000000"/>
                        </a:solidFill>
                        <a:effectLst/>
                        <a:latin typeface="+mn-lt"/>
                        <a:ea typeface="+mn-ea"/>
                        <a:cs typeface="+mn-cs"/>
                      </a:endParaRPr>
                    </a:p>
                    <a:p>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 know we’d have done the same thing”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“We’re respectable citizens, not criminals”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“It’s bound to be unpleasant and disturbing”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“I’ve suddenly realised –taken it in properly –that she’s dead”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 became the most important person in her life you understand?”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“I didn’t feel about her as she felt about me”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“There isn’t any such inspector. We’ve been had!”</a:t>
                      </a:r>
                    </a:p>
                    <a:p>
                      <a:pPr lvl="0"/>
                      <a:endParaRPr lang="en-US" sz="800" b="1" kern="1200" dirty="0" smtClean="0">
                        <a:solidFill>
                          <a:srgbClr val="000000"/>
                        </a:solidFill>
                        <a:effectLst/>
                        <a:latin typeface="+mn-lt"/>
                        <a:ea typeface="+mn-ea"/>
                        <a:cs typeface="+mn-cs"/>
                      </a:endParaRPr>
                    </a:p>
                    <a:p>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“Don’t you see? There’s no proof it was really the same girl”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“Everything’s all right now, Sheila, what about this ring?”</a:t>
                      </a:r>
                      <a:endParaRPr lang="en-US" sz="800" b="1" kern="1200" dirty="0" smtClean="0">
                        <a:solidFill>
                          <a:srgbClr val="000000"/>
                        </a:solidFill>
                        <a:effectLst/>
                        <a:latin typeface="+mn-lt"/>
                        <a:ea typeface="+mn-ea"/>
                        <a:cs typeface="+mn-cs"/>
                      </a:endParaRPr>
                    </a:p>
                    <a:p>
                      <a:pPr marL="0" lvl="0" indent="0">
                        <a:lnSpc>
                          <a:spcPct val="115000"/>
                        </a:lnSpc>
                        <a:spcAft>
                          <a:spcPts val="0"/>
                        </a:spcAft>
                        <a:buFont typeface="Arial" panose="020B0604020202020204" pitchFamily="34" charset="0"/>
                        <a:buNone/>
                      </a:pPr>
                      <a:endParaRPr lang="en-GB" sz="800" b="0" dirty="0" smtClean="0">
                        <a:solidFill>
                          <a:srgbClr val="000000"/>
                        </a:solidFill>
                        <a:effectLst/>
                      </a:endParaRPr>
                    </a:p>
                  </a:txBody>
                  <a:tcPr marL="41573" marR="41573" marT="0" marB="0">
                    <a:solidFill>
                      <a:schemeClr val="accent4">
                        <a:lumMod val="20000"/>
                        <a:lumOff val="80000"/>
                      </a:schemeClr>
                    </a:solidFill>
                  </a:tcPr>
                </a:tc>
                <a:extLst>
                  <a:ext uri="{0D108BD9-81ED-4DB2-BD59-A6C34878D82A}">
                    <a16:rowId xmlns:a16="http://schemas.microsoft.com/office/drawing/2014/main" val="259700355"/>
                  </a:ext>
                </a:extLst>
              </a:tr>
            </a:tbl>
          </a:graphicData>
        </a:graphic>
      </p:graphicFrame>
      <p:sp>
        <p:nvSpPr>
          <p:cNvPr id="19" name="Rectangle 18"/>
          <p:cNvSpPr/>
          <p:nvPr/>
        </p:nvSpPr>
        <p:spPr>
          <a:xfrm>
            <a:off x="8316416" y="116632"/>
            <a:ext cx="707256" cy="70788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GB" sz="1000" b="1" dirty="0" smtClean="0"/>
              <a:t>Eva Smith /Daisy Renton</a:t>
            </a:r>
          </a:p>
        </p:txBody>
      </p:sp>
      <p:graphicFrame>
        <p:nvGraphicFramePr>
          <p:cNvPr id="20" name="Table 19"/>
          <p:cNvGraphicFramePr>
            <a:graphicFrameLocks noGrp="1"/>
          </p:cNvGraphicFramePr>
          <p:nvPr>
            <p:extLst/>
          </p:nvPr>
        </p:nvGraphicFramePr>
        <p:xfrm>
          <a:off x="8222128" y="1124744"/>
          <a:ext cx="899592" cy="5400600"/>
        </p:xfrm>
        <a:graphic>
          <a:graphicData uri="http://schemas.openxmlformats.org/drawingml/2006/table">
            <a:tbl>
              <a:tblPr firstRow="1" firstCol="1" bandRow="1">
                <a:tableStyleId>{5C22544A-7EE6-4342-B048-85BDC9FD1C3A}</a:tableStyleId>
              </a:tblPr>
              <a:tblGrid>
                <a:gridCol w="899592">
                  <a:extLst>
                    <a:ext uri="{9D8B030D-6E8A-4147-A177-3AD203B41FA5}">
                      <a16:colId xmlns:a16="http://schemas.microsoft.com/office/drawing/2014/main" val="3355882259"/>
                    </a:ext>
                  </a:extLst>
                </a:gridCol>
              </a:tblGrid>
              <a:tr h="5400600">
                <a:tc>
                  <a:txBody>
                    <a:bodyPr/>
                    <a:lstStyle/>
                    <a:p>
                      <a:pPr lvl="0"/>
                      <a:r>
                        <a:rPr lang="en-GB" sz="800" b="1" kern="1200" dirty="0" smtClean="0">
                          <a:solidFill>
                            <a:srgbClr val="000000"/>
                          </a:solidFill>
                          <a:effectLst/>
                          <a:latin typeface="+mn-lt"/>
                          <a:ea typeface="+mn-ea"/>
                          <a:cs typeface="+mn-cs"/>
                        </a:rPr>
                        <a:t>“She’d had a lot to say – far too much – so she had to go.”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“With no work, no money, no relatives, lonely, half starved, she was feeling desperate”</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“She enjoyed being among pretty clothes…a fresh start”</a:t>
                      </a:r>
                    </a:p>
                    <a:p>
                      <a:pPr lvl="0"/>
                      <a:endParaRPr lang="en-US" sz="800" b="1" kern="1200" dirty="0" smtClean="0">
                        <a:solidFill>
                          <a:srgbClr val="000000"/>
                        </a:solidFill>
                        <a:effectLst/>
                        <a:latin typeface="+mn-lt"/>
                        <a:ea typeface="+mn-ea"/>
                        <a:cs typeface="+mn-cs"/>
                      </a:endParaRPr>
                    </a:p>
                    <a:p>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“She felt there’d never be anything as good again for her –so she had to make it last longer.” </a:t>
                      </a:r>
                    </a:p>
                    <a:p>
                      <a:pPr lvl="0"/>
                      <a:r>
                        <a:rPr lang="en-GB" sz="800" b="1" kern="1200" dirty="0" smtClean="0">
                          <a:solidFill>
                            <a:srgbClr val="000000"/>
                          </a:solidFill>
                          <a:effectLst/>
                          <a:latin typeface="+mn-lt"/>
                          <a:ea typeface="+mn-ea"/>
                          <a:cs typeface="+mn-cs"/>
                        </a:rPr>
                        <a:t> </a:t>
                      </a:r>
                      <a:endParaRPr lang="en-US" sz="800" b="1" kern="1200" dirty="0" smtClean="0">
                        <a:solidFill>
                          <a:srgbClr val="000000"/>
                        </a:solidFill>
                        <a:effectLst/>
                        <a:latin typeface="+mn-lt"/>
                        <a:ea typeface="+mn-ea"/>
                        <a:cs typeface="+mn-cs"/>
                      </a:endParaRPr>
                    </a:p>
                    <a:p>
                      <a:pPr lvl="0"/>
                      <a:r>
                        <a:rPr lang="en-GB" sz="800" b="1" kern="1200" dirty="0" smtClean="0">
                          <a:solidFill>
                            <a:srgbClr val="000000"/>
                          </a:solidFill>
                          <a:effectLst/>
                          <a:latin typeface="+mn-lt"/>
                          <a:ea typeface="+mn-ea"/>
                          <a:cs typeface="+mn-cs"/>
                        </a:rPr>
                        <a:t>“She’d come to you for assistance because she didn’t want to take stolen money.”  </a:t>
                      </a:r>
                      <a:endParaRPr lang="en-US" sz="800" b="1" kern="1200" dirty="0" smtClean="0">
                        <a:solidFill>
                          <a:srgbClr val="000000"/>
                        </a:solidFill>
                        <a:effectLst/>
                        <a:latin typeface="+mn-lt"/>
                        <a:ea typeface="+mn-ea"/>
                        <a:cs typeface="+mn-cs"/>
                      </a:endParaRPr>
                    </a:p>
                    <a:p>
                      <a:pPr marL="0" lvl="0" indent="0">
                        <a:lnSpc>
                          <a:spcPct val="115000"/>
                        </a:lnSpc>
                        <a:spcAft>
                          <a:spcPts val="0"/>
                        </a:spcAft>
                        <a:buFont typeface="Arial" panose="020B0604020202020204" pitchFamily="34" charset="0"/>
                        <a:buNone/>
                      </a:pPr>
                      <a:endParaRPr lang="en-GB" sz="800" b="0" dirty="0" smtClean="0">
                        <a:solidFill>
                          <a:srgbClr val="000000"/>
                        </a:solidFill>
                        <a:effectLst/>
                      </a:endParaRPr>
                    </a:p>
                  </a:txBody>
                  <a:tcPr marL="41573" marR="41573" marT="0" marB="0">
                    <a:solidFill>
                      <a:schemeClr val="accent4">
                        <a:lumMod val="20000"/>
                        <a:lumOff val="80000"/>
                      </a:schemeClr>
                    </a:solidFill>
                  </a:tcPr>
                </a:tc>
                <a:extLst>
                  <a:ext uri="{0D108BD9-81ED-4DB2-BD59-A6C34878D82A}">
                    <a16:rowId xmlns:a16="http://schemas.microsoft.com/office/drawing/2014/main" val="259700355"/>
                  </a:ext>
                </a:extLst>
              </a:tr>
            </a:tbl>
          </a:graphicData>
        </a:graphic>
      </p:graphicFrame>
    </p:spTree>
    <p:extLst>
      <p:ext uri="{BB962C8B-B14F-4D97-AF65-F5344CB8AC3E}">
        <p14:creationId xmlns:p14="http://schemas.microsoft.com/office/powerpoint/2010/main" val="3093314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TotalTime>
  <Words>14810</Words>
  <Application>Microsoft Office PowerPoint</Application>
  <PresentationFormat>On-screen Show (4:3)</PresentationFormat>
  <Paragraphs>1820</Paragraphs>
  <Slides>21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Calibri,Bold</vt:lpstr>
      <vt:lpstr>Symbol</vt:lpstr>
      <vt:lpstr>Times New Roman</vt:lpstr>
      <vt:lpstr>Office Theme</vt:lpstr>
      <vt:lpstr>Y10 and Y11 Core KO (Knowledge Organisers) – Learning this information will be so valuable for your exams!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Authorised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Strachan</dc:creator>
  <cp:lastModifiedBy>Susan Strachan</cp:lastModifiedBy>
  <cp:revision>25</cp:revision>
  <dcterms:created xsi:type="dcterms:W3CDTF">2017-06-29T08:06:43Z</dcterms:created>
  <dcterms:modified xsi:type="dcterms:W3CDTF">2018-07-04T08:42:14Z</dcterms:modified>
</cp:coreProperties>
</file>