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96" r:id="rId3"/>
    <p:sldId id="265" r:id="rId4"/>
    <p:sldId id="301" r:id="rId5"/>
    <p:sldId id="257" r:id="rId6"/>
    <p:sldId id="298" r:id="rId7"/>
    <p:sldId id="258" r:id="rId8"/>
    <p:sldId id="300" r:id="rId9"/>
    <p:sldId id="256" r:id="rId10"/>
    <p:sldId id="299" r:id="rId11"/>
    <p:sldId id="269" r:id="rId12"/>
    <p:sldId id="268" r:id="rId13"/>
    <p:sldId id="271" r:id="rId14"/>
    <p:sldId id="262" r:id="rId15"/>
    <p:sldId id="295"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7" d="100"/>
          <a:sy n="77" d="100"/>
        </p:scale>
        <p:origin x="126"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65702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253426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338291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00394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D4407A-E8BB-4453-B8B7-DBF3C784A29F}" type="datetimeFigureOut">
              <a:rPr lang="en-GB" smtClean="0"/>
              <a:t>18/07/2018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281714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D4407A-E8BB-4453-B8B7-DBF3C784A29F}" type="datetimeFigureOut">
              <a:rPr lang="en-GB" smtClean="0"/>
              <a:t>18/07/2018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9034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D4407A-E8BB-4453-B8B7-DBF3C784A29F}" type="datetimeFigureOut">
              <a:rPr lang="en-GB" smtClean="0"/>
              <a:t>18/07/2018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37087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D4407A-E8BB-4453-B8B7-DBF3C784A29F}" type="datetimeFigureOut">
              <a:rPr lang="en-GB" smtClean="0"/>
              <a:t>18/07/2018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94196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4407A-E8BB-4453-B8B7-DBF3C784A29F}" type="datetimeFigureOut">
              <a:rPr lang="en-GB" smtClean="0"/>
              <a:t>18/07/2018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26484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4407A-E8BB-4453-B8B7-DBF3C784A29F}" type="datetimeFigureOut">
              <a:rPr lang="en-GB" smtClean="0"/>
              <a:t>18/07/2018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16726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4407A-E8BB-4453-B8B7-DBF3C784A29F}" type="datetimeFigureOut">
              <a:rPr lang="en-GB" smtClean="0"/>
              <a:t>18/07/2018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4961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4407A-E8BB-4453-B8B7-DBF3C784A29F}" type="datetimeFigureOut">
              <a:rPr lang="en-GB" smtClean="0"/>
              <a:t>18/07/2018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64F54-D568-49F4-8D70-75BBA2E46AA0}" type="slidenum">
              <a:rPr lang="en-GB" smtClean="0"/>
              <a:t>‹#›</a:t>
            </a:fld>
            <a:endParaRPr lang="en-GB"/>
          </a:p>
        </p:txBody>
      </p:sp>
    </p:spTree>
    <p:extLst>
      <p:ext uri="{BB962C8B-B14F-4D97-AF65-F5344CB8AC3E}">
        <p14:creationId xmlns:p14="http://schemas.microsoft.com/office/powerpoint/2010/main" val="345939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O6D8CEtUxf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1830-C131-4DB6-A15D-A1E2E458FE2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38762D-C0FD-446A-A715-F7C151FCA9ED}"/>
              </a:ext>
            </a:extLst>
          </p:cNvPr>
          <p:cNvSpPr>
            <a:spLocks noGrp="1"/>
          </p:cNvSpPr>
          <p:nvPr>
            <p:ph idx="1"/>
          </p:nvPr>
        </p:nvSpPr>
        <p:spPr>
          <a:xfrm>
            <a:off x="242778" y="2174413"/>
            <a:ext cx="2553582" cy="4351338"/>
          </a:xfrm>
          <a:ln w="28575"/>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0" indent="0">
              <a:buNone/>
            </a:pPr>
            <a:r>
              <a:rPr lang="en-GB" dirty="0" smtClean="0"/>
              <a:t>Anthology</a:t>
            </a:r>
          </a:p>
          <a:p>
            <a:r>
              <a:rPr lang="en-GB" dirty="0" smtClean="0"/>
              <a:t>A </a:t>
            </a:r>
            <a:r>
              <a:rPr lang="en-GB" dirty="0"/>
              <a:t>single poem essay – 20 minutes </a:t>
            </a:r>
          </a:p>
          <a:p>
            <a:r>
              <a:rPr lang="en-GB" dirty="0"/>
              <a:t>A comparison poem essay – 40 minutes </a:t>
            </a:r>
          </a:p>
          <a:p>
            <a:r>
              <a:rPr lang="en-GB" dirty="0"/>
              <a:t>You must include context </a:t>
            </a:r>
            <a:endParaRPr lang="en-GB" dirty="0" smtClean="0"/>
          </a:p>
          <a:p>
            <a:r>
              <a:rPr lang="en-GB" dirty="0" smtClean="0"/>
              <a:t>Use slide four guidance on analysis</a:t>
            </a:r>
            <a:endParaRPr lang="en-GB" dirty="0"/>
          </a:p>
        </p:txBody>
      </p:sp>
      <p:sp>
        <p:nvSpPr>
          <p:cNvPr id="4" name="Title 1">
            <a:extLst>
              <a:ext uri="{FF2B5EF4-FFF2-40B4-BE49-F238E27FC236}">
                <a16:creationId xmlns:a16="http://schemas.microsoft.com/office/drawing/2014/main" id="{84EE15A0-AEF0-4CFF-9C51-7317FA1D7242}"/>
              </a:ext>
            </a:extLst>
          </p:cNvPr>
          <p:cNvSpPr txBox="1">
            <a:spLocks/>
          </p:cNvSpPr>
          <p:nvPr/>
        </p:nvSpPr>
        <p:spPr>
          <a:xfrm>
            <a:off x="162613" y="157735"/>
            <a:ext cx="11856561" cy="1809288"/>
          </a:xfrm>
          <a:prstGeom prst="rect">
            <a:avLst/>
          </a:prstGeom>
          <a:ln w="76200" cap="flat" cmpd="sng" algn="ctr">
            <a:solidFill>
              <a:schemeClr val="accent6"/>
            </a:solidFill>
            <a:prstDash val="solid"/>
            <a:miter lim="800000"/>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b="1" u="sng" dirty="0" smtClean="0"/>
              <a:t>Revision Guide – Extra Boost over the summer</a:t>
            </a:r>
            <a:endParaRPr lang="en-GB" b="1" u="sng" dirty="0"/>
          </a:p>
        </p:txBody>
      </p:sp>
      <p:sp>
        <p:nvSpPr>
          <p:cNvPr id="6" name="Content Placeholder 2">
            <a:extLst>
              <a:ext uri="{FF2B5EF4-FFF2-40B4-BE49-F238E27FC236}">
                <a16:creationId xmlns:a16="http://schemas.microsoft.com/office/drawing/2014/main" id="{B20254BB-E1AD-4EB5-ADD1-732711BA617F}"/>
              </a:ext>
            </a:extLst>
          </p:cNvPr>
          <p:cNvSpPr txBox="1">
            <a:spLocks/>
          </p:cNvSpPr>
          <p:nvPr/>
        </p:nvSpPr>
        <p:spPr>
          <a:xfrm>
            <a:off x="2953610" y="2174413"/>
            <a:ext cx="2772485" cy="4351338"/>
          </a:xfrm>
          <a:prstGeom prst="rect">
            <a:avLst/>
          </a:prstGeom>
          <a:ln w="28575" cap="flat" cmpd="sng" algn="ctr">
            <a:solidFill>
              <a:schemeClr val="accent6"/>
            </a:solidFill>
            <a:prstDash val="solid"/>
            <a:miter lim="800000"/>
          </a:ln>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GB" dirty="0" smtClean="0"/>
              <a:t>Creative Writing </a:t>
            </a:r>
          </a:p>
          <a:p>
            <a:r>
              <a:rPr lang="en-GB" dirty="0" smtClean="0"/>
              <a:t>A short story that includes the information you have been asked to include and which is self edited. </a:t>
            </a:r>
            <a:endParaRPr lang="en-GB" dirty="0"/>
          </a:p>
        </p:txBody>
      </p:sp>
      <p:sp>
        <p:nvSpPr>
          <p:cNvPr id="7" name="Content Placeholder 2">
            <a:extLst>
              <a:ext uri="{FF2B5EF4-FFF2-40B4-BE49-F238E27FC236}">
                <a16:creationId xmlns:a16="http://schemas.microsoft.com/office/drawing/2014/main" id="{761CADB9-9F8D-49A3-BCC7-E74F6F9F587C}"/>
              </a:ext>
            </a:extLst>
          </p:cNvPr>
          <p:cNvSpPr txBox="1">
            <a:spLocks/>
          </p:cNvSpPr>
          <p:nvPr/>
        </p:nvSpPr>
        <p:spPr>
          <a:xfrm>
            <a:off x="5883346" y="2174413"/>
            <a:ext cx="2724626" cy="4351338"/>
          </a:xfrm>
          <a:prstGeom prst="rect">
            <a:avLst/>
          </a:prstGeom>
          <a:ln w="28575" cap="flat" cmpd="sng" algn="ctr">
            <a:solidFill>
              <a:schemeClr val="accent5"/>
            </a:solidFill>
            <a:prstDash val="solid"/>
            <a:miter lim="800000"/>
          </a:ln>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GB" dirty="0" smtClean="0"/>
              <a:t>Romeo and Juliet</a:t>
            </a:r>
          </a:p>
          <a:p>
            <a:r>
              <a:rPr lang="en-GB" dirty="0" smtClean="0"/>
              <a:t>Tasks which help you show your understanding of the play </a:t>
            </a:r>
          </a:p>
          <a:p>
            <a:r>
              <a:rPr lang="en-GB" dirty="0" smtClean="0"/>
              <a:t>(analysis and reading)</a:t>
            </a:r>
          </a:p>
          <a:p>
            <a:endParaRPr lang="en-GB" dirty="0"/>
          </a:p>
        </p:txBody>
      </p:sp>
      <p:sp>
        <p:nvSpPr>
          <p:cNvPr id="8" name="Content Placeholder 2">
            <a:extLst>
              <a:ext uri="{FF2B5EF4-FFF2-40B4-BE49-F238E27FC236}">
                <a16:creationId xmlns:a16="http://schemas.microsoft.com/office/drawing/2014/main" id="{761CADB9-9F8D-49A3-BCC7-E74F6F9F587C}"/>
              </a:ext>
            </a:extLst>
          </p:cNvPr>
          <p:cNvSpPr txBox="1">
            <a:spLocks/>
          </p:cNvSpPr>
          <p:nvPr/>
        </p:nvSpPr>
        <p:spPr>
          <a:xfrm>
            <a:off x="8905070" y="2174413"/>
            <a:ext cx="2724626" cy="4351338"/>
          </a:xfrm>
          <a:prstGeom prst="rect">
            <a:avLst/>
          </a:prstGeom>
          <a:ln w="28575" cap="flat" cmpd="sng" algn="ctr">
            <a:solidFill>
              <a:schemeClr val="accent5"/>
            </a:solidFill>
            <a:prstDash val="solid"/>
            <a:miter lim="800000"/>
          </a:ln>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GB" dirty="0" smtClean="0"/>
              <a:t>A1 to A5 Fiction</a:t>
            </a:r>
          </a:p>
          <a:p>
            <a:r>
              <a:rPr lang="en-GB" dirty="0" smtClean="0"/>
              <a:t>Practice analysis for A1 to A5 style questions </a:t>
            </a:r>
          </a:p>
          <a:p>
            <a:r>
              <a:rPr lang="en-GB" dirty="0" smtClean="0"/>
              <a:t>Use slide four for guidance on how to analyse</a:t>
            </a:r>
          </a:p>
        </p:txBody>
      </p:sp>
    </p:spTree>
    <p:extLst>
      <p:ext uri="{BB962C8B-B14F-4D97-AF65-F5344CB8AC3E}">
        <p14:creationId xmlns:p14="http://schemas.microsoft.com/office/powerpoint/2010/main" val="240789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17724" cy="1655762"/>
          </a:xfrm>
        </p:spPr>
        <p:txBody>
          <a:bodyPr/>
          <a:lstStyle/>
          <a:p>
            <a:r>
              <a:rPr lang="en-GB" dirty="0" smtClean="0"/>
              <a:t>200 Word Challenge</a:t>
            </a:r>
            <a:endParaRPr lang="en-GB" dirty="0"/>
          </a:p>
        </p:txBody>
      </p:sp>
      <p:pic>
        <p:nvPicPr>
          <p:cNvPr id="1026" name="Picture 2" descr="Image result for romeo and Juli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995"/>
            <a:ext cx="12328634" cy="694399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ctrTitle"/>
          </p:nvPr>
        </p:nvSpPr>
        <p:spPr>
          <a:xfrm>
            <a:off x="299546" y="2743200"/>
            <a:ext cx="4855778" cy="230176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GB" dirty="0" smtClean="0">
                <a:solidFill>
                  <a:srgbClr val="FF0066"/>
                </a:solidFill>
              </a:rPr>
              <a:t/>
            </a:r>
            <a:br>
              <a:rPr lang="en-GB" dirty="0" smtClean="0">
                <a:solidFill>
                  <a:srgbClr val="FF0066"/>
                </a:solidFill>
              </a:rPr>
            </a:br>
            <a:r>
              <a:rPr lang="en-GB" dirty="0">
                <a:solidFill>
                  <a:srgbClr val="FF0066"/>
                </a:solidFill>
              </a:rPr>
              <a:t/>
            </a:r>
            <a:br>
              <a:rPr lang="en-GB" dirty="0">
                <a:solidFill>
                  <a:srgbClr val="FF0066"/>
                </a:solidFill>
              </a:rPr>
            </a:br>
            <a:r>
              <a:rPr lang="en-GB" dirty="0" smtClean="0">
                <a:solidFill>
                  <a:srgbClr val="FF0066"/>
                </a:solidFill>
              </a:rPr>
              <a:t>Romeo and Juliet Challenge</a:t>
            </a:r>
            <a:br>
              <a:rPr lang="en-GB" dirty="0" smtClean="0">
                <a:solidFill>
                  <a:srgbClr val="FF0066"/>
                </a:solidFill>
              </a:rPr>
            </a:br>
            <a:r>
              <a:rPr lang="en-GB" dirty="0">
                <a:solidFill>
                  <a:srgbClr val="FF0066"/>
                </a:solidFill>
              </a:rPr>
              <a:t/>
            </a:r>
            <a:br>
              <a:rPr lang="en-GB" dirty="0">
                <a:solidFill>
                  <a:srgbClr val="FF0066"/>
                </a:solidFill>
              </a:rPr>
            </a:br>
            <a:r>
              <a:rPr lang="en-GB" dirty="0" smtClean="0">
                <a:solidFill>
                  <a:srgbClr val="FF0066"/>
                </a:solidFill>
              </a:rPr>
              <a:t/>
            </a:r>
            <a:br>
              <a:rPr lang="en-GB" dirty="0" smtClean="0">
                <a:solidFill>
                  <a:srgbClr val="FF0066"/>
                </a:solidFill>
              </a:rPr>
            </a:br>
            <a:r>
              <a:rPr lang="en-GB" dirty="0" smtClean="0">
                <a:solidFill>
                  <a:srgbClr val="FF0066"/>
                </a:solidFill>
              </a:rPr>
              <a:t>“A tragic tale of love ended too soon”</a:t>
            </a:r>
            <a:endParaRPr lang="en-GB" dirty="0">
              <a:solidFill>
                <a:srgbClr val="FF0066"/>
              </a:solidFill>
            </a:endParaRPr>
          </a:p>
        </p:txBody>
      </p:sp>
      <p:sp>
        <p:nvSpPr>
          <p:cNvPr id="7" name="Title 1"/>
          <p:cNvSpPr txBox="1">
            <a:spLocks/>
          </p:cNvSpPr>
          <p:nvPr/>
        </p:nvSpPr>
        <p:spPr>
          <a:xfrm>
            <a:off x="8250622" y="2049517"/>
            <a:ext cx="4046481" cy="428822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3600" i="1" u="sng" dirty="0" smtClean="0">
                <a:solidFill>
                  <a:srgbClr val="FF0066"/>
                </a:solidFill>
              </a:rPr>
              <a:t>200 Word Challenge</a:t>
            </a:r>
          </a:p>
          <a:p>
            <a:r>
              <a:rPr lang="en-GB" sz="3600" dirty="0" smtClean="0">
                <a:solidFill>
                  <a:srgbClr val="FF0066"/>
                </a:solidFill>
              </a:rPr>
              <a:t>Include:</a:t>
            </a:r>
          </a:p>
          <a:p>
            <a:pPr algn="l"/>
            <a:r>
              <a:rPr lang="en-GB" sz="3600" dirty="0" smtClean="0">
                <a:solidFill>
                  <a:srgbClr val="FF0066"/>
                </a:solidFill>
              </a:rPr>
              <a:t>Patriarchy</a:t>
            </a:r>
          </a:p>
          <a:p>
            <a:pPr algn="l"/>
            <a:r>
              <a:rPr lang="en-GB" sz="3600" dirty="0" smtClean="0">
                <a:solidFill>
                  <a:srgbClr val="FF0066"/>
                </a:solidFill>
              </a:rPr>
              <a:t>Repetition </a:t>
            </a:r>
          </a:p>
          <a:p>
            <a:pPr algn="l"/>
            <a:r>
              <a:rPr lang="en-GB" sz="3200" dirty="0" smtClean="0">
                <a:solidFill>
                  <a:srgbClr val="FF0066"/>
                </a:solidFill>
              </a:rPr>
              <a:t>Dramatic Irony </a:t>
            </a:r>
          </a:p>
          <a:p>
            <a:pPr algn="l"/>
            <a:r>
              <a:rPr lang="en-GB" sz="3200" dirty="0" smtClean="0">
                <a:solidFill>
                  <a:srgbClr val="FF0066"/>
                </a:solidFill>
              </a:rPr>
              <a:t>Foreshadowing</a:t>
            </a:r>
          </a:p>
          <a:p>
            <a:pPr algn="l"/>
            <a:r>
              <a:rPr lang="en-GB" sz="3200" dirty="0" smtClean="0">
                <a:solidFill>
                  <a:srgbClr val="FF0066"/>
                </a:solidFill>
              </a:rPr>
              <a:t>Events from across the play with quotes</a:t>
            </a:r>
          </a:p>
          <a:p>
            <a:pPr algn="l"/>
            <a:r>
              <a:rPr lang="en-GB" sz="3200" dirty="0" smtClean="0">
                <a:solidFill>
                  <a:srgbClr val="FF0066"/>
                </a:solidFill>
              </a:rPr>
              <a:t>Opinions</a:t>
            </a:r>
            <a:r>
              <a:rPr lang="en-GB" sz="2400" dirty="0" smtClean="0">
                <a:solidFill>
                  <a:srgbClr val="FF0066"/>
                </a:solidFill>
              </a:rPr>
              <a:t> </a:t>
            </a:r>
            <a:endParaRPr lang="en-GB" sz="2400" dirty="0">
              <a:solidFill>
                <a:srgbClr val="FF0066"/>
              </a:solidFill>
            </a:endParaRPr>
          </a:p>
        </p:txBody>
      </p:sp>
      <p:sp>
        <p:nvSpPr>
          <p:cNvPr id="5" name="Rectangle 4"/>
          <p:cNvSpPr/>
          <p:nvPr/>
        </p:nvSpPr>
        <p:spPr>
          <a:xfrm>
            <a:off x="841485" y="5152568"/>
            <a:ext cx="3771900" cy="138499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GB" sz="2800" dirty="0" smtClean="0">
                <a:solidFill>
                  <a:srgbClr val="FF0066"/>
                </a:solidFill>
              </a:rPr>
              <a:t>Write about the story of Romeo and Juliet linking </a:t>
            </a:r>
          </a:p>
          <a:p>
            <a:pPr algn="ctr"/>
            <a:r>
              <a:rPr lang="en-GB" sz="2800" dirty="0" smtClean="0">
                <a:solidFill>
                  <a:srgbClr val="FF0066"/>
                </a:solidFill>
              </a:rPr>
              <a:t>to this statement</a:t>
            </a:r>
          </a:p>
        </p:txBody>
      </p:sp>
    </p:spTree>
    <p:extLst>
      <p:ext uri="{BB962C8B-B14F-4D97-AF65-F5344CB8AC3E}">
        <p14:creationId xmlns:p14="http://schemas.microsoft.com/office/powerpoint/2010/main" val="2705668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35" y="78828"/>
            <a:ext cx="3397188" cy="3416320"/>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Write a story from the perspective of the soldiers.</a:t>
            </a:r>
          </a:p>
          <a:p>
            <a:r>
              <a:rPr lang="en-GB" sz="2000" dirty="0"/>
              <a:t>Think about: </a:t>
            </a:r>
          </a:p>
          <a:p>
            <a:r>
              <a:rPr lang="en-GB" sz="2000" dirty="0"/>
              <a:t>The senses &amp; emotions created in this stressful time.</a:t>
            </a:r>
          </a:p>
          <a:p>
            <a:r>
              <a:rPr lang="en-GB" sz="2000" dirty="0"/>
              <a:t>How did the feel? What did they see? What was going through their minds? What noises were they hearing? </a:t>
            </a:r>
          </a:p>
          <a:p>
            <a:r>
              <a:rPr lang="en-GB" dirty="0"/>
              <a:t> </a:t>
            </a:r>
          </a:p>
          <a:p>
            <a:endParaRPr lang="en-GB" dirty="0"/>
          </a:p>
        </p:txBody>
      </p:sp>
      <p:sp>
        <p:nvSpPr>
          <p:cNvPr id="5" name="TextBox 4"/>
          <p:cNvSpPr txBox="1"/>
          <p:nvPr/>
        </p:nvSpPr>
        <p:spPr>
          <a:xfrm>
            <a:off x="47835" y="3699641"/>
            <a:ext cx="3397188"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Welsh soldiers were famously left without a proper burial and without being commended for their bravery” </a:t>
            </a:r>
          </a:p>
          <a:p>
            <a:endParaRPr lang="en-GB" sz="2000" b="1" dirty="0"/>
          </a:p>
          <a:p>
            <a:r>
              <a:rPr lang="en-GB" sz="2000" b="1" dirty="0"/>
              <a:t>Evaluate what this suggests about the scale of the war and how can this be resolved? </a:t>
            </a:r>
            <a:endParaRPr lang="en-GB" dirty="0"/>
          </a:p>
        </p:txBody>
      </p:sp>
      <p:sp>
        <p:nvSpPr>
          <p:cNvPr id="6" name="TextBox 5"/>
          <p:cNvSpPr txBox="1"/>
          <p:nvPr/>
        </p:nvSpPr>
        <p:spPr>
          <a:xfrm>
            <a:off x="8108731" y="78828"/>
            <a:ext cx="3967655" cy="3108543"/>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dirty="0"/>
              <a:t>Look up Owen Sheers on YouTube talking about his visit to Mametz Wood: </a:t>
            </a:r>
            <a:r>
              <a:rPr lang="en-GB" sz="2000" dirty="0">
                <a:hlinkClick r:id="rId2"/>
              </a:rPr>
              <a:t>https://www.youtube.com/watch?v=O6D8CEtUxfE</a:t>
            </a:r>
            <a:endParaRPr lang="en-GB" sz="2000" dirty="0"/>
          </a:p>
          <a:p>
            <a:endParaRPr lang="en-GB" sz="2000" dirty="0"/>
          </a:p>
          <a:p>
            <a:r>
              <a:rPr lang="en-GB" sz="2000" dirty="0"/>
              <a:t>What do you learn from this? </a:t>
            </a:r>
          </a:p>
          <a:p>
            <a:endParaRPr lang="en-GB" dirty="0"/>
          </a:p>
          <a:p>
            <a:endParaRPr lang="en-GB" dirty="0"/>
          </a:p>
        </p:txBody>
      </p:sp>
      <p:sp>
        <p:nvSpPr>
          <p:cNvPr id="8" name="TextBox 7">
            <a:extLst>
              <a:ext uri="{FF2B5EF4-FFF2-40B4-BE49-F238E27FC236}">
                <a16:creationId xmlns:a16="http://schemas.microsoft.com/office/drawing/2014/main" id="{01088FB3-7E46-4A22-A49F-91028365EA36}"/>
              </a:ext>
            </a:extLst>
          </p:cNvPr>
          <p:cNvSpPr txBox="1"/>
          <p:nvPr/>
        </p:nvSpPr>
        <p:spPr>
          <a:xfrm>
            <a:off x="8108731" y="3429000"/>
            <a:ext cx="3967654" cy="3170099"/>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
        <p:nvSpPr>
          <p:cNvPr id="7" name="Rectangle 6">
            <a:extLst>
              <a:ext uri="{FF2B5EF4-FFF2-40B4-BE49-F238E27FC236}">
                <a16:creationId xmlns:a16="http://schemas.microsoft.com/office/drawing/2014/main" id="{34E19623-43A6-4E26-BBCB-E1BB7835CD82}"/>
              </a:ext>
            </a:extLst>
          </p:cNvPr>
          <p:cNvSpPr/>
          <p:nvPr/>
        </p:nvSpPr>
        <p:spPr>
          <a:xfrm>
            <a:off x="3547866" y="258901"/>
            <a:ext cx="4458021" cy="63401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400" b="1" dirty="0"/>
              <a:t>Mametz Wood </a:t>
            </a:r>
          </a:p>
          <a:p>
            <a:r>
              <a:rPr lang="en-GB" sz="1400" dirty="0"/>
              <a:t>For years afterwards the farmers found them –</a:t>
            </a:r>
            <a:br>
              <a:rPr lang="en-GB" sz="1400" dirty="0"/>
            </a:br>
            <a:r>
              <a:rPr lang="en-GB" sz="1400" dirty="0"/>
              <a:t>the wasted young, turning up under their plough blades</a:t>
            </a:r>
            <a:br>
              <a:rPr lang="en-GB" sz="1400" dirty="0"/>
            </a:br>
            <a:r>
              <a:rPr lang="en-GB" sz="1400" dirty="0"/>
              <a:t>as they tended the land back into itself.</a:t>
            </a:r>
          </a:p>
          <a:p>
            <a:endParaRPr lang="en-GB" sz="1400" dirty="0"/>
          </a:p>
          <a:p>
            <a:r>
              <a:rPr lang="en-GB" sz="1400" dirty="0"/>
              <a:t>A </a:t>
            </a:r>
            <a:r>
              <a:rPr lang="en-GB" sz="1400" dirty="0">
                <a:solidFill>
                  <a:schemeClr val="tx1"/>
                </a:solidFill>
              </a:rPr>
              <a:t>chit of bone, the china plate of a shoulder blade,</a:t>
            </a:r>
            <a:br>
              <a:rPr lang="en-GB" sz="1400" dirty="0">
                <a:solidFill>
                  <a:schemeClr val="tx1"/>
                </a:solidFill>
              </a:rPr>
            </a:br>
            <a:r>
              <a:rPr lang="en-GB" sz="1400" dirty="0">
                <a:solidFill>
                  <a:schemeClr val="tx1"/>
                </a:solidFill>
              </a:rPr>
              <a:t>the relic of a finger, the blown</a:t>
            </a:r>
            <a:br>
              <a:rPr lang="en-GB" sz="1400" dirty="0">
                <a:solidFill>
                  <a:schemeClr val="tx1"/>
                </a:solidFill>
              </a:rPr>
            </a:br>
            <a:r>
              <a:rPr lang="en-GB" sz="1400" dirty="0">
                <a:solidFill>
                  <a:schemeClr val="tx1"/>
                </a:solidFill>
              </a:rPr>
              <a:t>and broken bird’s egg of a skull,</a:t>
            </a:r>
          </a:p>
          <a:p>
            <a:endParaRPr lang="en-GB" sz="1400" dirty="0">
              <a:solidFill>
                <a:schemeClr val="tx1"/>
              </a:solidFill>
            </a:endParaRPr>
          </a:p>
          <a:p>
            <a:r>
              <a:rPr lang="en-GB" sz="1400" dirty="0">
                <a:solidFill>
                  <a:schemeClr val="tx1"/>
                </a:solidFill>
              </a:rPr>
              <a:t>all mimicked now in flint, breaking blue in white</a:t>
            </a:r>
            <a:br>
              <a:rPr lang="en-GB" sz="1400" dirty="0">
                <a:solidFill>
                  <a:schemeClr val="tx1"/>
                </a:solidFill>
              </a:rPr>
            </a:br>
            <a:r>
              <a:rPr lang="en-GB" sz="1400" dirty="0">
                <a:solidFill>
                  <a:schemeClr val="tx1"/>
                </a:solidFill>
              </a:rPr>
              <a:t>across this field where they were told to walk, not run,</a:t>
            </a:r>
            <a:br>
              <a:rPr lang="en-GB" sz="1400" dirty="0">
                <a:solidFill>
                  <a:schemeClr val="tx1"/>
                </a:solidFill>
              </a:rPr>
            </a:br>
            <a:r>
              <a:rPr lang="en-GB" sz="1400" dirty="0">
                <a:solidFill>
                  <a:schemeClr val="tx1"/>
                </a:solidFill>
              </a:rPr>
              <a:t>towards the wood and its nesting machine guns.</a:t>
            </a:r>
          </a:p>
          <a:p>
            <a:endParaRPr lang="en-GB" sz="1400" dirty="0">
              <a:solidFill>
                <a:schemeClr val="tx1"/>
              </a:solidFill>
            </a:endParaRPr>
          </a:p>
          <a:p>
            <a:r>
              <a:rPr lang="en-GB" sz="1400" dirty="0">
                <a:solidFill>
                  <a:schemeClr val="tx1"/>
                </a:solidFill>
              </a:rPr>
              <a:t>And even now the earth stands sentinel,</a:t>
            </a:r>
            <a:br>
              <a:rPr lang="en-GB" sz="1400" dirty="0">
                <a:solidFill>
                  <a:schemeClr val="tx1"/>
                </a:solidFill>
              </a:rPr>
            </a:br>
            <a:r>
              <a:rPr lang="en-GB" sz="1400" dirty="0">
                <a:solidFill>
                  <a:schemeClr val="tx1"/>
                </a:solidFill>
              </a:rPr>
              <a:t>reaching back into itself for reminders of what happened</a:t>
            </a:r>
            <a:br>
              <a:rPr lang="en-GB" sz="1400" dirty="0">
                <a:solidFill>
                  <a:schemeClr val="tx1"/>
                </a:solidFill>
              </a:rPr>
            </a:br>
            <a:r>
              <a:rPr lang="en-GB" sz="1400" dirty="0">
                <a:solidFill>
                  <a:schemeClr val="tx1"/>
                </a:solidFill>
              </a:rPr>
              <a:t>like a wound working a foreign body to the surface of the skin.</a:t>
            </a:r>
          </a:p>
          <a:p>
            <a:endParaRPr lang="en-GB" sz="1400" dirty="0">
              <a:solidFill>
                <a:schemeClr val="tx1"/>
              </a:solidFill>
            </a:endParaRPr>
          </a:p>
          <a:p>
            <a:r>
              <a:rPr lang="en-GB" sz="1400" dirty="0">
                <a:solidFill>
                  <a:schemeClr val="tx1"/>
                </a:solidFill>
              </a:rPr>
              <a:t>This morning, twenty men buried in one long grave,</a:t>
            </a:r>
            <a:br>
              <a:rPr lang="en-GB" sz="1400" dirty="0">
                <a:solidFill>
                  <a:schemeClr val="tx1"/>
                </a:solidFill>
              </a:rPr>
            </a:br>
            <a:r>
              <a:rPr lang="en-GB" sz="1400" dirty="0">
                <a:solidFill>
                  <a:schemeClr val="tx1"/>
                </a:solidFill>
              </a:rPr>
              <a:t>a broken mosaic of bone linked arm in arm,</a:t>
            </a:r>
            <a:br>
              <a:rPr lang="en-GB" sz="1400" dirty="0">
                <a:solidFill>
                  <a:schemeClr val="tx1"/>
                </a:solidFill>
              </a:rPr>
            </a:br>
            <a:r>
              <a:rPr lang="en-GB" sz="1400" dirty="0">
                <a:solidFill>
                  <a:schemeClr val="tx1"/>
                </a:solidFill>
              </a:rPr>
              <a:t>their skeletons paused mid dance-macabre</a:t>
            </a:r>
          </a:p>
          <a:p>
            <a:endParaRPr lang="en-GB" sz="1400" dirty="0">
              <a:solidFill>
                <a:schemeClr val="tx1"/>
              </a:solidFill>
            </a:endParaRPr>
          </a:p>
          <a:p>
            <a:r>
              <a:rPr lang="en-GB" sz="1400" dirty="0">
                <a:solidFill>
                  <a:schemeClr val="tx1"/>
                </a:solidFill>
              </a:rPr>
              <a:t>in boots that outlasted them,</a:t>
            </a:r>
            <a:br>
              <a:rPr lang="en-GB" sz="1400" dirty="0">
                <a:solidFill>
                  <a:schemeClr val="tx1"/>
                </a:solidFill>
              </a:rPr>
            </a:br>
            <a:r>
              <a:rPr lang="en-GB" sz="1400" dirty="0">
                <a:solidFill>
                  <a:schemeClr val="tx1"/>
                </a:solidFill>
              </a:rPr>
              <a:t>their socketed heads tilted back at an angle</a:t>
            </a:r>
            <a:br>
              <a:rPr lang="en-GB" sz="1400" dirty="0">
                <a:solidFill>
                  <a:schemeClr val="tx1"/>
                </a:solidFill>
              </a:rPr>
            </a:br>
            <a:r>
              <a:rPr lang="en-GB" sz="1400" dirty="0">
                <a:solidFill>
                  <a:schemeClr val="tx1"/>
                </a:solidFill>
              </a:rPr>
              <a:t>and their jaws, those that have them, dropped open.</a:t>
            </a:r>
          </a:p>
          <a:p>
            <a:endParaRPr lang="en-GB" sz="1400" dirty="0">
              <a:solidFill>
                <a:schemeClr val="tx1"/>
              </a:solidFill>
            </a:endParaRPr>
          </a:p>
          <a:p>
            <a:r>
              <a:rPr lang="en-GB" sz="1400" dirty="0">
                <a:solidFill>
                  <a:schemeClr val="tx1"/>
                </a:solidFill>
              </a:rPr>
              <a:t>As if the notes they had sung</a:t>
            </a:r>
            <a:br>
              <a:rPr lang="en-GB" sz="1400" dirty="0">
                <a:solidFill>
                  <a:schemeClr val="tx1"/>
                </a:solidFill>
              </a:rPr>
            </a:br>
            <a:r>
              <a:rPr lang="en-GB" sz="1400" dirty="0">
                <a:solidFill>
                  <a:schemeClr val="tx1"/>
                </a:solidFill>
              </a:rPr>
              <a:t>have only now, with this unearthing,</a:t>
            </a:r>
            <a:br>
              <a:rPr lang="en-GB" sz="1400" dirty="0">
                <a:solidFill>
                  <a:schemeClr val="tx1"/>
                </a:solidFill>
              </a:rPr>
            </a:br>
            <a:r>
              <a:rPr lang="en-GB" sz="1400" dirty="0">
                <a:solidFill>
                  <a:schemeClr val="tx1"/>
                </a:solidFill>
              </a:rPr>
              <a:t>slipped from their absent tongues.</a:t>
            </a:r>
          </a:p>
        </p:txBody>
      </p:sp>
    </p:spTree>
    <p:extLst>
      <p:ext uri="{BB962C8B-B14F-4D97-AF65-F5344CB8AC3E}">
        <p14:creationId xmlns:p14="http://schemas.microsoft.com/office/powerpoint/2010/main" val="43799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35" y="78828"/>
            <a:ext cx="3397188" cy="3108543"/>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Select all the imagery examples from the poem and create images that support the words that are being used to create the imagery in your mind.</a:t>
            </a:r>
          </a:p>
          <a:p>
            <a:r>
              <a:rPr lang="en-GB" sz="2000" dirty="0"/>
              <a:t>Write the quote next to the image.</a:t>
            </a:r>
          </a:p>
          <a:p>
            <a:r>
              <a:rPr lang="en-GB" dirty="0"/>
              <a:t> </a:t>
            </a:r>
          </a:p>
          <a:p>
            <a:endParaRPr lang="en-GB" dirty="0"/>
          </a:p>
        </p:txBody>
      </p:sp>
      <p:sp>
        <p:nvSpPr>
          <p:cNvPr id="5" name="TextBox 4"/>
          <p:cNvSpPr txBox="1"/>
          <p:nvPr/>
        </p:nvSpPr>
        <p:spPr>
          <a:xfrm>
            <a:off x="47835" y="3699641"/>
            <a:ext cx="3397188"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officers and government officials in charge of the war effort were culpable for the unnecessary deaths of many soldiers” </a:t>
            </a:r>
          </a:p>
          <a:p>
            <a:endParaRPr lang="en-GB" sz="2000" b="1" dirty="0"/>
          </a:p>
          <a:p>
            <a:r>
              <a:rPr lang="en-GB" sz="2000" b="1" dirty="0"/>
              <a:t>How can Dulce et Decorum Est support or disprove this statement? </a:t>
            </a:r>
            <a:endParaRPr lang="en-GB" dirty="0"/>
          </a:p>
        </p:txBody>
      </p:sp>
      <p:sp>
        <p:nvSpPr>
          <p:cNvPr id="6" name="TextBox 5"/>
          <p:cNvSpPr txBox="1"/>
          <p:nvPr/>
        </p:nvSpPr>
        <p:spPr>
          <a:xfrm>
            <a:off x="8108731" y="78828"/>
            <a:ext cx="3967655" cy="283154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b="1" dirty="0"/>
              <a:t>The structure of the poem. </a:t>
            </a:r>
          </a:p>
          <a:p>
            <a:r>
              <a:rPr lang="en-GB" sz="2000" b="1" dirty="0"/>
              <a:t>Where is the pace quickening? </a:t>
            </a:r>
          </a:p>
          <a:p>
            <a:r>
              <a:rPr lang="en-GB" sz="2000" b="1" dirty="0"/>
              <a:t>Why is this important? </a:t>
            </a:r>
          </a:p>
          <a:p>
            <a:r>
              <a:rPr lang="en-GB" sz="2000" b="1" dirty="0"/>
              <a:t>Why does Owen use Latin in the final lines and the title? </a:t>
            </a:r>
          </a:p>
          <a:p>
            <a:r>
              <a:rPr lang="en-GB" sz="2000" b="1" dirty="0"/>
              <a:t>What message is Owen portraying about war? </a:t>
            </a:r>
          </a:p>
          <a:p>
            <a:endParaRPr lang="en-GB" dirty="0"/>
          </a:p>
        </p:txBody>
      </p:sp>
      <p:sp>
        <p:nvSpPr>
          <p:cNvPr id="8" name="TextBox 7">
            <a:extLst>
              <a:ext uri="{FF2B5EF4-FFF2-40B4-BE49-F238E27FC236}">
                <a16:creationId xmlns:a16="http://schemas.microsoft.com/office/drawing/2014/main" id="{01088FB3-7E46-4A22-A49F-91028365EA36}"/>
              </a:ext>
            </a:extLst>
          </p:cNvPr>
          <p:cNvSpPr txBox="1"/>
          <p:nvPr/>
        </p:nvSpPr>
        <p:spPr>
          <a:xfrm>
            <a:off x="8108731" y="3429000"/>
            <a:ext cx="3967654" cy="3170099"/>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
        <p:nvSpPr>
          <p:cNvPr id="7" name="Rectangle 6">
            <a:extLst>
              <a:ext uri="{FF2B5EF4-FFF2-40B4-BE49-F238E27FC236}">
                <a16:creationId xmlns:a16="http://schemas.microsoft.com/office/drawing/2014/main" id="{BC0EDB14-9E23-45D2-B131-F14CF1E8E288}"/>
              </a:ext>
            </a:extLst>
          </p:cNvPr>
          <p:cNvSpPr/>
          <p:nvPr/>
        </p:nvSpPr>
        <p:spPr>
          <a:xfrm>
            <a:off x="3936080" y="236483"/>
            <a:ext cx="3825367" cy="618630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200" b="1" dirty="0"/>
              <a:t>Dulce et Decorum Est</a:t>
            </a:r>
          </a:p>
          <a:p>
            <a:r>
              <a:rPr lang="en-GB" sz="1200" dirty="0"/>
              <a:t>Bent double, like old beggars under sacks,</a:t>
            </a:r>
          </a:p>
          <a:p>
            <a:r>
              <a:rPr lang="en-GB" sz="1200" dirty="0"/>
              <a:t>Knock-kneed, coughing like hags, we cursed through sludge,</a:t>
            </a:r>
          </a:p>
          <a:p>
            <a:r>
              <a:rPr lang="en-GB" sz="1200" dirty="0"/>
              <a:t>Till on the haunting flares we turned our backs</a:t>
            </a:r>
          </a:p>
          <a:p>
            <a:r>
              <a:rPr lang="en-GB" sz="1200" dirty="0"/>
              <a:t>And towards our distant rest began to trudge.</a:t>
            </a:r>
          </a:p>
          <a:p>
            <a:r>
              <a:rPr lang="en-GB" sz="1200" dirty="0"/>
              <a:t>Men marched asleep. Many had lost their boots</a:t>
            </a:r>
          </a:p>
          <a:p>
            <a:r>
              <a:rPr lang="en-GB" sz="1200" dirty="0"/>
              <a:t>But limped on, blood-shod. All went lame; all blind;</a:t>
            </a:r>
          </a:p>
          <a:p>
            <a:r>
              <a:rPr lang="en-GB" sz="1200" dirty="0"/>
              <a:t>Drunk with fatigue; deaf even to the hoots</a:t>
            </a:r>
          </a:p>
          <a:p>
            <a:r>
              <a:rPr lang="en-GB" sz="1200" dirty="0"/>
              <a:t>Of tired, outstripped Five-Nines that dropped behind.</a:t>
            </a:r>
          </a:p>
          <a:p>
            <a:endParaRPr lang="en-GB" sz="1200" dirty="0"/>
          </a:p>
          <a:p>
            <a:r>
              <a:rPr lang="en-GB" sz="1200" dirty="0"/>
              <a:t>Gas! Gas! Quick, boys!—An ecstasy of fumbling,</a:t>
            </a:r>
          </a:p>
          <a:p>
            <a:r>
              <a:rPr lang="en-GB" sz="1200" dirty="0"/>
              <a:t>Fitting the clumsy helmets just in time;</a:t>
            </a:r>
          </a:p>
          <a:p>
            <a:r>
              <a:rPr lang="en-GB" sz="1200" dirty="0"/>
              <a:t>But someone still was yelling out and stumbling</a:t>
            </a:r>
          </a:p>
          <a:p>
            <a:r>
              <a:rPr lang="en-GB" sz="1200" dirty="0"/>
              <a:t>And </a:t>
            </a:r>
            <a:r>
              <a:rPr lang="en-GB" sz="1200" dirty="0" err="1"/>
              <a:t>flound’ring</a:t>
            </a:r>
            <a:r>
              <a:rPr lang="en-GB" sz="1200" dirty="0"/>
              <a:t> like a man in fire or lime...</a:t>
            </a:r>
          </a:p>
          <a:p>
            <a:r>
              <a:rPr lang="en-GB" sz="1200" dirty="0"/>
              <a:t>Dim, through the misty panes and thick green light,</a:t>
            </a:r>
          </a:p>
          <a:p>
            <a:r>
              <a:rPr lang="en-GB" sz="1200" dirty="0"/>
              <a:t>As under a green sea, I saw him drowning.</a:t>
            </a:r>
          </a:p>
          <a:p>
            <a:endParaRPr lang="en-GB" sz="1200" dirty="0"/>
          </a:p>
          <a:p>
            <a:r>
              <a:rPr lang="en-GB" sz="1200" dirty="0"/>
              <a:t>In all my dreams, before my helpless sight,</a:t>
            </a:r>
          </a:p>
          <a:p>
            <a:r>
              <a:rPr lang="en-GB" sz="1200" dirty="0"/>
              <a:t>He plunges at me, guttering, choking, drowning.</a:t>
            </a:r>
          </a:p>
          <a:p>
            <a:endParaRPr lang="en-GB" sz="1200" dirty="0"/>
          </a:p>
          <a:p>
            <a:r>
              <a:rPr lang="en-GB" sz="1200" dirty="0"/>
              <a:t>If in some smothering dreams you too could pace</a:t>
            </a:r>
          </a:p>
          <a:p>
            <a:r>
              <a:rPr lang="en-GB" sz="1200" dirty="0"/>
              <a:t>Behind the wagon that we flung him in,</a:t>
            </a:r>
          </a:p>
          <a:p>
            <a:r>
              <a:rPr lang="en-GB" sz="1200" dirty="0"/>
              <a:t>And watch the white eyes writhing in his face,</a:t>
            </a:r>
          </a:p>
          <a:p>
            <a:r>
              <a:rPr lang="en-GB" sz="1200" dirty="0"/>
              <a:t>His hanging face, like a devil’s sick of sin;</a:t>
            </a:r>
          </a:p>
          <a:p>
            <a:r>
              <a:rPr lang="en-GB" sz="1200" dirty="0"/>
              <a:t>If you could hear, at every jolt, the blood</a:t>
            </a:r>
          </a:p>
          <a:p>
            <a:r>
              <a:rPr lang="en-GB" sz="1200" dirty="0"/>
              <a:t>Come gargling from the froth-corrupted lungs,</a:t>
            </a:r>
          </a:p>
          <a:p>
            <a:r>
              <a:rPr lang="en-GB" sz="1200" dirty="0"/>
              <a:t>Obscene as cancer, bitter as the cud</a:t>
            </a:r>
          </a:p>
          <a:p>
            <a:r>
              <a:rPr lang="en-GB" sz="1200" dirty="0"/>
              <a:t>Of vile, incurable sores on innocent tongues,—</a:t>
            </a:r>
          </a:p>
          <a:p>
            <a:r>
              <a:rPr lang="en-GB" sz="1200" dirty="0"/>
              <a:t>My friend, you would not tell with such high zest</a:t>
            </a:r>
          </a:p>
          <a:p>
            <a:r>
              <a:rPr lang="en-GB" sz="1200" dirty="0"/>
              <a:t>To children ardent for some desperate glory,</a:t>
            </a:r>
          </a:p>
          <a:p>
            <a:r>
              <a:rPr lang="en-GB" sz="1200" dirty="0"/>
              <a:t>The old Lie: Dulce et decorum </a:t>
            </a:r>
            <a:r>
              <a:rPr lang="en-GB" sz="1200" dirty="0" err="1"/>
              <a:t>est</a:t>
            </a:r>
            <a:endParaRPr lang="en-GB" sz="1200" dirty="0"/>
          </a:p>
          <a:p>
            <a:r>
              <a:rPr lang="en-GB" sz="1200" dirty="0"/>
              <a:t>Pro patria </a:t>
            </a:r>
            <a:r>
              <a:rPr lang="en-GB" sz="1200" dirty="0" err="1"/>
              <a:t>mori</a:t>
            </a:r>
            <a:r>
              <a:rPr lang="en-GB" sz="1200" dirty="0"/>
              <a:t>.</a:t>
            </a:r>
          </a:p>
        </p:txBody>
      </p:sp>
      <p:pic>
        <p:nvPicPr>
          <p:cNvPr id="9" name="Picture 2" descr="Image result for romeo and Juli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995"/>
            <a:ext cx="12328634" cy="694399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46429" y="2883362"/>
            <a:ext cx="9207062"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b="1" dirty="0" smtClean="0"/>
              <a:t>Reading The Prologue</a:t>
            </a:r>
          </a:p>
          <a:p>
            <a:r>
              <a:rPr lang="en-GB" sz="2800" b="1" dirty="0" smtClean="0"/>
              <a:t>Reading of A1 S1 </a:t>
            </a:r>
          </a:p>
          <a:p>
            <a:r>
              <a:rPr lang="en-GB" sz="2800" b="1" dirty="0" smtClean="0"/>
              <a:t>A1 S5</a:t>
            </a:r>
          </a:p>
          <a:p>
            <a:r>
              <a:rPr lang="en-GB" sz="2800" b="1" dirty="0" smtClean="0"/>
              <a:t>A2 s2 </a:t>
            </a:r>
          </a:p>
          <a:p>
            <a:r>
              <a:rPr lang="en-GB" sz="2800" b="1" dirty="0" smtClean="0"/>
              <a:t>A3 S1 </a:t>
            </a:r>
          </a:p>
          <a:p>
            <a:r>
              <a:rPr lang="en-GB" sz="2800" b="1" dirty="0" smtClean="0"/>
              <a:t>Final act  </a:t>
            </a:r>
          </a:p>
          <a:p>
            <a:r>
              <a:rPr lang="en-GB" sz="2800" b="1" dirty="0"/>
              <a:t>Sequencing of the events </a:t>
            </a:r>
          </a:p>
          <a:p>
            <a:r>
              <a:rPr lang="en-GB" sz="2800" b="1" dirty="0" smtClean="0"/>
              <a:t>Exploring and selecting key quotes for civil war and love</a:t>
            </a:r>
            <a:endParaRPr lang="en-GB" sz="2800" b="1" dirty="0"/>
          </a:p>
        </p:txBody>
      </p:sp>
    </p:spTree>
    <p:extLst>
      <p:ext uri="{BB962C8B-B14F-4D97-AF65-F5344CB8AC3E}">
        <p14:creationId xmlns:p14="http://schemas.microsoft.com/office/powerpoint/2010/main" val="237680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noAutofit/>
          </a:bodyPr>
          <a:lstStyle/>
          <a:p>
            <a:pPr algn="ctr"/>
            <a:r>
              <a:rPr lang="en-GB" sz="3200" b="1" u="sng" dirty="0"/>
              <a:t>War Poems: Possible Exam questions &amp; exercises – remember you can also just do a single poem with the same focus as the comparison question </a:t>
            </a:r>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11878556"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a:bodyPr>
          <a:lstStyle/>
          <a:p>
            <a:pPr marL="0" indent="0" algn="l">
              <a:buNone/>
            </a:pPr>
            <a:r>
              <a:rPr lang="en-GB" sz="2900" dirty="0" smtClean="0">
                <a:solidFill>
                  <a:schemeClr val="tx1"/>
                </a:solidFill>
              </a:rPr>
              <a:t>Extension Tasks </a:t>
            </a:r>
          </a:p>
          <a:p>
            <a:pPr algn="l"/>
            <a:endParaRPr lang="en-GB" sz="2900" dirty="0">
              <a:solidFill>
                <a:schemeClr val="tx1"/>
              </a:solidFill>
            </a:endParaRPr>
          </a:p>
          <a:p>
            <a:pPr algn="l"/>
            <a:r>
              <a:rPr lang="en-GB" sz="2900" dirty="0" smtClean="0">
                <a:solidFill>
                  <a:schemeClr val="tx1"/>
                </a:solidFill>
              </a:rPr>
              <a:t>Compare </a:t>
            </a:r>
            <a:r>
              <a:rPr lang="en-GB" sz="2900" dirty="0">
                <a:solidFill>
                  <a:schemeClr val="tx1"/>
                </a:solidFill>
              </a:rPr>
              <a:t>the way two of the poems explore the emotions of the persona (person in the poem) </a:t>
            </a:r>
          </a:p>
          <a:p>
            <a:pPr algn="l"/>
            <a:r>
              <a:rPr lang="en-GB" sz="2900" dirty="0">
                <a:solidFill>
                  <a:schemeClr val="tx1"/>
                </a:solidFill>
              </a:rPr>
              <a:t>Compare the presentation of violence in two of the poems</a:t>
            </a:r>
          </a:p>
          <a:p>
            <a:pPr algn="l"/>
            <a:r>
              <a:rPr lang="en-GB" sz="2900" dirty="0">
                <a:solidFill>
                  <a:schemeClr val="tx1"/>
                </a:solidFill>
              </a:rPr>
              <a:t>Compare the way the poets write about war</a:t>
            </a:r>
          </a:p>
          <a:p>
            <a:pPr algn="l"/>
            <a:r>
              <a:rPr lang="en-GB" sz="2900" dirty="0">
                <a:solidFill>
                  <a:schemeClr val="tx1"/>
                </a:solidFill>
              </a:rPr>
              <a:t>Compare the way women are presented in two of the poems </a:t>
            </a:r>
          </a:p>
          <a:p>
            <a:pPr algn="l"/>
            <a:r>
              <a:rPr lang="en-GB" sz="2900" dirty="0">
                <a:solidFill>
                  <a:schemeClr val="tx1"/>
                </a:solidFill>
              </a:rPr>
              <a:t>Compare the mental effects of war</a:t>
            </a:r>
          </a:p>
        </p:txBody>
      </p:sp>
    </p:spTree>
    <p:extLst>
      <p:ext uri="{BB962C8B-B14F-4D97-AF65-F5344CB8AC3E}">
        <p14:creationId xmlns:p14="http://schemas.microsoft.com/office/powerpoint/2010/main" val="4098570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lstStyle/>
          <a:p>
            <a:pPr algn="ctr"/>
            <a:r>
              <a:rPr lang="en-GB" b="1" u="sng" dirty="0"/>
              <a:t>Revision Guide for the Exam </a:t>
            </a:r>
            <a:r>
              <a:rPr lang="en-GB" b="1" u="sng" dirty="0" smtClean="0"/>
              <a:t>Anthology</a:t>
            </a:r>
            <a:r>
              <a:rPr lang="en-GB" b="1" u="sng" dirty="0"/>
              <a:t/>
            </a:r>
            <a:br>
              <a:rPr lang="en-GB" b="1" u="sng" dirty="0"/>
            </a:br>
            <a:r>
              <a:rPr lang="en-GB" b="1" u="sng" dirty="0" smtClean="0"/>
              <a:t>Literature Reading Comparison </a:t>
            </a:r>
            <a:r>
              <a:rPr lang="en-GB" b="1" u="sng" dirty="0"/>
              <a:t>Tips &amp; Exercises</a:t>
            </a:r>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5487185"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lgn="l"/>
            <a:r>
              <a:rPr lang="en-GB" b="1" dirty="0">
                <a:solidFill>
                  <a:schemeClr val="tx1"/>
                </a:solidFill>
              </a:rPr>
              <a:t>What you should/could cover in developed concise analysis – RED Minimum, ORANGE Most, GREEN Some (You know which you can aim to include) </a:t>
            </a:r>
          </a:p>
          <a:p>
            <a:pPr marL="457200" indent="-457200" algn="l">
              <a:buFont typeface="Arial" panose="020B0604020202020204" pitchFamily="34" charset="0"/>
              <a:buChar char="•"/>
            </a:pPr>
            <a:r>
              <a:rPr lang="en-GB" sz="2900" dirty="0">
                <a:solidFill>
                  <a:srgbClr val="FF0000"/>
                </a:solidFill>
              </a:rPr>
              <a:t>Link to the question (RED) </a:t>
            </a:r>
          </a:p>
          <a:p>
            <a:pPr marL="457200" indent="-457200" algn="l">
              <a:buFont typeface="Arial" panose="020B0604020202020204" pitchFamily="34" charset="0"/>
              <a:buChar char="•"/>
            </a:pPr>
            <a:r>
              <a:rPr lang="en-GB" sz="2900" dirty="0">
                <a:solidFill>
                  <a:schemeClr val="accent2"/>
                </a:solidFill>
              </a:rPr>
              <a:t>Link to the terminology (Lang/Structure – evaluating choice) (ORANGE)</a:t>
            </a:r>
          </a:p>
          <a:p>
            <a:pPr marL="457200" indent="-457200" algn="l">
              <a:buFont typeface="Arial" panose="020B0604020202020204" pitchFamily="34" charset="0"/>
              <a:buChar char="•"/>
            </a:pPr>
            <a:r>
              <a:rPr lang="en-GB" sz="2900" dirty="0">
                <a:solidFill>
                  <a:srgbClr val="FF0000"/>
                </a:solidFill>
              </a:rPr>
              <a:t>Short Quote(s) (RED)</a:t>
            </a:r>
          </a:p>
          <a:p>
            <a:pPr marL="457200" indent="-457200" algn="l">
              <a:buFont typeface="Arial" panose="020B0604020202020204" pitchFamily="34" charset="0"/>
              <a:buChar char="•"/>
            </a:pPr>
            <a:r>
              <a:rPr lang="en-GB" sz="2900" dirty="0">
                <a:solidFill>
                  <a:srgbClr val="FF0000"/>
                </a:solidFill>
              </a:rPr>
              <a:t>Explain meaning and effect – both obvious and hidden (explicit and implicit) (RED)</a:t>
            </a:r>
          </a:p>
          <a:p>
            <a:pPr marL="457200" indent="-457200" algn="l">
              <a:buFont typeface="Arial" panose="020B0604020202020204" pitchFamily="34" charset="0"/>
              <a:buChar char="•"/>
            </a:pPr>
            <a:r>
              <a:rPr lang="en-GB" sz="2900" dirty="0">
                <a:solidFill>
                  <a:schemeClr val="accent2"/>
                </a:solidFill>
              </a:rPr>
              <a:t>Zoom in on words/explore connotations and effect (ORANGE) </a:t>
            </a:r>
          </a:p>
          <a:p>
            <a:pPr marL="457200" indent="-457200" algn="l">
              <a:buFont typeface="Arial" panose="020B0604020202020204" pitchFamily="34" charset="0"/>
              <a:buChar char="•"/>
            </a:pPr>
            <a:r>
              <a:rPr lang="en-GB" sz="2900" dirty="0">
                <a:solidFill>
                  <a:srgbClr val="00B050"/>
                </a:solidFill>
              </a:rPr>
              <a:t>Suggest what other readers might think/feel (offering an alternative opinion) (GREEN)</a:t>
            </a:r>
          </a:p>
          <a:p>
            <a:pPr marL="457200" indent="-457200" algn="l">
              <a:buFont typeface="Arial" panose="020B0604020202020204" pitchFamily="34" charset="0"/>
              <a:buChar char="•"/>
            </a:pPr>
            <a:r>
              <a:rPr lang="en-GB" sz="2900" dirty="0">
                <a:solidFill>
                  <a:srgbClr val="00B050"/>
                </a:solidFill>
              </a:rPr>
              <a:t>Link to the writer’s intentions (step out from the close analysis to give an overview of meaning) (GREEN) </a:t>
            </a:r>
          </a:p>
          <a:p>
            <a:pPr marL="457200" indent="-457200" algn="l">
              <a:buFont typeface="Arial" panose="020B0604020202020204" pitchFamily="34" charset="0"/>
              <a:buChar char="•"/>
            </a:pPr>
            <a:r>
              <a:rPr lang="en-GB" sz="2900" dirty="0">
                <a:solidFill>
                  <a:srgbClr val="00B050"/>
                </a:solidFill>
              </a:rPr>
              <a:t>Explore a linking quote/supporting idea (GREEN) </a:t>
            </a:r>
          </a:p>
          <a:p>
            <a:pPr algn="l"/>
            <a:r>
              <a:rPr lang="en-GB" sz="2900" dirty="0">
                <a:solidFill>
                  <a:srgbClr val="FF0000"/>
                </a:solidFill>
              </a:rPr>
              <a:t>Anthology you will – link to context  (RED) </a:t>
            </a:r>
          </a:p>
          <a:p>
            <a:pPr algn="l"/>
            <a:r>
              <a:rPr lang="en-GB" sz="2900" dirty="0">
                <a:solidFill>
                  <a:srgbClr val="FF0000"/>
                </a:solidFill>
              </a:rPr>
              <a:t>Comparing – use comparison connectives to move onto the next point/idea/quote (RED) </a:t>
            </a:r>
          </a:p>
        </p:txBody>
      </p:sp>
      <p:sp>
        <p:nvSpPr>
          <p:cNvPr id="5" name="Rectangle 4">
            <a:extLst>
              <a:ext uri="{FF2B5EF4-FFF2-40B4-BE49-F238E27FC236}">
                <a16:creationId xmlns:a16="http://schemas.microsoft.com/office/drawing/2014/main" id="{E6C5AEE1-43F1-4F6E-947E-42AAB5F13568}"/>
              </a:ext>
            </a:extLst>
          </p:cNvPr>
          <p:cNvSpPr/>
          <p:nvPr/>
        </p:nvSpPr>
        <p:spPr>
          <a:xfrm>
            <a:off x="5913748" y="1690688"/>
            <a:ext cx="2476107" cy="2585323"/>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u="sng" dirty="0"/>
              <a:t>Comparing (similarities)</a:t>
            </a:r>
            <a:r>
              <a:rPr lang="en-GB" dirty="0"/>
              <a:t/>
            </a:r>
            <a:br>
              <a:rPr lang="en-GB" dirty="0"/>
            </a:br>
            <a:r>
              <a:rPr lang="en-GB" dirty="0"/>
              <a:t>Compared with…</a:t>
            </a:r>
            <a:br>
              <a:rPr lang="en-GB" dirty="0"/>
            </a:br>
            <a:r>
              <a:rPr lang="en-GB" dirty="0"/>
              <a:t>Similarly…</a:t>
            </a:r>
            <a:br>
              <a:rPr lang="en-GB" dirty="0"/>
            </a:br>
            <a:r>
              <a:rPr lang="en-GB" dirty="0"/>
              <a:t>In the same way…</a:t>
            </a:r>
            <a:br>
              <a:rPr lang="en-GB" dirty="0"/>
            </a:br>
            <a:r>
              <a:rPr lang="en-GB" dirty="0"/>
              <a:t>Likewise…</a:t>
            </a:r>
            <a:br>
              <a:rPr lang="en-GB" dirty="0"/>
            </a:br>
            <a:r>
              <a:rPr lang="en-GB" dirty="0"/>
              <a:t>Equally…</a:t>
            </a:r>
            <a:br>
              <a:rPr lang="en-GB" dirty="0"/>
            </a:br>
            <a:r>
              <a:rPr lang="en-GB" dirty="0"/>
              <a:t>As with…</a:t>
            </a:r>
            <a:br>
              <a:rPr lang="en-GB" dirty="0"/>
            </a:br>
            <a:r>
              <a:rPr lang="en-GB" dirty="0"/>
              <a:t>…are similar in that…</a:t>
            </a:r>
            <a:br>
              <a:rPr lang="en-GB" dirty="0"/>
            </a:br>
            <a:endParaRPr lang="en-GB" dirty="0"/>
          </a:p>
        </p:txBody>
      </p:sp>
      <p:sp>
        <p:nvSpPr>
          <p:cNvPr id="6" name="Rectangle 5">
            <a:extLst>
              <a:ext uri="{FF2B5EF4-FFF2-40B4-BE49-F238E27FC236}">
                <a16:creationId xmlns:a16="http://schemas.microsoft.com/office/drawing/2014/main" id="{96E31129-ECE6-4B3F-9604-5E848553367D}"/>
              </a:ext>
            </a:extLst>
          </p:cNvPr>
          <p:cNvSpPr/>
          <p:nvPr/>
        </p:nvSpPr>
        <p:spPr>
          <a:xfrm>
            <a:off x="8550110" y="1690688"/>
            <a:ext cx="2667786" cy="3416320"/>
          </a:xfrm>
          <a:prstGeom prst="rect">
            <a:avLst/>
          </a:prstGeom>
          <a:ln w="28575">
            <a:solidFill>
              <a:schemeClr val="accent5"/>
            </a:solidFill>
          </a:ln>
        </p:spPr>
        <p:txBody>
          <a:bodyPr wrap="square">
            <a:spAutoFit/>
          </a:bodyPr>
          <a:lstStyle/>
          <a:p>
            <a:r>
              <a:rPr lang="en-GB" dirty="0"/>
              <a:t> </a:t>
            </a:r>
            <a:r>
              <a:rPr lang="en-GB" b="1" u="sng" dirty="0"/>
              <a:t>Contrasting (differences)</a:t>
            </a:r>
            <a:r>
              <a:rPr lang="en-GB" dirty="0"/>
              <a:t/>
            </a:r>
            <a:br>
              <a:rPr lang="en-GB" dirty="0"/>
            </a:br>
            <a:r>
              <a:rPr lang="en-GB" dirty="0"/>
              <a:t>However…</a:t>
            </a:r>
            <a:br>
              <a:rPr lang="en-GB" dirty="0"/>
            </a:br>
            <a:r>
              <a:rPr lang="en-GB" dirty="0"/>
              <a:t>On the other hand…</a:t>
            </a:r>
            <a:br>
              <a:rPr lang="en-GB" dirty="0"/>
            </a:br>
            <a:r>
              <a:rPr lang="en-GB" dirty="0"/>
              <a:t>On the contrary…</a:t>
            </a:r>
            <a:br>
              <a:rPr lang="en-GB" dirty="0"/>
            </a:br>
            <a:r>
              <a:rPr lang="en-GB" dirty="0"/>
              <a:t>Instead…</a:t>
            </a:r>
            <a:br>
              <a:rPr lang="en-GB" dirty="0"/>
            </a:br>
            <a:r>
              <a:rPr lang="en-GB" dirty="0"/>
              <a:t>As for…</a:t>
            </a:r>
            <a:br>
              <a:rPr lang="en-GB" dirty="0"/>
            </a:br>
            <a:r>
              <a:rPr lang="en-GB" dirty="0"/>
              <a:t>Alternatively…</a:t>
            </a:r>
            <a:br>
              <a:rPr lang="en-GB" dirty="0"/>
            </a:br>
            <a:r>
              <a:rPr lang="en-GB" dirty="0"/>
              <a:t>Despite this…</a:t>
            </a:r>
            <a:br>
              <a:rPr lang="en-GB" dirty="0"/>
            </a:br>
            <a:r>
              <a:rPr lang="en-GB" dirty="0"/>
              <a:t>…whereas…</a:t>
            </a:r>
            <a:br>
              <a:rPr lang="en-GB" dirty="0"/>
            </a:br>
            <a:r>
              <a:rPr lang="en-GB" dirty="0"/>
              <a:t>…while...</a:t>
            </a:r>
            <a:br>
              <a:rPr lang="en-GB" dirty="0"/>
            </a:br>
            <a:r>
              <a:rPr lang="en-GB" dirty="0"/>
              <a:t>…although…</a:t>
            </a:r>
            <a:br>
              <a:rPr lang="en-GB" dirty="0"/>
            </a:br>
            <a:r>
              <a:rPr lang="en-GB" dirty="0"/>
              <a:t>…yet…</a:t>
            </a:r>
          </a:p>
        </p:txBody>
      </p:sp>
      <p:sp>
        <p:nvSpPr>
          <p:cNvPr id="7" name="TextBox 6">
            <a:extLst>
              <a:ext uri="{FF2B5EF4-FFF2-40B4-BE49-F238E27FC236}">
                <a16:creationId xmlns:a16="http://schemas.microsoft.com/office/drawing/2014/main" id="{0C459EE2-0BF9-41C9-BBEA-2D1E9FFD0D00}"/>
              </a:ext>
            </a:extLst>
          </p:cNvPr>
          <p:cNvSpPr txBox="1"/>
          <p:nvPr/>
        </p:nvSpPr>
        <p:spPr>
          <a:xfrm>
            <a:off x="6096000" y="5693790"/>
            <a:ext cx="4658391" cy="646331"/>
          </a:xfrm>
          <a:prstGeom prst="rect">
            <a:avLst/>
          </a:prstGeom>
          <a:ln w="28575"/>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a:t>Use the Poetry Place Mat on the next page as a </a:t>
            </a:r>
          </a:p>
          <a:p>
            <a:r>
              <a:rPr lang="en-GB" dirty="0"/>
              <a:t>planning guide to help you  </a:t>
            </a:r>
          </a:p>
        </p:txBody>
      </p:sp>
    </p:spTree>
    <p:extLst>
      <p:ext uri="{BB962C8B-B14F-4D97-AF65-F5344CB8AC3E}">
        <p14:creationId xmlns:p14="http://schemas.microsoft.com/office/powerpoint/2010/main" val="3483566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6771" y="118373"/>
            <a:ext cx="3613043" cy="451217"/>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a:t>Anthology; single poem essay </a:t>
            </a:r>
          </a:p>
        </p:txBody>
      </p:sp>
      <p:sp>
        <p:nvSpPr>
          <p:cNvPr id="3" name="Subtitle 2"/>
          <p:cNvSpPr>
            <a:spLocks noGrp="1"/>
          </p:cNvSpPr>
          <p:nvPr>
            <p:ph type="subTitle" idx="1"/>
          </p:nvPr>
        </p:nvSpPr>
        <p:spPr>
          <a:xfrm>
            <a:off x="122548" y="979909"/>
            <a:ext cx="2149311" cy="4125986"/>
          </a:xfrm>
        </p:spPr>
        <p:style>
          <a:lnRef idx="2">
            <a:schemeClr val="accent1"/>
          </a:lnRef>
          <a:fillRef idx="1">
            <a:schemeClr val="lt1"/>
          </a:fillRef>
          <a:effectRef idx="0">
            <a:schemeClr val="accent1"/>
          </a:effectRef>
          <a:fontRef idx="minor">
            <a:schemeClr val="dk1"/>
          </a:fontRef>
        </p:style>
        <p:txBody>
          <a:bodyPr>
            <a:noAutofit/>
          </a:bodyPr>
          <a:lstStyle/>
          <a:p>
            <a:r>
              <a:rPr lang="en-GB" sz="1600" b="1" i="1" dirty="0">
                <a:solidFill>
                  <a:schemeClr val="tx1"/>
                </a:solidFill>
              </a:rPr>
              <a:t>Intro</a:t>
            </a:r>
            <a:r>
              <a:rPr lang="en-GB" sz="1600" b="1" dirty="0">
                <a:solidFill>
                  <a:schemeClr val="tx1"/>
                </a:solidFill>
              </a:rPr>
              <a:t> – link to question. Explain where meaning of the poem briefly. Can say time period/influences (context)  </a:t>
            </a:r>
          </a:p>
          <a:p>
            <a:r>
              <a:rPr lang="en-GB" sz="1600" b="1" i="1" dirty="0">
                <a:solidFill>
                  <a:schemeClr val="tx1"/>
                </a:solidFill>
              </a:rPr>
              <a:t>Throughout the poem – Choose relevant quotes and analyse the language, structure and effect of these quotes. Refer to the question and explain the meaning. Also, link to the context too. </a:t>
            </a:r>
            <a:endParaRPr lang="en-GB" sz="1600" b="1" dirty="0">
              <a:solidFill>
                <a:schemeClr val="tx1"/>
              </a:solidFill>
            </a:endParaRPr>
          </a:p>
          <a:p>
            <a:r>
              <a:rPr lang="en-GB" sz="1600" b="1" dirty="0">
                <a:solidFill>
                  <a:schemeClr val="tx1"/>
                </a:solidFill>
              </a:rPr>
              <a:t>Conclude – Short summary of points</a:t>
            </a:r>
          </a:p>
        </p:txBody>
      </p:sp>
      <p:sp>
        <p:nvSpPr>
          <p:cNvPr id="4" name="Subtitle 2"/>
          <p:cNvSpPr txBox="1">
            <a:spLocks/>
          </p:cNvSpPr>
          <p:nvPr/>
        </p:nvSpPr>
        <p:spPr>
          <a:xfrm>
            <a:off x="9755116" y="980728"/>
            <a:ext cx="2072072" cy="427000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b="1" dirty="0">
                <a:solidFill>
                  <a:schemeClr val="tx1"/>
                </a:solidFill>
              </a:rPr>
              <a:t>Exploring the quotes: </a:t>
            </a:r>
          </a:p>
          <a:p>
            <a:r>
              <a:rPr lang="en-GB" sz="1600" b="1" dirty="0">
                <a:solidFill>
                  <a:schemeClr val="tx1"/>
                </a:solidFill>
              </a:rPr>
              <a:t>Link to the question </a:t>
            </a:r>
          </a:p>
          <a:p>
            <a:r>
              <a:rPr lang="en-GB" sz="1600" b="1" dirty="0">
                <a:solidFill>
                  <a:schemeClr val="tx1"/>
                </a:solidFill>
              </a:rPr>
              <a:t>Link to the terminology </a:t>
            </a:r>
          </a:p>
          <a:p>
            <a:r>
              <a:rPr lang="en-GB" sz="1600" b="1" dirty="0">
                <a:solidFill>
                  <a:schemeClr val="tx1"/>
                </a:solidFill>
              </a:rPr>
              <a:t>Link to quote(s) </a:t>
            </a:r>
          </a:p>
          <a:p>
            <a:r>
              <a:rPr lang="en-GB" sz="1600" b="1" dirty="0">
                <a:solidFill>
                  <a:schemeClr val="tx1"/>
                </a:solidFill>
              </a:rPr>
              <a:t>Explore the hidden and obvious meaning </a:t>
            </a:r>
          </a:p>
          <a:p>
            <a:r>
              <a:rPr lang="en-GB" sz="1600" b="1" dirty="0">
                <a:solidFill>
                  <a:schemeClr val="tx1"/>
                </a:solidFill>
              </a:rPr>
              <a:t>Zoom in on the words/connotations</a:t>
            </a:r>
          </a:p>
          <a:p>
            <a:r>
              <a:rPr lang="en-GB" sz="1600" b="1" dirty="0">
                <a:solidFill>
                  <a:schemeClr val="tx1"/>
                </a:solidFill>
              </a:rPr>
              <a:t>Explore the effect </a:t>
            </a:r>
          </a:p>
          <a:p>
            <a:r>
              <a:rPr lang="en-GB" sz="1600" b="1" dirty="0">
                <a:solidFill>
                  <a:schemeClr val="tx1"/>
                </a:solidFill>
              </a:rPr>
              <a:t>What were the writers’ intentions </a:t>
            </a:r>
          </a:p>
          <a:p>
            <a:r>
              <a:rPr lang="en-GB" sz="1600" b="1" dirty="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122548" y="5473091"/>
            <a:ext cx="11868346" cy="135443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573518" y="877900"/>
            <a:ext cx="7013542" cy="45243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a:solidFill>
                  <a:schemeClr val="tx1">
                    <a:lumMod val="50000"/>
                    <a:lumOff val="50000"/>
                  </a:schemeClr>
                </a:solidFill>
              </a:rPr>
              <a:t>Place your poem here</a:t>
            </a:r>
          </a:p>
          <a:p>
            <a:pPr algn="ctr"/>
            <a:r>
              <a:rPr lang="en-GB" b="1" dirty="0">
                <a:solidFill>
                  <a:schemeClr val="tx1">
                    <a:lumMod val="50000"/>
                    <a:lumOff val="50000"/>
                  </a:schemeClr>
                </a:solidFill>
              </a:rPr>
              <a:t>Plan and decide which quotes to select and which 3 pieces of context you will write about</a:t>
            </a:r>
          </a:p>
          <a:p>
            <a:pPr algn="ctr"/>
            <a:endParaRPr lang="en-GB" b="1" dirty="0">
              <a:solidFill>
                <a:schemeClr val="tx1">
                  <a:lumMod val="50000"/>
                  <a:lumOff val="50000"/>
                </a:schemeClr>
              </a:solidFill>
            </a:endParaRPr>
          </a:p>
          <a:p>
            <a:pPr algn="ctr"/>
            <a:endParaRPr lang="en-GB" b="1" dirty="0">
              <a:solidFill>
                <a:schemeClr val="tx1">
                  <a:lumMod val="50000"/>
                  <a:lumOff val="50000"/>
                </a:schemeClr>
              </a:solidFill>
            </a:endParaRPr>
          </a:p>
          <a:p>
            <a:pPr algn="ctr"/>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122548" y="118373"/>
            <a:ext cx="325591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Timing – plan 5 min. write 15 </a:t>
            </a:r>
            <a:r>
              <a:rPr lang="en-GB" b="1" dirty="0" err="1"/>
              <a:t>mins</a:t>
            </a:r>
            <a:r>
              <a:rPr lang="en-GB" b="1" dirty="0"/>
              <a:t>.  </a:t>
            </a:r>
          </a:p>
        </p:txBody>
      </p:sp>
      <p:sp>
        <p:nvSpPr>
          <p:cNvPr id="8" name="TextBox 7"/>
          <p:cNvSpPr txBox="1"/>
          <p:nvPr/>
        </p:nvSpPr>
        <p:spPr>
          <a:xfrm>
            <a:off x="7248127" y="118373"/>
            <a:ext cx="474276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Sentence starters: </a:t>
            </a:r>
            <a:r>
              <a:rPr lang="en-GB" sz="1200" dirty="0"/>
              <a:t>In the poem we see… </a:t>
            </a:r>
          </a:p>
          <a:p>
            <a:r>
              <a:rPr lang="en-GB" sz="1200" dirty="0"/>
              <a:t>this suggests/implies/infers/conveys… </a:t>
            </a:r>
          </a:p>
          <a:p>
            <a:r>
              <a:rPr lang="en-GB" sz="1200" dirty="0"/>
              <a:t>The poet implies/shows… Linking this to the time/place/intentions</a:t>
            </a:r>
          </a:p>
        </p:txBody>
      </p:sp>
    </p:spTree>
    <p:extLst>
      <p:ext uri="{BB962C8B-B14F-4D97-AF65-F5344CB8AC3E}">
        <p14:creationId xmlns:p14="http://schemas.microsoft.com/office/powerpoint/2010/main" val="2640785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2929" y="44108"/>
            <a:ext cx="4248472" cy="46166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a:t>Anthology; comparison poem essay </a:t>
            </a:r>
          </a:p>
        </p:txBody>
      </p:sp>
      <p:sp>
        <p:nvSpPr>
          <p:cNvPr id="3" name="Subtitle 2"/>
          <p:cNvSpPr>
            <a:spLocks noGrp="1"/>
          </p:cNvSpPr>
          <p:nvPr>
            <p:ph type="subTitle" idx="1"/>
          </p:nvPr>
        </p:nvSpPr>
        <p:spPr>
          <a:xfrm>
            <a:off x="197964" y="840021"/>
            <a:ext cx="2403835" cy="4287353"/>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a:solidFill>
                  <a:schemeClr val="tx1"/>
                </a:solidFill>
              </a:rPr>
              <a:t>Intro</a:t>
            </a:r>
            <a:r>
              <a:rPr lang="en-GB" sz="1300" b="1" dirty="0">
                <a:solidFill>
                  <a:schemeClr val="tx1"/>
                </a:solidFill>
              </a:rPr>
              <a:t> – link to question. Explain where meaning of the poem briefly. </a:t>
            </a:r>
          </a:p>
          <a:p>
            <a:r>
              <a:rPr lang="en-GB" sz="1300" b="1" i="1" dirty="0">
                <a:solidFill>
                  <a:schemeClr val="tx1"/>
                </a:solidFill>
              </a:rPr>
              <a:t>Throughout the essay– </a:t>
            </a:r>
            <a:r>
              <a:rPr lang="en-GB" sz="1300" b="1" dirty="0">
                <a:solidFill>
                  <a:schemeClr val="tx1"/>
                </a:solidFill>
              </a:rPr>
              <a:t>Start with the poem you find you understand most, choose relevant quotes/moments from the poem and analyse the language, structure and effect of these quotes and how they link to examples and analysis from the other poem. You must use connectives of comparison. Refer to the question and explain the meaning. Also, link to the context too for both poems Cover as many quotes from BOTH poems as you can – 25 minutes try to do 3 links between the poems </a:t>
            </a:r>
          </a:p>
          <a:p>
            <a:r>
              <a:rPr lang="en-GB" sz="1300" b="1" i="1" dirty="0">
                <a:solidFill>
                  <a:schemeClr val="tx1"/>
                </a:solidFill>
              </a:rPr>
              <a:t>Conclude</a:t>
            </a:r>
            <a:r>
              <a:rPr lang="en-GB" sz="1300" b="1" dirty="0">
                <a:solidFill>
                  <a:schemeClr val="tx1"/>
                </a:solidFill>
              </a:rPr>
              <a:t> – Short summary of what you have said about both poems</a:t>
            </a:r>
          </a:p>
        </p:txBody>
      </p:sp>
      <p:sp>
        <p:nvSpPr>
          <p:cNvPr id="4" name="Subtitle 2"/>
          <p:cNvSpPr txBox="1">
            <a:spLocks/>
          </p:cNvSpPr>
          <p:nvPr/>
        </p:nvSpPr>
        <p:spPr>
          <a:xfrm>
            <a:off x="10105534" y="1122972"/>
            <a:ext cx="1753384" cy="428735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a:solidFill>
                  <a:schemeClr val="tx1"/>
                </a:solidFill>
              </a:rPr>
              <a:t>Exploring the quotes: </a:t>
            </a:r>
          </a:p>
          <a:p>
            <a:r>
              <a:rPr lang="en-GB" b="1" dirty="0">
                <a:solidFill>
                  <a:schemeClr val="tx1"/>
                </a:solidFill>
              </a:rPr>
              <a:t>Link to the question </a:t>
            </a:r>
          </a:p>
          <a:p>
            <a:r>
              <a:rPr lang="en-GB" b="1" dirty="0">
                <a:solidFill>
                  <a:schemeClr val="tx1"/>
                </a:solidFill>
              </a:rPr>
              <a:t>Link to the terminology </a:t>
            </a:r>
          </a:p>
          <a:p>
            <a:r>
              <a:rPr lang="en-GB" b="1" dirty="0">
                <a:solidFill>
                  <a:schemeClr val="tx1"/>
                </a:solidFill>
              </a:rPr>
              <a:t>Link to quote(s) </a:t>
            </a:r>
          </a:p>
          <a:p>
            <a:r>
              <a:rPr lang="en-GB" b="1" dirty="0">
                <a:solidFill>
                  <a:schemeClr val="tx1"/>
                </a:solidFill>
              </a:rPr>
              <a:t>Explore the hidden and obvious meaning </a:t>
            </a:r>
          </a:p>
          <a:p>
            <a:r>
              <a:rPr lang="en-GB" b="1" dirty="0">
                <a:solidFill>
                  <a:schemeClr val="tx1"/>
                </a:solidFill>
              </a:rPr>
              <a:t>Zoom in on the words/connotations</a:t>
            </a:r>
          </a:p>
          <a:p>
            <a:r>
              <a:rPr lang="en-GB" b="1" dirty="0">
                <a:solidFill>
                  <a:schemeClr val="tx1"/>
                </a:solidFill>
              </a:rPr>
              <a:t>Explore the effect </a:t>
            </a:r>
          </a:p>
          <a:p>
            <a:r>
              <a:rPr lang="en-GB" b="1" dirty="0">
                <a:solidFill>
                  <a:schemeClr val="tx1"/>
                </a:solidFill>
              </a:rPr>
              <a:t>What were the writers’ intentions </a:t>
            </a:r>
          </a:p>
          <a:p>
            <a:r>
              <a:rPr lang="en-GB" b="1" dirty="0">
                <a:solidFill>
                  <a:schemeClr val="tx1"/>
                </a:solidFill>
              </a:rPr>
              <a:t>Use connectives of comparison to show you are aware of the similarities and differences in the poems. </a:t>
            </a:r>
          </a:p>
          <a:p>
            <a:r>
              <a:rPr lang="en-GB" b="1" dirty="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75413" y="5547892"/>
            <a:ext cx="11783505" cy="12726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752627" y="1053257"/>
            <a:ext cx="7154943" cy="424731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a:solidFill>
                  <a:schemeClr val="tx1">
                    <a:lumMod val="50000"/>
                    <a:lumOff val="50000"/>
                  </a:schemeClr>
                </a:solidFill>
              </a:rPr>
              <a:t>Place your poems here</a:t>
            </a:r>
          </a:p>
          <a:p>
            <a:pPr algn="ctr"/>
            <a:r>
              <a:rPr lang="en-GB" b="1" dirty="0">
                <a:solidFill>
                  <a:schemeClr val="tx1">
                    <a:lumMod val="50000"/>
                    <a:lumOff val="50000"/>
                  </a:schemeClr>
                </a:solidFill>
              </a:rPr>
              <a:t>Plan and decide which quotes to select and which 3 pieces of context you will write about</a:t>
            </a:r>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139740" y="109526"/>
            <a:ext cx="2537471"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Timing – plan 5 min. write 25 mins. In Year 9 Exam </a:t>
            </a:r>
          </a:p>
        </p:txBody>
      </p:sp>
      <p:sp>
        <p:nvSpPr>
          <p:cNvPr id="8" name="TextBox 7"/>
          <p:cNvSpPr txBox="1"/>
          <p:nvPr/>
        </p:nvSpPr>
        <p:spPr>
          <a:xfrm>
            <a:off x="9120274" y="84692"/>
            <a:ext cx="2968029"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Sentence starters: </a:t>
            </a:r>
            <a:r>
              <a:rPr lang="en-GB" sz="1200" dirty="0"/>
              <a:t>In the poem we see… </a:t>
            </a:r>
          </a:p>
          <a:p>
            <a:r>
              <a:rPr lang="en-GB" sz="1200" dirty="0"/>
              <a:t>this suggests/implies/infers/conveys… </a:t>
            </a:r>
          </a:p>
          <a:p>
            <a:r>
              <a:rPr lang="en-GB" sz="1200" dirty="0"/>
              <a:t>The poet implies/shows… Linking this to the time/place/intentions</a:t>
            </a:r>
          </a:p>
        </p:txBody>
      </p:sp>
    </p:spTree>
    <p:extLst>
      <p:ext uri="{BB962C8B-B14F-4D97-AF65-F5344CB8AC3E}">
        <p14:creationId xmlns:p14="http://schemas.microsoft.com/office/powerpoint/2010/main" val="248289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1830-C131-4DB6-A15D-A1E2E458FE2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38762D-C0FD-446A-A715-F7C151FCA9ED}"/>
              </a:ext>
            </a:extLst>
          </p:cNvPr>
          <p:cNvSpPr>
            <a:spLocks noGrp="1"/>
          </p:cNvSpPr>
          <p:nvPr>
            <p:ph idx="1"/>
          </p:nvPr>
        </p:nvSpPr>
        <p:spPr>
          <a:xfrm>
            <a:off x="242778" y="2174413"/>
            <a:ext cx="11949222" cy="4351338"/>
          </a:xfrm>
          <a:ln w="28575"/>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0" indent="0">
              <a:buNone/>
            </a:pPr>
            <a:r>
              <a:rPr lang="en-GB" dirty="0" smtClean="0"/>
              <a:t>Contents</a:t>
            </a:r>
          </a:p>
          <a:p>
            <a:pPr marL="0" indent="0">
              <a:buNone/>
            </a:pPr>
            <a:r>
              <a:rPr lang="en-GB" dirty="0" smtClean="0"/>
              <a:t>Context to learn for the war poems (when working on the poem lessons)</a:t>
            </a:r>
          </a:p>
          <a:p>
            <a:pPr marL="0" indent="0">
              <a:buNone/>
            </a:pPr>
            <a:r>
              <a:rPr lang="en-GB" dirty="0" smtClean="0"/>
              <a:t>Lesson 1 – The Manhunt (analysis) </a:t>
            </a:r>
          </a:p>
          <a:p>
            <a:pPr marL="0" indent="0">
              <a:buNone/>
            </a:pPr>
            <a:r>
              <a:rPr lang="en-GB" dirty="0" smtClean="0"/>
              <a:t>Lesson 2 – Creative Writing Challenge (writing skills) </a:t>
            </a:r>
          </a:p>
          <a:p>
            <a:pPr marL="0" indent="0">
              <a:buNone/>
            </a:pPr>
            <a:r>
              <a:rPr lang="en-GB" dirty="0" smtClean="0"/>
              <a:t>Lesson 3 – The Soldier (analysis) </a:t>
            </a:r>
          </a:p>
          <a:p>
            <a:pPr marL="0" indent="0">
              <a:buNone/>
            </a:pPr>
            <a:r>
              <a:rPr lang="en-GB" dirty="0" smtClean="0"/>
              <a:t>Lesson 4 – A1 to A5 practice tasks On Lord of the Flies (analysis) </a:t>
            </a:r>
          </a:p>
          <a:p>
            <a:pPr marL="0" indent="0">
              <a:buNone/>
            </a:pPr>
            <a:r>
              <a:rPr lang="en-GB" dirty="0" smtClean="0"/>
              <a:t>Lesson 5 – A Wife in London (analysis) </a:t>
            </a:r>
          </a:p>
          <a:p>
            <a:pPr marL="0" indent="0">
              <a:buNone/>
            </a:pPr>
            <a:r>
              <a:rPr lang="en-GB" dirty="0" smtClean="0"/>
              <a:t>Lesson 6 – Romeo and Juliet Challenge (reading &amp; understanding &amp; analysis) </a:t>
            </a:r>
          </a:p>
          <a:p>
            <a:pPr marL="0" indent="0">
              <a:buNone/>
            </a:pPr>
            <a:r>
              <a:rPr lang="en-GB" dirty="0" smtClean="0"/>
              <a:t>Lesson 7 – Dulce Et Decorum Est (analysis)</a:t>
            </a:r>
          </a:p>
          <a:p>
            <a:pPr marL="0" indent="0">
              <a:buNone/>
            </a:pPr>
            <a:r>
              <a:rPr lang="en-GB" dirty="0" smtClean="0"/>
              <a:t>Lesson 8 – </a:t>
            </a:r>
            <a:r>
              <a:rPr lang="en-GB" dirty="0" err="1" smtClean="0"/>
              <a:t>Mametz</a:t>
            </a:r>
            <a:r>
              <a:rPr lang="en-GB" dirty="0" smtClean="0"/>
              <a:t> Wood (analysis)</a:t>
            </a:r>
          </a:p>
          <a:p>
            <a:pPr marL="0" indent="0">
              <a:buNone/>
            </a:pPr>
            <a:r>
              <a:rPr lang="en-GB" dirty="0" smtClean="0"/>
              <a:t>Lesson 9 – Extension Tasks on Poetry – essay on one of the poems with context (see extra help on structures) </a:t>
            </a:r>
            <a:endParaRPr lang="en-GB" dirty="0"/>
          </a:p>
        </p:txBody>
      </p:sp>
      <p:sp>
        <p:nvSpPr>
          <p:cNvPr id="4" name="Title 1">
            <a:extLst>
              <a:ext uri="{FF2B5EF4-FFF2-40B4-BE49-F238E27FC236}">
                <a16:creationId xmlns:a16="http://schemas.microsoft.com/office/drawing/2014/main" id="{84EE15A0-AEF0-4CFF-9C51-7317FA1D7242}"/>
              </a:ext>
            </a:extLst>
          </p:cNvPr>
          <p:cNvSpPr txBox="1">
            <a:spLocks/>
          </p:cNvSpPr>
          <p:nvPr/>
        </p:nvSpPr>
        <p:spPr>
          <a:xfrm>
            <a:off x="162613" y="157735"/>
            <a:ext cx="11856561" cy="1809288"/>
          </a:xfrm>
          <a:prstGeom prst="rect">
            <a:avLst/>
          </a:prstGeom>
          <a:ln w="76200" cap="flat" cmpd="sng" algn="ctr">
            <a:solidFill>
              <a:schemeClr val="accent6"/>
            </a:solidFill>
            <a:prstDash val="solid"/>
            <a:miter lim="800000"/>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b="1" u="sng" dirty="0" smtClean="0"/>
              <a:t>This booklet has lessons and information to help you revise each slide from 5 onwards is at least an hour of work per slide </a:t>
            </a:r>
            <a:r>
              <a:rPr lang="en-GB" b="1" u="sng" dirty="0" smtClean="0">
                <a:sym typeface="Wingdings" panose="05000000000000000000" pitchFamily="2" charset="2"/>
              </a:rPr>
              <a:t> Enjoy</a:t>
            </a:r>
            <a:endParaRPr lang="en-GB" b="1" u="sng" dirty="0"/>
          </a:p>
        </p:txBody>
      </p:sp>
    </p:spTree>
    <p:extLst>
      <p:ext uri="{BB962C8B-B14F-4D97-AF65-F5344CB8AC3E}">
        <p14:creationId xmlns:p14="http://schemas.microsoft.com/office/powerpoint/2010/main" val="3794214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F99E901-4860-48B3-93D9-AA88D71A7A7B}"/>
              </a:ext>
            </a:extLst>
          </p:cNvPr>
          <p:cNvGraphicFramePr>
            <a:graphicFrameLocks noGrp="1"/>
          </p:cNvGraphicFramePr>
          <p:nvPr>
            <p:ph idx="1"/>
            <p:extLst>
              <p:ext uri="{D42A27DB-BD31-4B8C-83A1-F6EECF244321}">
                <p14:modId xmlns:p14="http://schemas.microsoft.com/office/powerpoint/2010/main" val="2597351734"/>
              </p:ext>
            </p:extLst>
          </p:nvPr>
        </p:nvGraphicFramePr>
        <p:xfrm>
          <a:off x="0" y="20637"/>
          <a:ext cx="6311000" cy="6996114"/>
        </p:xfrm>
        <a:graphic>
          <a:graphicData uri="http://schemas.openxmlformats.org/drawingml/2006/table">
            <a:tbl>
              <a:tblPr firstRow="1" firstCol="1" bandRow="1">
                <a:tableStyleId>{5C22544A-7EE6-4342-B048-85BDC9FD1C3A}</a:tableStyleId>
              </a:tblPr>
              <a:tblGrid>
                <a:gridCol w="1193724">
                  <a:extLst>
                    <a:ext uri="{9D8B030D-6E8A-4147-A177-3AD203B41FA5}">
                      <a16:colId xmlns:a16="http://schemas.microsoft.com/office/drawing/2014/main" val="3561531250"/>
                    </a:ext>
                  </a:extLst>
                </a:gridCol>
                <a:gridCol w="1632062">
                  <a:extLst>
                    <a:ext uri="{9D8B030D-6E8A-4147-A177-3AD203B41FA5}">
                      <a16:colId xmlns:a16="http://schemas.microsoft.com/office/drawing/2014/main" val="523515588"/>
                    </a:ext>
                  </a:extLst>
                </a:gridCol>
                <a:gridCol w="3485214">
                  <a:extLst>
                    <a:ext uri="{9D8B030D-6E8A-4147-A177-3AD203B41FA5}">
                      <a16:colId xmlns:a16="http://schemas.microsoft.com/office/drawing/2014/main" val="867919197"/>
                    </a:ext>
                  </a:extLst>
                </a:gridCol>
              </a:tblGrid>
              <a:tr h="0">
                <a:tc>
                  <a:txBody>
                    <a:bodyPr/>
                    <a:lstStyle/>
                    <a:p>
                      <a:pPr>
                        <a:lnSpc>
                          <a:spcPct val="107000"/>
                        </a:lnSpc>
                        <a:spcAft>
                          <a:spcPts val="0"/>
                        </a:spcAft>
                      </a:pPr>
                      <a:r>
                        <a:rPr lang="en-GB" sz="1100" dirty="0">
                          <a:effectLst/>
                        </a:rPr>
                        <a:t>Poem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Quote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Context Link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7301563"/>
                  </a:ext>
                </a:extLst>
              </a:tr>
              <a:tr h="0">
                <a:tc>
                  <a:txBody>
                    <a:bodyPr/>
                    <a:lstStyle/>
                    <a:p>
                      <a:pPr>
                        <a:lnSpc>
                          <a:spcPct val="107000"/>
                        </a:lnSpc>
                        <a:spcAft>
                          <a:spcPts val="0"/>
                        </a:spcAft>
                      </a:pPr>
                      <a:r>
                        <a:rPr lang="en-GB" sz="1100" b="1" dirty="0">
                          <a:effectLst/>
                        </a:rPr>
                        <a:t>The Manhunt </a:t>
                      </a:r>
                    </a:p>
                    <a:p>
                      <a:pPr>
                        <a:lnSpc>
                          <a:spcPct val="107000"/>
                        </a:lnSpc>
                        <a:spcAft>
                          <a:spcPts val="0"/>
                        </a:spcAft>
                      </a:pPr>
                      <a:r>
                        <a:rPr lang="en-GB" sz="1100" b="1" dirty="0">
                          <a:effectLst/>
                        </a:rPr>
                        <a:t>By Armitage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b="1" dirty="0">
                          <a:effectLst/>
                        </a:rPr>
                        <a:t>“handle and hold”</a:t>
                      </a:r>
                    </a:p>
                    <a:p>
                      <a:pPr>
                        <a:lnSpc>
                          <a:spcPct val="107000"/>
                        </a:lnSpc>
                        <a:spcAft>
                          <a:spcPts val="0"/>
                        </a:spcAft>
                      </a:pPr>
                      <a:r>
                        <a:rPr lang="en-GB" sz="1100" b="1" dirty="0">
                          <a:effectLst/>
                        </a:rPr>
                        <a:t> </a:t>
                      </a:r>
                    </a:p>
                    <a:p>
                      <a:pPr>
                        <a:lnSpc>
                          <a:spcPct val="107000"/>
                        </a:lnSpc>
                        <a:spcAft>
                          <a:spcPts val="0"/>
                        </a:spcAft>
                      </a:pPr>
                      <a:r>
                        <a:rPr lang="en-GB" sz="1100" b="1" dirty="0">
                          <a:effectLst/>
                        </a:rPr>
                        <a:t> </a:t>
                      </a:r>
                    </a:p>
                    <a:p>
                      <a:pPr>
                        <a:lnSpc>
                          <a:spcPct val="107000"/>
                        </a:lnSpc>
                        <a:spcAft>
                          <a:spcPts val="0"/>
                        </a:spcAft>
                      </a:pPr>
                      <a:r>
                        <a:rPr lang="en-GB" sz="1100" b="1" dirty="0">
                          <a:effectLst/>
                        </a:rPr>
                        <a:t> </a:t>
                      </a:r>
                    </a:p>
                    <a:p>
                      <a:pPr>
                        <a:lnSpc>
                          <a:spcPct val="107000"/>
                        </a:lnSpc>
                        <a:spcAft>
                          <a:spcPts val="0"/>
                        </a:spcAft>
                      </a:pPr>
                      <a:r>
                        <a:rPr lang="en-GB" sz="1100" b="1" dirty="0">
                          <a:effectLst/>
                        </a:rPr>
                        <a:t> </a:t>
                      </a:r>
                    </a:p>
                    <a:p>
                      <a:pPr>
                        <a:lnSpc>
                          <a:spcPct val="107000"/>
                        </a:lnSpc>
                        <a:spcAft>
                          <a:spcPts val="0"/>
                        </a:spcAft>
                      </a:pPr>
                      <a:r>
                        <a:rPr lang="en-GB" sz="1100" b="1" dirty="0">
                          <a:effectLst/>
                        </a:rPr>
                        <a:t>“Parachute silk of the punctured lung”</a:t>
                      </a:r>
                    </a:p>
                    <a:p>
                      <a:pPr>
                        <a:lnSpc>
                          <a:spcPct val="107000"/>
                        </a:lnSpc>
                        <a:spcAft>
                          <a:spcPts val="0"/>
                        </a:spcAft>
                      </a:pPr>
                      <a:r>
                        <a:rPr lang="en-GB" sz="1100" b="1" dirty="0">
                          <a:effectLst/>
                        </a:rPr>
                        <a:t> </a:t>
                      </a:r>
                    </a:p>
                    <a:p>
                      <a:pPr>
                        <a:lnSpc>
                          <a:spcPct val="107000"/>
                        </a:lnSpc>
                        <a:spcAft>
                          <a:spcPts val="0"/>
                        </a:spcAft>
                      </a:pPr>
                      <a:r>
                        <a:rPr lang="en-GB" sz="1100" b="1" dirty="0">
                          <a:effectLst/>
                        </a:rPr>
                        <a:t>“only then would I come close”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b="1" dirty="0">
                          <a:effectLst/>
                        </a:rPr>
                        <a:t>Eddie’s wife Laura is discovering how fragile Eddie is after being shot. The first line of each couplet reinforces this and the structure also indicates that they are a couple getting through this together.</a:t>
                      </a:r>
                    </a:p>
                    <a:p>
                      <a:pPr>
                        <a:lnSpc>
                          <a:spcPct val="107000"/>
                        </a:lnSpc>
                        <a:spcAft>
                          <a:spcPts val="0"/>
                        </a:spcAft>
                      </a:pPr>
                      <a:r>
                        <a:rPr lang="en-GB" sz="1100" b="1" dirty="0">
                          <a:effectLst/>
                        </a:rPr>
                        <a:t> </a:t>
                      </a:r>
                    </a:p>
                    <a:p>
                      <a:pPr>
                        <a:lnSpc>
                          <a:spcPct val="107000"/>
                        </a:lnSpc>
                        <a:spcAft>
                          <a:spcPts val="0"/>
                        </a:spcAft>
                      </a:pPr>
                      <a:r>
                        <a:rPr lang="en-GB" sz="1100" b="1" dirty="0">
                          <a:effectLst/>
                        </a:rPr>
                        <a:t>The bullet that shot Eddie Beddoes ricocheted through his body, damaging many of his internal organs.</a:t>
                      </a:r>
                    </a:p>
                    <a:p>
                      <a:pPr>
                        <a:lnSpc>
                          <a:spcPct val="107000"/>
                        </a:lnSpc>
                        <a:spcAft>
                          <a:spcPts val="0"/>
                        </a:spcAft>
                      </a:pPr>
                      <a:r>
                        <a:rPr lang="en-GB" sz="1100" b="1" dirty="0">
                          <a:effectLst/>
                        </a:rPr>
                        <a:t> </a:t>
                      </a:r>
                    </a:p>
                    <a:p>
                      <a:pPr>
                        <a:lnSpc>
                          <a:spcPct val="107000"/>
                        </a:lnSpc>
                        <a:spcAft>
                          <a:spcPts val="0"/>
                        </a:spcAft>
                      </a:pPr>
                      <a:r>
                        <a:rPr lang="en-GB" sz="1100" b="1" dirty="0">
                          <a:effectLst/>
                        </a:rPr>
                        <a:t>Emotional damage and trauma suffered by Eddie as a result of being shot on a peacekeeping mission – he feared balloons at his children’s parties and suffered PTSD because of the trauma.</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4096312"/>
                  </a:ext>
                </a:extLst>
              </a:tr>
              <a:tr h="0">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Soldier By Brookes</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“forever England”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“blest by suns of home”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“English heaven” </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patriotism in the poem suggests that even in death glory will come to the soldiers who have fought and died for their country.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Brooke’s never experienced the true horror of war and this is clear from the hyperbolic tone in the poem – the tone here indicates that the poem was written prior to the outbreak of war.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Propaganda poem to encourage young men to sign up to become soldiers and the overtly sentimental feeling in the final line may have encouraged men to see becoming a soldier as a higher calling. </a:t>
                      </a:r>
                    </a:p>
                  </a:txBody>
                  <a:tcPr marL="68580" marR="68580" marT="0" marB="0"/>
                </a:tc>
                <a:extLst>
                  <a:ext uri="{0D108BD9-81ED-4DB2-BD59-A6C34878D82A}">
                    <a16:rowId xmlns:a16="http://schemas.microsoft.com/office/drawing/2014/main" val="404920183"/>
                  </a:ext>
                </a:extLst>
              </a:tr>
              <a:tr h="0">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 Wife in London By Hardy </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Tragedy”</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Irony”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 the far South Land”</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 telegram was received from the war office, which for a wife at home with a husband away in the Boer war in South Africa, would have signalled bad news.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 letter is received by the wife the day after the telegram explaining the excitement of the husband to be coming home.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South Africa is referenced here and would have reinforced the reality for many women, whose husbands were away fighting in the Boer war, with little correspondence or understanding of when they would be back. </a:t>
                      </a:r>
                    </a:p>
                  </a:txBody>
                  <a:tcPr marL="68580" marR="68580" marT="0" marB="0"/>
                </a:tc>
                <a:extLst>
                  <a:ext uri="{0D108BD9-81ED-4DB2-BD59-A6C34878D82A}">
                    <a16:rowId xmlns:a16="http://schemas.microsoft.com/office/drawing/2014/main" val="2415035821"/>
                  </a:ext>
                </a:extLst>
              </a:tr>
            </a:tbl>
          </a:graphicData>
        </a:graphic>
      </p:graphicFrame>
      <p:graphicFrame>
        <p:nvGraphicFramePr>
          <p:cNvPr id="5" name="Table 4">
            <a:extLst>
              <a:ext uri="{FF2B5EF4-FFF2-40B4-BE49-F238E27FC236}">
                <a16:creationId xmlns:a16="http://schemas.microsoft.com/office/drawing/2014/main" id="{7071A6EA-AD1E-4E19-938C-587895F8D573}"/>
              </a:ext>
            </a:extLst>
          </p:cNvPr>
          <p:cNvGraphicFramePr>
            <a:graphicFrameLocks noGrp="1"/>
          </p:cNvGraphicFramePr>
          <p:nvPr>
            <p:extLst>
              <p:ext uri="{D42A27DB-BD31-4B8C-83A1-F6EECF244321}">
                <p14:modId xmlns:p14="http://schemas.microsoft.com/office/powerpoint/2010/main" val="2220958067"/>
              </p:ext>
            </p:extLst>
          </p:nvPr>
        </p:nvGraphicFramePr>
        <p:xfrm>
          <a:off x="6311000" y="716437"/>
          <a:ext cx="5881000" cy="3049588"/>
        </p:xfrm>
        <a:graphic>
          <a:graphicData uri="http://schemas.openxmlformats.org/drawingml/2006/table">
            <a:tbl>
              <a:tblPr firstRow="1" firstCol="1" bandRow="1">
                <a:tableStyleId>{5C22544A-7EE6-4342-B048-85BDC9FD1C3A}</a:tableStyleId>
              </a:tblPr>
              <a:tblGrid>
                <a:gridCol w="1112389">
                  <a:extLst>
                    <a:ext uri="{9D8B030D-6E8A-4147-A177-3AD203B41FA5}">
                      <a16:colId xmlns:a16="http://schemas.microsoft.com/office/drawing/2014/main" val="254005532"/>
                    </a:ext>
                  </a:extLst>
                </a:gridCol>
                <a:gridCol w="1520862">
                  <a:extLst>
                    <a:ext uri="{9D8B030D-6E8A-4147-A177-3AD203B41FA5}">
                      <a16:colId xmlns:a16="http://schemas.microsoft.com/office/drawing/2014/main" val="678891843"/>
                    </a:ext>
                  </a:extLst>
                </a:gridCol>
                <a:gridCol w="3247749">
                  <a:extLst>
                    <a:ext uri="{9D8B030D-6E8A-4147-A177-3AD203B41FA5}">
                      <a16:colId xmlns:a16="http://schemas.microsoft.com/office/drawing/2014/main" val="4013002680"/>
                    </a:ext>
                  </a:extLst>
                </a:gridCol>
              </a:tblGrid>
              <a:tr h="0">
                <a:tc>
                  <a:txBody>
                    <a:bodyPr/>
                    <a:lstStyle/>
                    <a:p>
                      <a:pPr>
                        <a:lnSpc>
                          <a:spcPct val="107000"/>
                        </a:lnSpc>
                        <a:spcAft>
                          <a:spcPts val="0"/>
                        </a:spcAft>
                      </a:pPr>
                      <a:r>
                        <a:rPr lang="en-GB" sz="1100">
                          <a:effectLst/>
                        </a:rPr>
                        <a:t>Dulce Et Decorum Est By Owen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“like old beggars under sacks”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“But limped on, blood-shod”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“The old lie”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en-GB" sz="1100" dirty="0">
                          <a:solidFill>
                            <a:schemeClr val="tx1"/>
                          </a:solidFill>
                          <a:effectLst/>
                        </a:rPr>
                        <a:t>Reflects that young men looked worn out and old before their time as a result of the terrible conditions and events they endured during the war.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Having lost their boots or having constantly wet feet many men suffered horrific injuries such as trench foot which was a disease that meant amputation for many, however at the time they had to carry on in spite of the hardships and pain.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Reinforces the fact that the army and the government were unaware of what was going to happen in the war and that when they did know they continued to use propaganda to encourage men to go to war. Thousands of men lost their lives due to the ‘lies’ or propaganda that encouraged them to go to war.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721434404"/>
                  </a:ext>
                </a:extLst>
              </a:tr>
            </a:tbl>
          </a:graphicData>
        </a:graphic>
      </p:graphicFrame>
      <p:graphicFrame>
        <p:nvGraphicFramePr>
          <p:cNvPr id="6" name="Table 5">
            <a:extLst>
              <a:ext uri="{FF2B5EF4-FFF2-40B4-BE49-F238E27FC236}">
                <a16:creationId xmlns:a16="http://schemas.microsoft.com/office/drawing/2014/main" id="{0B5D246A-E431-4A2D-AB68-41A7974F581C}"/>
              </a:ext>
            </a:extLst>
          </p:cNvPr>
          <p:cNvGraphicFramePr>
            <a:graphicFrameLocks noGrp="1"/>
          </p:cNvGraphicFramePr>
          <p:nvPr>
            <p:extLst>
              <p:ext uri="{D42A27DB-BD31-4B8C-83A1-F6EECF244321}">
                <p14:modId xmlns:p14="http://schemas.microsoft.com/office/powerpoint/2010/main" val="3164599219"/>
              </p:ext>
            </p:extLst>
          </p:nvPr>
        </p:nvGraphicFramePr>
        <p:xfrm>
          <a:off x="6311001" y="3766025"/>
          <a:ext cx="5881000" cy="3049588"/>
        </p:xfrm>
        <a:graphic>
          <a:graphicData uri="http://schemas.openxmlformats.org/drawingml/2006/table">
            <a:tbl>
              <a:tblPr firstRow="1" firstCol="1" bandRow="1">
                <a:tableStyleId>{5C22544A-7EE6-4342-B048-85BDC9FD1C3A}</a:tableStyleId>
              </a:tblPr>
              <a:tblGrid>
                <a:gridCol w="1112390">
                  <a:extLst>
                    <a:ext uri="{9D8B030D-6E8A-4147-A177-3AD203B41FA5}">
                      <a16:colId xmlns:a16="http://schemas.microsoft.com/office/drawing/2014/main" val="1747922450"/>
                    </a:ext>
                  </a:extLst>
                </a:gridCol>
                <a:gridCol w="1520862">
                  <a:extLst>
                    <a:ext uri="{9D8B030D-6E8A-4147-A177-3AD203B41FA5}">
                      <a16:colId xmlns:a16="http://schemas.microsoft.com/office/drawing/2014/main" val="3155600279"/>
                    </a:ext>
                  </a:extLst>
                </a:gridCol>
                <a:gridCol w="3247748">
                  <a:extLst>
                    <a:ext uri="{9D8B030D-6E8A-4147-A177-3AD203B41FA5}">
                      <a16:colId xmlns:a16="http://schemas.microsoft.com/office/drawing/2014/main" val="4051360624"/>
                    </a:ext>
                  </a:extLst>
                </a:gridCol>
              </a:tblGrid>
              <a:tr h="0">
                <a:tc>
                  <a:txBody>
                    <a:bodyPr/>
                    <a:lstStyle/>
                    <a:p>
                      <a:pPr>
                        <a:lnSpc>
                          <a:spcPct val="107000"/>
                        </a:lnSpc>
                        <a:spcAft>
                          <a:spcPts val="0"/>
                        </a:spcAft>
                      </a:pPr>
                      <a:r>
                        <a:rPr lang="en-GB" sz="1100">
                          <a:effectLst/>
                        </a:rPr>
                        <a:t>Mametz Wood By Sheers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“For years afterwards”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“to walk not run”</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“absent tongues”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dirty="0">
                          <a:solidFill>
                            <a:schemeClr val="tx1"/>
                          </a:solidFill>
                          <a:effectLst/>
                        </a:rPr>
                        <a:t>The effect of the war was devastating and long-lasting as even when war had finished many bodies of men who fought in war had not been recovered.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Links to the instructions given to the soldiers by the commanding officers who had no idea of the brutality that was to come.  It could suggest that the officers were incompetent or that the horror and barbarity with the new machinery (like machine guns) was unprecedented.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Sheers wanted to reinforce the fact that many of the Welsh soldiers who went to war were not given a voice and were not remembered for the part that they played in the war. By reinforcing this in the poem it gives them back a voice and tells the story of what happened to their brigade at Mametz Wood.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929165647"/>
                  </a:ext>
                </a:extLst>
              </a:tr>
            </a:tbl>
          </a:graphicData>
        </a:graphic>
      </p:graphicFrame>
      <p:sp>
        <p:nvSpPr>
          <p:cNvPr id="7" name="Rectangle 6">
            <a:extLst>
              <a:ext uri="{FF2B5EF4-FFF2-40B4-BE49-F238E27FC236}">
                <a16:creationId xmlns:a16="http://schemas.microsoft.com/office/drawing/2014/main" id="{61772359-2469-4928-94A6-CBCF51059A4A}"/>
              </a:ext>
            </a:extLst>
          </p:cNvPr>
          <p:cNvSpPr/>
          <p:nvPr/>
        </p:nvSpPr>
        <p:spPr>
          <a:xfrm>
            <a:off x="6395435" y="20637"/>
            <a:ext cx="5712130" cy="646331"/>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War Context linked to specific quotes from the Anthology – Your task – create your own charts with other examples</a:t>
            </a:r>
          </a:p>
        </p:txBody>
      </p:sp>
    </p:spTree>
    <p:extLst>
      <p:ext uri="{BB962C8B-B14F-4D97-AF65-F5344CB8AC3E}">
        <p14:creationId xmlns:p14="http://schemas.microsoft.com/office/powerpoint/2010/main" val="20892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960" y="116633"/>
            <a:ext cx="5977818" cy="830997"/>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en-GB" sz="3600" b="1" dirty="0">
                <a:solidFill>
                  <a:schemeClr val="tx1"/>
                </a:solidFill>
              </a:rPr>
              <a:t>Concise Analysis System</a:t>
            </a:r>
          </a:p>
        </p:txBody>
      </p:sp>
      <p:sp>
        <p:nvSpPr>
          <p:cNvPr id="3" name="Subtitle 2"/>
          <p:cNvSpPr>
            <a:spLocks noGrp="1"/>
          </p:cNvSpPr>
          <p:nvPr>
            <p:ph type="subTitle" idx="1"/>
          </p:nvPr>
        </p:nvSpPr>
        <p:spPr>
          <a:xfrm>
            <a:off x="315309" y="1196752"/>
            <a:ext cx="11398469" cy="432048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l"/>
            <a:r>
              <a:rPr lang="en-GB" b="1" dirty="0" smtClean="0">
                <a:solidFill>
                  <a:schemeClr val="tx1"/>
                </a:solidFill>
              </a:rPr>
              <a:t>What you should/could cover in developed concise analysis: </a:t>
            </a:r>
          </a:p>
          <a:p>
            <a:pPr marL="457200" indent="-457200" algn="l">
              <a:buFont typeface="Arial" panose="020B0604020202020204" pitchFamily="34" charset="0"/>
              <a:buChar char="•"/>
            </a:pPr>
            <a:r>
              <a:rPr lang="en-GB" sz="2900" dirty="0">
                <a:solidFill>
                  <a:srgbClr val="FF0000"/>
                </a:solidFill>
              </a:rPr>
              <a:t>Link to the question</a:t>
            </a:r>
          </a:p>
          <a:p>
            <a:pPr marL="457200" indent="-457200" algn="l">
              <a:buFont typeface="Arial" panose="020B0604020202020204" pitchFamily="34" charset="0"/>
              <a:buChar char="•"/>
            </a:pPr>
            <a:r>
              <a:rPr lang="en-GB" sz="2900" dirty="0">
                <a:solidFill>
                  <a:schemeClr val="accent6">
                    <a:lumMod val="75000"/>
                  </a:schemeClr>
                </a:solidFill>
              </a:rPr>
              <a:t>Link to the terminology (Lang/Structure – evaluating choice) </a:t>
            </a:r>
          </a:p>
          <a:p>
            <a:pPr marL="457200" indent="-457200" algn="l">
              <a:buFont typeface="Arial" panose="020B0604020202020204" pitchFamily="34" charset="0"/>
              <a:buChar char="•"/>
            </a:pPr>
            <a:r>
              <a:rPr lang="en-GB" sz="2900" dirty="0">
                <a:solidFill>
                  <a:srgbClr val="FF0000"/>
                </a:solidFill>
              </a:rPr>
              <a:t>Short Quote(s) </a:t>
            </a:r>
          </a:p>
          <a:p>
            <a:pPr marL="457200" indent="-457200" algn="l">
              <a:buFont typeface="Arial" panose="020B0604020202020204" pitchFamily="34" charset="0"/>
              <a:buChar char="•"/>
            </a:pPr>
            <a:r>
              <a:rPr lang="en-GB" sz="2900" dirty="0">
                <a:solidFill>
                  <a:srgbClr val="FF0000"/>
                </a:solidFill>
              </a:rPr>
              <a:t>Explain meaning and effect – both obvious and hidden (explicit and implicit) </a:t>
            </a:r>
          </a:p>
          <a:p>
            <a:pPr marL="457200" indent="-457200" algn="l">
              <a:buFont typeface="Arial" panose="020B0604020202020204" pitchFamily="34" charset="0"/>
              <a:buChar char="•"/>
            </a:pPr>
            <a:r>
              <a:rPr lang="en-GB" sz="2900" dirty="0">
                <a:solidFill>
                  <a:schemeClr val="accent6">
                    <a:lumMod val="75000"/>
                  </a:schemeClr>
                </a:solidFill>
              </a:rPr>
              <a:t>Zoom in on words/explore connotations and effect</a:t>
            </a:r>
          </a:p>
          <a:p>
            <a:pPr marL="457200" indent="-457200" algn="l">
              <a:buFont typeface="Arial" panose="020B0604020202020204" pitchFamily="34" charset="0"/>
              <a:buChar char="•"/>
            </a:pPr>
            <a:r>
              <a:rPr lang="en-GB" sz="2900" dirty="0">
                <a:solidFill>
                  <a:srgbClr val="00B050"/>
                </a:solidFill>
              </a:rPr>
              <a:t>Suggest what other readers might think/feel (offering an alternative opinion)</a:t>
            </a:r>
          </a:p>
          <a:p>
            <a:pPr marL="457200" indent="-457200" algn="l">
              <a:buFont typeface="Arial" panose="020B0604020202020204" pitchFamily="34" charset="0"/>
              <a:buChar char="•"/>
            </a:pPr>
            <a:r>
              <a:rPr lang="en-GB" sz="2900" dirty="0">
                <a:solidFill>
                  <a:srgbClr val="00B050"/>
                </a:solidFill>
              </a:rPr>
              <a:t>Link to the writer’s intentions (step out from the close analysis to give an overview of meaning)</a:t>
            </a:r>
          </a:p>
          <a:p>
            <a:pPr marL="457200" indent="-457200" algn="l">
              <a:buFont typeface="Arial" panose="020B0604020202020204" pitchFamily="34" charset="0"/>
              <a:buChar char="•"/>
            </a:pPr>
            <a:r>
              <a:rPr lang="en-GB" sz="2900" dirty="0">
                <a:solidFill>
                  <a:srgbClr val="00B050"/>
                </a:solidFill>
              </a:rPr>
              <a:t>Explore a linking quote/supporting idea </a:t>
            </a:r>
          </a:p>
          <a:p>
            <a:pPr algn="l"/>
            <a:r>
              <a:rPr lang="en-GB" sz="2900" dirty="0">
                <a:solidFill>
                  <a:srgbClr val="FF0000"/>
                </a:solidFill>
              </a:rPr>
              <a:t>Literature – For some texts you will – Link to context  </a:t>
            </a:r>
          </a:p>
        </p:txBody>
      </p:sp>
      <p:sp>
        <p:nvSpPr>
          <p:cNvPr id="5" name="Oval 4"/>
          <p:cNvSpPr/>
          <p:nvPr/>
        </p:nvSpPr>
        <p:spPr>
          <a:xfrm>
            <a:off x="3143672" y="5589241"/>
            <a:ext cx="5760640" cy="1240935"/>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GB" sz="1600" b="1" dirty="0">
                <a:solidFill>
                  <a:schemeClr val="tx1"/>
                </a:solidFill>
              </a:rPr>
              <a:t>Remember, the steps above don’t have to be followed exactly and you don’t have to do every step, every time you analyse, but to reach the highest grade this will help!</a:t>
            </a:r>
          </a:p>
        </p:txBody>
      </p:sp>
      <p:pic>
        <p:nvPicPr>
          <p:cNvPr id="1026" name="Picture 2" descr="Image result for investiga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09" y="5589241"/>
            <a:ext cx="1368152" cy="11226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emiliocorsetti.com/wp-content/uploads/2013/09/clu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50494" y="5589241"/>
            <a:ext cx="1063284" cy="112267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15309" y="116633"/>
            <a:ext cx="5222375"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Key:  </a:t>
            </a:r>
            <a:r>
              <a:rPr lang="en-GB" sz="1600" b="1" dirty="0">
                <a:solidFill>
                  <a:srgbClr val="FF0000"/>
                </a:solidFill>
              </a:rPr>
              <a:t>Red = Use always </a:t>
            </a:r>
          </a:p>
          <a:p>
            <a:r>
              <a:rPr lang="en-GB" sz="1600" b="1" dirty="0">
                <a:solidFill>
                  <a:schemeClr val="accent6"/>
                </a:solidFill>
              </a:rPr>
              <a:t>Orange = Use when able to </a:t>
            </a:r>
          </a:p>
          <a:p>
            <a:r>
              <a:rPr lang="en-GB" sz="1600" b="1" dirty="0">
                <a:solidFill>
                  <a:srgbClr val="00B050"/>
                </a:solidFill>
              </a:rPr>
              <a:t>Green = Top level developments </a:t>
            </a:r>
          </a:p>
        </p:txBody>
      </p:sp>
    </p:spTree>
    <p:extLst>
      <p:ext uri="{BB962C8B-B14F-4D97-AF65-F5344CB8AC3E}">
        <p14:creationId xmlns:p14="http://schemas.microsoft.com/office/powerpoint/2010/main" val="2658000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F1E7A1-3008-4D75-8665-85E4B37DF74F}"/>
              </a:ext>
            </a:extLst>
          </p:cNvPr>
          <p:cNvSpPr/>
          <p:nvPr/>
        </p:nvSpPr>
        <p:spPr>
          <a:xfrm>
            <a:off x="3952684" y="0"/>
            <a:ext cx="3409811" cy="680186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600" b="1" dirty="0">
                <a:latin typeface="Calibri" panose="020F0502020204030204" pitchFamily="34" charset="0"/>
                <a:cs typeface="Calibri" panose="020F0502020204030204" pitchFamily="34" charset="0"/>
              </a:rPr>
              <a:t>The Manhunt</a:t>
            </a:r>
          </a:p>
          <a:p>
            <a:r>
              <a:rPr lang="en-GB" sz="1200" dirty="0">
                <a:latin typeface="Calibri" panose="020F0502020204030204" pitchFamily="34" charset="0"/>
                <a:cs typeface="Calibri" panose="020F0502020204030204" pitchFamily="34" charset="0"/>
              </a:rPr>
              <a:t>After the first phase, </a:t>
            </a:r>
          </a:p>
          <a:p>
            <a:r>
              <a:rPr lang="en-GB" sz="1200" dirty="0">
                <a:latin typeface="Calibri" panose="020F0502020204030204" pitchFamily="34" charset="0"/>
                <a:cs typeface="Calibri" panose="020F0502020204030204" pitchFamily="34" charset="0"/>
              </a:rPr>
              <a:t>after passionate nights and intimate days,</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only then would he let me trace </a:t>
            </a:r>
          </a:p>
          <a:p>
            <a:r>
              <a:rPr lang="en-GB" sz="1200" dirty="0">
                <a:latin typeface="Calibri" panose="020F0502020204030204" pitchFamily="34" charset="0"/>
                <a:cs typeface="Calibri" panose="020F0502020204030204" pitchFamily="34" charset="0"/>
              </a:rPr>
              <a:t>the frozen river which ran through his face,</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only then would he let me explore </a:t>
            </a:r>
          </a:p>
          <a:p>
            <a:r>
              <a:rPr lang="en-GB" sz="1200" dirty="0">
                <a:latin typeface="Calibri" panose="020F0502020204030204" pitchFamily="34" charset="0"/>
                <a:cs typeface="Calibri" panose="020F0502020204030204" pitchFamily="34" charset="0"/>
              </a:rPr>
              <a:t>the blown hinge of his lower jaw,</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handle and hold </a:t>
            </a:r>
          </a:p>
          <a:p>
            <a:r>
              <a:rPr lang="en-GB" sz="1200" dirty="0">
                <a:latin typeface="Calibri" panose="020F0502020204030204" pitchFamily="34" charset="0"/>
                <a:cs typeface="Calibri" panose="020F0502020204030204" pitchFamily="34" charset="0"/>
              </a:rPr>
              <a:t>the damaged, porcelain collar-bone,</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mind and attend </a:t>
            </a:r>
          </a:p>
          <a:p>
            <a:r>
              <a:rPr lang="en-GB" sz="1200" dirty="0">
                <a:latin typeface="Calibri" panose="020F0502020204030204" pitchFamily="34" charset="0"/>
                <a:cs typeface="Calibri" panose="020F0502020204030204" pitchFamily="34" charset="0"/>
              </a:rPr>
              <a:t>the fractured rudder of shoulder-blade,</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finger and thumb </a:t>
            </a:r>
          </a:p>
          <a:p>
            <a:r>
              <a:rPr lang="en-GB" sz="1200" dirty="0">
                <a:latin typeface="Calibri" panose="020F0502020204030204" pitchFamily="34" charset="0"/>
                <a:cs typeface="Calibri" panose="020F0502020204030204" pitchFamily="34" charset="0"/>
              </a:rPr>
              <a:t>the parachute silk of his punctured lung.</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Only then could I bind </a:t>
            </a:r>
          </a:p>
          <a:p>
            <a:r>
              <a:rPr lang="en-GB" sz="1200" dirty="0">
                <a:latin typeface="Calibri" panose="020F0502020204030204" pitchFamily="34" charset="0"/>
                <a:cs typeface="Calibri" panose="020F0502020204030204" pitchFamily="34" charset="0"/>
              </a:rPr>
              <a:t>the struts and climb the rungs of his broken ribs,</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feel the hurt of his grazed heart.</a:t>
            </a:r>
          </a:p>
          <a:p>
            <a:r>
              <a:rPr lang="en-GB" sz="1200" dirty="0">
                <a:latin typeface="Calibri" panose="020F0502020204030204" pitchFamily="34" charset="0"/>
                <a:cs typeface="Calibri" panose="020F0502020204030204" pitchFamily="34" charset="0"/>
              </a:rPr>
              <a:t>Skirting along, only then could I picture the scan,</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the foetus of metal beneath his chest </a:t>
            </a:r>
          </a:p>
          <a:p>
            <a:r>
              <a:rPr lang="en-GB" sz="1200" dirty="0"/>
              <a:t>where the bullet had finally come to rest.</a:t>
            </a:r>
          </a:p>
          <a:p>
            <a:endParaRPr lang="en-GB" sz="1200" dirty="0"/>
          </a:p>
          <a:p>
            <a:r>
              <a:rPr lang="en-GB" sz="1200" dirty="0"/>
              <a:t>Then I widened the search, </a:t>
            </a:r>
          </a:p>
          <a:p>
            <a:r>
              <a:rPr lang="en-GB" sz="1200" dirty="0"/>
              <a:t>traced the scarring back to its source</a:t>
            </a:r>
          </a:p>
          <a:p>
            <a:r>
              <a:rPr lang="en-GB" sz="1200" dirty="0"/>
              <a:t> </a:t>
            </a:r>
          </a:p>
          <a:p>
            <a:r>
              <a:rPr lang="en-GB" sz="1200" dirty="0"/>
              <a:t>to a sweating, unexploded mine </a:t>
            </a:r>
          </a:p>
          <a:p>
            <a:r>
              <a:rPr lang="en-GB" sz="1200" dirty="0"/>
              <a:t>buried deep in his mind, around which</a:t>
            </a:r>
          </a:p>
          <a:p>
            <a:r>
              <a:rPr lang="en-GB" sz="1200" dirty="0"/>
              <a:t> </a:t>
            </a:r>
          </a:p>
          <a:p>
            <a:r>
              <a:rPr lang="en-GB" sz="1200" dirty="0"/>
              <a:t>every nerve in his body had tightened and closed.</a:t>
            </a:r>
          </a:p>
          <a:p>
            <a:r>
              <a:rPr lang="en-GB" sz="1200" dirty="0"/>
              <a:t>Then, and only then, did I come close.</a:t>
            </a:r>
          </a:p>
        </p:txBody>
      </p:sp>
      <p:sp>
        <p:nvSpPr>
          <p:cNvPr id="3" name="TextBox 2"/>
          <p:cNvSpPr txBox="1"/>
          <p:nvPr/>
        </p:nvSpPr>
        <p:spPr>
          <a:xfrm>
            <a:off x="47834" y="78828"/>
            <a:ext cx="3771391" cy="3416320"/>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Create a story or a summary of the poem explaining what happens in the poem and how his mental and physical injuries are presented. Or, create a visual representation of the poem.</a:t>
            </a:r>
          </a:p>
          <a:p>
            <a:r>
              <a:rPr lang="en-GB" sz="2000" b="1" dirty="0"/>
              <a:t>Plan your transform task: </a:t>
            </a:r>
          </a:p>
          <a:p>
            <a:endParaRPr lang="en-GB" sz="2000" dirty="0"/>
          </a:p>
          <a:p>
            <a:endParaRPr lang="en-GB" sz="2000" dirty="0"/>
          </a:p>
          <a:p>
            <a:r>
              <a:rPr lang="en-GB" dirty="0"/>
              <a:t> </a:t>
            </a:r>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7495953" y="78828"/>
            <a:ext cx="4580433" cy="3447098"/>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What was Simon Armitage saying literally, metaphorically &amp; symbolically? </a:t>
            </a:r>
          </a:p>
          <a:p>
            <a:r>
              <a:rPr lang="en-GB" sz="2000" b="1" dirty="0"/>
              <a:t>What can we learn from the poem? </a:t>
            </a:r>
          </a:p>
          <a:p>
            <a:r>
              <a:rPr lang="en-GB" sz="2000" b="1" dirty="0"/>
              <a:t>How can we change our behaviour or society’s behaviour based on these lessons? </a:t>
            </a:r>
          </a:p>
          <a:p>
            <a:r>
              <a:rPr lang="en-GB" sz="2000" b="1" dirty="0"/>
              <a:t>What society without a need for Peacekeeping missions would look like? </a:t>
            </a:r>
          </a:p>
          <a:p>
            <a:r>
              <a:rPr lang="en-GB" sz="2000" b="1" dirty="0"/>
              <a:t> </a:t>
            </a:r>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47835" y="3699641"/>
            <a:ext cx="3771390"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poem is too personal and almost uncomfortable to read due to the revelations about Eddie and his wife Laura’s pain and suffering”</a:t>
            </a:r>
          </a:p>
          <a:p>
            <a:pPr algn="ctr"/>
            <a:endParaRPr lang="en-GB" sz="2000" b="1" i="1" dirty="0"/>
          </a:p>
          <a:p>
            <a:pPr algn="ctr"/>
            <a:r>
              <a:rPr lang="en-GB" sz="2000" b="1" i="1" dirty="0"/>
              <a:t>Challenge this statement</a:t>
            </a:r>
          </a:p>
          <a:p>
            <a:r>
              <a:rPr lang="en-GB" sz="2000" dirty="0"/>
              <a:t> </a:t>
            </a:r>
            <a:endParaRPr lang="en-GB"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7495954" y="3699641"/>
            <a:ext cx="4580432" cy="2831544"/>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a:p>
            <a:endParaRPr lang="en-GB" dirty="0"/>
          </a:p>
        </p:txBody>
      </p:sp>
    </p:spTree>
    <p:extLst>
      <p:ext uri="{BB962C8B-B14F-4D97-AF65-F5344CB8AC3E}">
        <p14:creationId xmlns:p14="http://schemas.microsoft.com/office/powerpoint/2010/main" val="287298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11" y="1225689"/>
            <a:ext cx="9176062" cy="51245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78524" y="210026"/>
            <a:ext cx="8472961" cy="1015663"/>
          </a:xfrm>
          <a:prstGeom prst="rect">
            <a:avLst/>
          </a:prstGeom>
          <a:noFill/>
        </p:spPr>
        <p:txBody>
          <a:bodyPr wrap="none" rtlCol="0">
            <a:spAutoFit/>
          </a:bodyPr>
          <a:lstStyle/>
          <a:p>
            <a:r>
              <a:rPr lang="en-GB" sz="6000" dirty="0" smtClean="0"/>
              <a:t>Creative Writing Challenge</a:t>
            </a:r>
            <a:endParaRPr lang="en-GB" sz="6000" dirty="0"/>
          </a:p>
        </p:txBody>
      </p:sp>
      <p:sp>
        <p:nvSpPr>
          <p:cNvPr id="3" name="Rectangle 2"/>
          <p:cNvSpPr/>
          <p:nvPr/>
        </p:nvSpPr>
        <p:spPr>
          <a:xfrm>
            <a:off x="9333187" y="440929"/>
            <a:ext cx="2664372" cy="60016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2400" b="1" dirty="0" smtClean="0"/>
              <a:t>Success Criteria</a:t>
            </a:r>
          </a:p>
          <a:p>
            <a:pPr marL="285750" indent="-285750">
              <a:buFont typeface="Arial" panose="020B0604020202020204" pitchFamily="34" charset="0"/>
              <a:buChar char="•"/>
            </a:pPr>
            <a:r>
              <a:rPr lang="en-GB" dirty="0" smtClean="0"/>
              <a:t>Advanced </a:t>
            </a:r>
            <a:r>
              <a:rPr lang="en-GB" dirty="0"/>
              <a:t>vocabulary</a:t>
            </a:r>
          </a:p>
          <a:p>
            <a:pPr marL="285750" indent="-285750">
              <a:buFont typeface="Arial" panose="020B0604020202020204" pitchFamily="34" charset="0"/>
              <a:buChar char="•"/>
            </a:pPr>
            <a:r>
              <a:rPr lang="en-GB" dirty="0"/>
              <a:t>Punctuation – Use a </a:t>
            </a:r>
            <a:r>
              <a:rPr lang="en-GB" dirty="0" smtClean="0"/>
              <a:t>variety and a variety </a:t>
            </a:r>
            <a:r>
              <a:rPr lang="en-GB" dirty="0"/>
              <a:t>of sentence structures: minimum – FS, CL, Commas </a:t>
            </a:r>
          </a:p>
          <a:p>
            <a:pPr marL="285750" indent="-285750">
              <a:buFont typeface="Arial" panose="020B0604020202020204" pitchFamily="34" charset="0"/>
              <a:buChar char="•"/>
            </a:pPr>
            <a:r>
              <a:rPr lang="en-GB" dirty="0"/>
              <a:t>More </a:t>
            </a:r>
            <a:r>
              <a:rPr lang="en-GB" dirty="0" smtClean="0"/>
              <a:t>advanced </a:t>
            </a:r>
            <a:r>
              <a:rPr lang="en-GB" dirty="0"/>
              <a:t>: ; - () ! ? </a:t>
            </a:r>
          </a:p>
          <a:p>
            <a:pPr marL="285750" indent="-285750">
              <a:buFont typeface="Arial" panose="020B0604020202020204" pitchFamily="34" charset="0"/>
              <a:buChar char="•"/>
            </a:pPr>
            <a:r>
              <a:rPr lang="en-GB" dirty="0"/>
              <a:t>simple, compound &amp; complex</a:t>
            </a:r>
          </a:p>
          <a:p>
            <a:pPr marL="285750" indent="-285750">
              <a:buFont typeface="Arial" panose="020B0604020202020204" pitchFamily="34" charset="0"/>
              <a:buChar char="•"/>
            </a:pPr>
            <a:r>
              <a:rPr lang="en-GB" dirty="0"/>
              <a:t>Vary sentence openers using PANIC</a:t>
            </a:r>
          </a:p>
          <a:p>
            <a:pPr marL="285750" indent="-285750">
              <a:buFont typeface="Arial" panose="020B0604020202020204" pitchFamily="34" charset="0"/>
              <a:buChar char="•"/>
            </a:pPr>
            <a:r>
              <a:rPr lang="en-GB" dirty="0"/>
              <a:t>Use techniques such as imagery and sibilance etc. to show you are skilled at crafting language </a:t>
            </a:r>
          </a:p>
          <a:p>
            <a:pPr marL="285750" indent="-285750">
              <a:buFont typeface="Arial" panose="020B0604020202020204" pitchFamily="34" charset="0"/>
              <a:buChar char="•"/>
            </a:pPr>
            <a:r>
              <a:rPr lang="en-GB" dirty="0"/>
              <a:t>Craft your story deliberately to create a specific effect</a:t>
            </a:r>
          </a:p>
        </p:txBody>
      </p:sp>
    </p:spTree>
    <p:extLst>
      <p:ext uri="{BB962C8B-B14F-4D97-AF65-F5344CB8AC3E}">
        <p14:creationId xmlns:p14="http://schemas.microsoft.com/office/powerpoint/2010/main" val="4290100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344CDF-2D10-4A0F-A231-C9D9E333C935}"/>
              </a:ext>
            </a:extLst>
          </p:cNvPr>
          <p:cNvSpPr/>
          <p:nvPr/>
        </p:nvSpPr>
        <p:spPr>
          <a:xfrm>
            <a:off x="2962900" y="1329810"/>
            <a:ext cx="5313997"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The Soldier </a:t>
            </a:r>
          </a:p>
          <a:p>
            <a:r>
              <a:rPr lang="en-GB" dirty="0"/>
              <a:t>If I should die, think only this of me: </a:t>
            </a:r>
          </a:p>
          <a:p>
            <a:r>
              <a:rPr lang="en-GB" dirty="0"/>
              <a:t>That there’s some corner of a foreign field </a:t>
            </a:r>
          </a:p>
          <a:p>
            <a:r>
              <a:rPr lang="en-GB" dirty="0"/>
              <a:t>That is for ever England. There shall be </a:t>
            </a:r>
          </a:p>
          <a:p>
            <a:r>
              <a:rPr lang="en-GB" dirty="0"/>
              <a:t>In that rich earth a richer dust concealed; </a:t>
            </a:r>
          </a:p>
          <a:p>
            <a:r>
              <a:rPr lang="en-GB" dirty="0"/>
              <a:t>A dust whom England bore, shaped, made aware, </a:t>
            </a:r>
          </a:p>
          <a:p>
            <a:r>
              <a:rPr lang="en-GB" dirty="0"/>
              <a:t>Gave, once, her flowers to love, her ways to roam, </a:t>
            </a:r>
          </a:p>
          <a:p>
            <a:r>
              <a:rPr lang="en-GB" dirty="0"/>
              <a:t>A body of England’s, breathing English air, </a:t>
            </a:r>
          </a:p>
          <a:p>
            <a:r>
              <a:rPr lang="en-GB" dirty="0"/>
              <a:t>Washed by the rivers, blest by suns of home.</a:t>
            </a:r>
          </a:p>
          <a:p>
            <a:endParaRPr lang="en-GB" dirty="0"/>
          </a:p>
          <a:p>
            <a:r>
              <a:rPr lang="en-GB" dirty="0"/>
              <a:t>And think, this heart, all evil shed away,   </a:t>
            </a:r>
          </a:p>
          <a:p>
            <a:r>
              <a:rPr lang="en-GB" dirty="0"/>
              <a:t>A pulse in the eternal mind, no less </a:t>
            </a:r>
          </a:p>
          <a:p>
            <a:r>
              <a:rPr lang="en-GB" dirty="0"/>
              <a:t>Gives somewhere back the thoughts by England given; </a:t>
            </a:r>
          </a:p>
          <a:p>
            <a:r>
              <a:rPr lang="en-GB" dirty="0"/>
              <a:t>Her sights and sounds; dreams happy as her day;   </a:t>
            </a:r>
          </a:p>
          <a:p>
            <a:r>
              <a:rPr lang="en-GB" dirty="0"/>
              <a:t>And laughter, learnt of friends; and gentleness, </a:t>
            </a:r>
          </a:p>
          <a:p>
            <a:r>
              <a:rPr lang="en-GB" dirty="0"/>
              <a:t>In hearts at peace, under an English heaven.</a:t>
            </a:r>
          </a:p>
        </p:txBody>
      </p:sp>
      <p:sp>
        <p:nvSpPr>
          <p:cNvPr id="3" name="TextBox 2">
            <a:extLst>
              <a:ext uri="{FF2B5EF4-FFF2-40B4-BE49-F238E27FC236}">
                <a16:creationId xmlns:a16="http://schemas.microsoft.com/office/drawing/2014/main" id="{09CAA9D0-34EA-42BB-81FD-D99CE5069532}"/>
              </a:ext>
            </a:extLst>
          </p:cNvPr>
          <p:cNvSpPr txBox="1"/>
          <p:nvPr/>
        </p:nvSpPr>
        <p:spPr>
          <a:xfrm>
            <a:off x="47835" y="78828"/>
            <a:ext cx="2819186" cy="2800767"/>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Black out some of the words you consider to be key to the meaning of the poem. Explain how it changes the poem. </a:t>
            </a:r>
          </a:p>
          <a:p>
            <a:endParaRPr lang="en-GB" sz="2000" b="1" dirty="0"/>
          </a:p>
          <a:p>
            <a:r>
              <a:rPr lang="en-GB" dirty="0"/>
              <a:t> </a:t>
            </a:r>
          </a:p>
          <a:p>
            <a:endParaRPr lang="en-GB" dirty="0"/>
          </a:p>
        </p:txBody>
      </p:sp>
      <p:sp>
        <p:nvSpPr>
          <p:cNvPr id="5" name="TextBox 4">
            <a:extLst>
              <a:ext uri="{FF2B5EF4-FFF2-40B4-BE49-F238E27FC236}">
                <a16:creationId xmlns:a16="http://schemas.microsoft.com/office/drawing/2014/main" id="{2F63821A-4A47-4163-949C-EB98A19C98FF}"/>
              </a:ext>
            </a:extLst>
          </p:cNvPr>
          <p:cNvSpPr txBox="1"/>
          <p:nvPr/>
        </p:nvSpPr>
        <p:spPr>
          <a:xfrm>
            <a:off x="8372777" y="78828"/>
            <a:ext cx="3703609" cy="283154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r>
              <a:rPr lang="en-GB" sz="2000" dirty="0"/>
              <a:t>Why this propaganda poem may upset and offend some people? </a:t>
            </a:r>
          </a:p>
          <a:p>
            <a:r>
              <a:rPr lang="en-GB" sz="2000" dirty="0"/>
              <a:t>What was Brooke’s implying about conscientious objectors? (research if you need to) </a:t>
            </a:r>
          </a:p>
          <a:p>
            <a:r>
              <a:rPr lang="en-GB" sz="2000" dirty="0"/>
              <a:t>What a white feather symbolised in war time? (research) </a:t>
            </a:r>
          </a:p>
          <a:p>
            <a:endParaRPr lang="en-GB" dirty="0"/>
          </a:p>
        </p:txBody>
      </p:sp>
      <p:sp>
        <p:nvSpPr>
          <p:cNvPr id="6" name="TextBox 5">
            <a:extLst>
              <a:ext uri="{FF2B5EF4-FFF2-40B4-BE49-F238E27FC236}">
                <a16:creationId xmlns:a16="http://schemas.microsoft.com/office/drawing/2014/main" id="{CF1B9371-279E-4641-8938-CCF1985E81E6}"/>
              </a:ext>
            </a:extLst>
          </p:cNvPr>
          <p:cNvSpPr txBox="1"/>
          <p:nvPr/>
        </p:nvSpPr>
        <p:spPr>
          <a:xfrm>
            <a:off x="47835" y="3104218"/>
            <a:ext cx="2819185" cy="3416320"/>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Soldier is an abomination of a poem, as it persuaded hundreds of innocent men to sign up to almost certain death” </a:t>
            </a:r>
          </a:p>
          <a:p>
            <a:pPr algn="ctr"/>
            <a:endParaRPr lang="en-GB" sz="2000" b="1" i="1" dirty="0"/>
          </a:p>
          <a:p>
            <a:pPr algn="ctr"/>
            <a:r>
              <a:rPr lang="en-GB" sz="2000" b="1" i="1" dirty="0"/>
              <a:t>Challenge this statement</a:t>
            </a:r>
          </a:p>
          <a:p>
            <a:r>
              <a:rPr lang="en-GB" sz="2000" dirty="0"/>
              <a:t> </a:t>
            </a:r>
          </a:p>
          <a:p>
            <a:endParaRPr lang="en-GB" dirty="0"/>
          </a:p>
          <a:p>
            <a:endParaRPr lang="en-GB" dirty="0"/>
          </a:p>
        </p:txBody>
      </p:sp>
      <p:sp>
        <p:nvSpPr>
          <p:cNvPr id="7" name="TextBox 6">
            <a:extLst>
              <a:ext uri="{FF2B5EF4-FFF2-40B4-BE49-F238E27FC236}">
                <a16:creationId xmlns:a16="http://schemas.microsoft.com/office/drawing/2014/main" id="{44BA48F7-BC8B-4BA0-943D-AF816340DC39}"/>
              </a:ext>
            </a:extLst>
          </p:cNvPr>
          <p:cNvSpPr txBox="1"/>
          <p:nvPr/>
        </p:nvSpPr>
        <p:spPr>
          <a:xfrm>
            <a:off x="8372776" y="3104218"/>
            <a:ext cx="3703610" cy="3477875"/>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Tree>
    <p:extLst>
      <p:ext uri="{BB962C8B-B14F-4D97-AF65-F5344CB8AC3E}">
        <p14:creationId xmlns:p14="http://schemas.microsoft.com/office/powerpoint/2010/main" val="342323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779" y="172161"/>
            <a:ext cx="10515600" cy="868363"/>
          </a:xfrm>
        </p:spPr>
        <p:style>
          <a:lnRef idx="2">
            <a:schemeClr val="dk1"/>
          </a:lnRef>
          <a:fillRef idx="1">
            <a:schemeClr val="lt1"/>
          </a:fillRef>
          <a:effectRef idx="0">
            <a:schemeClr val="dk1"/>
          </a:effectRef>
          <a:fontRef idx="minor">
            <a:schemeClr val="dk1"/>
          </a:fontRef>
        </p:style>
        <p:txBody>
          <a:bodyPr/>
          <a:lstStyle/>
          <a:p>
            <a:r>
              <a:rPr lang="en-GB" dirty="0" smtClean="0"/>
              <a:t>A1 to A5 Practice</a:t>
            </a:r>
            <a:endParaRPr lang="en-GB" dirty="0"/>
          </a:p>
        </p:txBody>
      </p:sp>
      <p:sp>
        <p:nvSpPr>
          <p:cNvPr id="3" name="Content Placeholder 2"/>
          <p:cNvSpPr>
            <a:spLocks noGrp="1"/>
          </p:cNvSpPr>
          <p:nvPr>
            <p:ph idx="1"/>
          </p:nvPr>
        </p:nvSpPr>
        <p:spPr>
          <a:xfrm>
            <a:off x="252248" y="1403131"/>
            <a:ext cx="11761076" cy="5044966"/>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marL="0" indent="0">
              <a:buNone/>
            </a:pPr>
            <a:r>
              <a:rPr lang="en-GB" dirty="0"/>
              <a:t>Simon turned away from them and went where the just perceptible path led him. Soon high jungle closed in. Tall trunks bore unexpected pale flowers all the way up to the dark canopy where life went on </a:t>
            </a:r>
            <a:r>
              <a:rPr lang="en-GB" dirty="0" err="1"/>
              <a:t>clamorously</a:t>
            </a:r>
            <a:r>
              <a:rPr lang="en-GB" dirty="0"/>
              <a:t>. The air here was dark too, and the creepers dropped their ropes like the rigging of foundered ships. His feet left prints in the soft soil and the creepers shivered throughout their lengths when he bumped them. </a:t>
            </a:r>
          </a:p>
          <a:p>
            <a:pPr marL="0" indent="0">
              <a:buNone/>
            </a:pPr>
            <a:r>
              <a:rPr lang="en-GB" dirty="0"/>
              <a:t>He came at last to a place where more sunshine fell. Since they had not so far to go for light creepers had woven a great mat that hung at the side of an open space in the jungle; for here a patch of rock came close to the surface and would not allow more than little plants and ferns to grow. The whole space was walled with dark aromatic bushes, and was a bowl of heat and light. A great tree, fallen across one corner, leaned against the trees that still stood and a rapid climber flaunted red and yellow sprays right to the top. </a:t>
            </a:r>
          </a:p>
          <a:p>
            <a:pPr marL="0" indent="0">
              <a:buNone/>
            </a:pPr>
            <a:r>
              <a:rPr lang="en-GB" dirty="0"/>
              <a:t>Simon paused. He looked over his shoulder as Jack had done at the close ways behind him and glanced swiftly round to confirm that he was utterly alone. For a moment his movements were almost furtive. Then he bent down and wormed his way into the centre of the mat. The creepers and bushes were so close that he left his sweat on them and they pulled together behind him. When he was secure in the middle he was in a little cabin screened off from the open space by a few leaves. He squatted down, parted the leaved and looked out into the clearing. Nothing moved but a pair of gaudy butterflies that danced round each other in the hot air. Holding his breath he cocked a critical ear at the sounds of the island. Evening was advancing towards the island; the sounds of the bright fantastic birds, the bee sounds, even the crying of the gulls that were returning to their roosts among the square rocks, were fainter. The deep sea breaking miles away on the reef made an undertone less perceptible than the susurration of the blood. </a:t>
            </a:r>
          </a:p>
          <a:p>
            <a:pPr marL="0" indent="0">
              <a:buNone/>
            </a:pPr>
            <a:r>
              <a:rPr lang="en-GB" dirty="0"/>
              <a:t>Simon dropped the screen of leaves back into place. </a:t>
            </a:r>
          </a:p>
          <a:p>
            <a:pPr marL="0" indent="0">
              <a:buNone/>
            </a:pPr>
            <a:r>
              <a:rPr lang="en-GB" dirty="0"/>
              <a:t> </a:t>
            </a:r>
          </a:p>
          <a:p>
            <a:pPr marL="0" indent="0">
              <a:buNone/>
            </a:pPr>
            <a:r>
              <a:rPr lang="en-GB" b="1" dirty="0"/>
              <a:t>A1 – Read paragraph 1 and then list 5 things we are told about the setting. [5</a:t>
            </a:r>
            <a:r>
              <a:rPr lang="en-GB" b="1" dirty="0" smtClean="0"/>
              <a:t>] (Listing the information) </a:t>
            </a:r>
            <a:endParaRPr lang="en-GB" dirty="0"/>
          </a:p>
          <a:p>
            <a:pPr marL="0" indent="0">
              <a:buNone/>
            </a:pPr>
            <a:r>
              <a:rPr lang="en-GB" b="1" dirty="0"/>
              <a:t>A2 – Read paragraph 3. How does the writer show what Simon is like? [5</a:t>
            </a:r>
            <a:r>
              <a:rPr lang="en-GB" b="1" dirty="0" smtClean="0"/>
              <a:t>] (analyse 4 – 5 quotes)  </a:t>
            </a:r>
            <a:endParaRPr lang="en-GB" dirty="0"/>
          </a:p>
          <a:p>
            <a:pPr marL="0" indent="0">
              <a:buNone/>
            </a:pPr>
            <a:r>
              <a:rPr lang="en-GB" b="1" dirty="0"/>
              <a:t>A3 –Read the whole passage.  What impression do you get of the setting? [10</a:t>
            </a:r>
            <a:r>
              <a:rPr lang="en-GB" b="1" dirty="0" smtClean="0"/>
              <a:t>] (language and effect 7 – 8 quotes) </a:t>
            </a:r>
            <a:endParaRPr lang="en-GB" dirty="0"/>
          </a:p>
          <a:p>
            <a:pPr marL="0" indent="0">
              <a:buNone/>
            </a:pPr>
            <a:r>
              <a:rPr lang="en-GB" b="1" dirty="0"/>
              <a:t>A4 – Read the whole passage. How does the writer make the extract tense and dramatic? [10</a:t>
            </a:r>
            <a:r>
              <a:rPr lang="en-GB" b="1" dirty="0" smtClean="0"/>
              <a:t>] (tension/structure and language 7 – 8 quotes) </a:t>
            </a:r>
            <a:endParaRPr lang="en-GB" dirty="0"/>
          </a:p>
          <a:p>
            <a:pPr marL="0" indent="0">
              <a:buNone/>
            </a:pPr>
            <a:r>
              <a:rPr lang="en-GB" b="1" dirty="0"/>
              <a:t>A5 – “Some readers argue that this passage is dark and foreboding.” How far would you agree with this statement with reference to the whole text? [10</a:t>
            </a:r>
            <a:r>
              <a:rPr lang="en-GB" b="1" dirty="0" smtClean="0"/>
              <a:t>] (7 – 8 quotes evidence and opinion – I think and I feel) </a:t>
            </a:r>
            <a:endParaRPr lang="en-GB" dirty="0"/>
          </a:p>
          <a:p>
            <a:pPr marL="0" indent="0">
              <a:buNone/>
            </a:pPr>
            <a:endParaRPr lang="en-GB" dirty="0"/>
          </a:p>
        </p:txBody>
      </p:sp>
    </p:spTree>
    <p:extLst>
      <p:ext uri="{BB962C8B-B14F-4D97-AF65-F5344CB8AC3E}">
        <p14:creationId xmlns:p14="http://schemas.microsoft.com/office/powerpoint/2010/main" val="2786325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FD4C335-1D45-4AB3-863B-FDFF8BA833A3}"/>
              </a:ext>
            </a:extLst>
          </p:cNvPr>
          <p:cNvSpPr>
            <a:spLocks noChangeArrowheads="1"/>
          </p:cNvSpPr>
          <p:nvPr/>
        </p:nvSpPr>
        <p:spPr bwMode="auto">
          <a:xfrm>
            <a:off x="3638471" y="78828"/>
            <a:ext cx="4276812" cy="6647974"/>
          </a:xfrm>
          <a:prstGeom prst="rect">
            <a:avLst/>
          </a:prstGeom>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22222"/>
                </a:solidFill>
                <a:effectLst/>
                <a:latin typeface="Programme"/>
              </a:rPr>
              <a:t>A Wife in London</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1" i="0" u="none" strike="noStrike" cap="none" normalizeH="0" baseline="0" dirty="0">
                <a:ln>
                  <a:noFill/>
                </a:ln>
                <a:solidFill>
                  <a:srgbClr val="222222"/>
                </a:solidFill>
                <a:effectLst/>
                <a:latin typeface="Programme"/>
              </a:rPr>
              <a:t>I--</a:t>
            </a:r>
            <a:r>
              <a:rPr kumimoji="0" lang="en-US" altLang="en-US" sz="1600" b="1" i="0" u="none" strike="noStrike" cap="none" normalizeH="0" baseline="0" dirty="0">
                <a:ln>
                  <a:noFill/>
                </a:ln>
                <a:solidFill>
                  <a:srgbClr val="000000"/>
                </a:solidFill>
                <a:effectLst/>
                <a:latin typeface="Programme"/>
              </a:rPr>
              <a:t>The Tragedy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Programme"/>
              </a:rPr>
              <a:t>She</a:t>
            </a:r>
            <a:r>
              <a:rPr kumimoji="0" lang="en-US" altLang="en-US" sz="1600" b="0" i="0" u="none" strike="noStrike" cap="none" normalizeH="0" baseline="0" dirty="0">
                <a:ln>
                  <a:noFill/>
                </a:ln>
                <a:solidFill>
                  <a:srgbClr val="222222"/>
                </a:solidFill>
                <a:effectLst/>
                <a:latin typeface="Programme"/>
              </a:rPr>
              <a:t> </a:t>
            </a:r>
            <a:r>
              <a:rPr kumimoji="0" lang="en-US" altLang="en-US" sz="1600" b="0" i="0" u="none" strike="noStrike" cap="none" normalizeH="0" baseline="0" dirty="0">
                <a:ln>
                  <a:noFill/>
                </a:ln>
                <a:solidFill>
                  <a:srgbClr val="000000"/>
                </a:solidFill>
                <a:effectLst/>
                <a:latin typeface="Programme"/>
              </a:rPr>
              <a:t>sits i</a:t>
            </a:r>
            <a:r>
              <a:rPr kumimoji="0" lang="en-US" altLang="en-US" sz="1600" b="0" i="0" u="none" strike="noStrike" cap="none" normalizeH="0" baseline="0" dirty="0">
                <a:ln>
                  <a:noFill/>
                </a:ln>
                <a:solidFill>
                  <a:srgbClr val="222222"/>
                </a:solidFill>
                <a:effectLst/>
                <a:latin typeface="Programme"/>
              </a:rPr>
              <a:t>n the </a:t>
            </a:r>
            <a:r>
              <a:rPr kumimoji="0" lang="en-US" altLang="en-US" sz="1600" b="0" i="0" u="none" strike="noStrike" cap="none" normalizeH="0" baseline="0" dirty="0">
                <a:ln>
                  <a:noFill/>
                </a:ln>
                <a:solidFill>
                  <a:srgbClr val="000000"/>
                </a:solidFill>
                <a:effectLst/>
                <a:latin typeface="Programme"/>
              </a:rPr>
              <a:t>tawny </a:t>
            </a:r>
            <a:r>
              <a:rPr kumimoji="0" lang="en-US" altLang="en-US" sz="1600" b="0" i="0" u="none" strike="noStrike" cap="none" normalizeH="0" baseline="0" dirty="0" err="1">
                <a:ln>
                  <a:noFill/>
                </a:ln>
                <a:solidFill>
                  <a:srgbClr val="000000"/>
                </a:solidFill>
                <a:effectLst/>
                <a:latin typeface="Programme"/>
              </a:rPr>
              <a:t>vapour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That the City lanes have </a:t>
            </a:r>
            <a:r>
              <a:rPr kumimoji="0" lang="en-US" altLang="en-US" sz="1600" b="0" i="0" u="none" strike="noStrike" cap="none" normalizeH="0" baseline="0" dirty="0" err="1">
                <a:ln>
                  <a:noFill/>
                </a:ln>
                <a:solidFill>
                  <a:srgbClr val="000000"/>
                </a:solidFill>
                <a:effectLst/>
                <a:latin typeface="Programme"/>
              </a:rPr>
              <a:t>uprolled</a:t>
            </a:r>
            <a:r>
              <a:rPr kumimoji="0" lang="en-US" altLang="en-US" sz="1600" b="0" i="0" u="none" strike="noStrike" cap="none" normalizeH="0" baseline="0" dirty="0">
                <a:ln>
                  <a:noFill/>
                </a:ln>
                <a:solidFill>
                  <a:srgbClr val="000000"/>
                </a:solidFill>
                <a:effectLst/>
                <a:latin typeface="Programme"/>
              </a:rPr>
              <a:t>,</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Behind whose </a:t>
            </a:r>
            <a:r>
              <a:rPr kumimoji="0" lang="en-US" altLang="en-US" sz="1600" b="0" i="0" u="none" strike="noStrike" cap="none" normalizeH="0" baseline="0" dirty="0">
                <a:ln>
                  <a:noFill/>
                </a:ln>
                <a:solidFill>
                  <a:srgbClr val="000000"/>
                </a:solidFill>
                <a:effectLst/>
                <a:latin typeface="Programme"/>
              </a:rPr>
              <a:t>webby fold on fold</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Like a </a:t>
            </a:r>
            <a:r>
              <a:rPr kumimoji="0" lang="en-US" altLang="en-US" sz="1600" b="0" i="0" u="none" strike="noStrike" cap="none" normalizeH="0" baseline="0" dirty="0">
                <a:ln>
                  <a:noFill/>
                </a:ln>
                <a:solidFill>
                  <a:srgbClr val="000000"/>
                </a:solidFill>
                <a:effectLst/>
                <a:latin typeface="Programme"/>
              </a:rPr>
              <a:t>waning</a:t>
            </a:r>
            <a:r>
              <a:rPr kumimoji="0" lang="en-US" altLang="en-US" sz="1600" b="0" i="0" u="none" strike="noStrike" cap="none" normalizeH="0" baseline="0" dirty="0">
                <a:ln>
                  <a:noFill/>
                </a:ln>
                <a:solidFill>
                  <a:srgbClr val="222222"/>
                </a:solidFill>
                <a:effectLst/>
                <a:latin typeface="Programme"/>
              </a:rPr>
              <a:t> </a:t>
            </a:r>
            <a:r>
              <a:rPr kumimoji="0" lang="en-US" altLang="en-US" sz="1600" b="0" i="0" u="none" strike="noStrike" cap="none" normalizeH="0" baseline="0" dirty="0">
                <a:ln>
                  <a:noFill/>
                </a:ln>
                <a:solidFill>
                  <a:srgbClr val="000000"/>
                </a:solidFill>
                <a:effectLst/>
                <a:latin typeface="Programme"/>
              </a:rPr>
              <a:t>taper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The street-lamp glimmers cold.</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2400" b="0" i="0" u="none" strike="noStrike" cap="none" normalizeH="0" baseline="0" dirty="0">
                <a:ln>
                  <a:noFill/>
                </a:ln>
                <a:solidFill>
                  <a:schemeClr val="tx1"/>
                </a:solidFill>
                <a:effectLst/>
                <a:latin typeface="Arial" panose="020B0604020202020204" pitchFamily="34" charset="0"/>
              </a:rPr>
              <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rgbClr val="222222"/>
                </a:solidFill>
                <a:effectLst/>
                <a:latin typeface="Programme"/>
              </a:rPr>
              <a:t>A messenger's </a:t>
            </a:r>
            <a:r>
              <a:rPr kumimoji="0" lang="en-US" altLang="en-US" sz="1600" b="0" i="0" u="none" strike="noStrike" cap="none" normalizeH="0" baseline="0" dirty="0">
                <a:ln>
                  <a:noFill/>
                </a:ln>
                <a:solidFill>
                  <a:srgbClr val="000000"/>
                </a:solidFill>
                <a:effectLst/>
                <a:latin typeface="Programme"/>
              </a:rPr>
              <a:t>knock cracks</a:t>
            </a:r>
            <a:r>
              <a:rPr kumimoji="0" lang="en-US" altLang="en-US" sz="1600" b="0" i="0" u="none" strike="noStrike" cap="none" normalizeH="0" baseline="0" dirty="0">
                <a:ln>
                  <a:noFill/>
                </a:ln>
                <a:solidFill>
                  <a:srgbClr val="222222"/>
                </a:solidFill>
                <a:effectLst/>
                <a:latin typeface="Programme"/>
              </a:rPr>
              <a:t> smartly,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Flashed news is in her hand</a:t>
            </a:r>
            <a:br>
              <a:rPr kumimoji="0" lang="en-US" altLang="en-US" sz="1600" b="0" i="0" u="none" strike="noStrike" cap="none" normalizeH="0" baseline="0" dirty="0">
                <a:ln>
                  <a:noFill/>
                </a:ln>
                <a:solidFill>
                  <a:srgbClr val="000000"/>
                </a:solidFill>
                <a:effectLst/>
                <a:latin typeface="Programme"/>
              </a:rPr>
            </a:br>
            <a:r>
              <a:rPr kumimoji="0" lang="en-US" altLang="en-US" sz="1600" b="0" i="0" u="none" strike="noStrike" cap="none" normalizeH="0" baseline="0" dirty="0">
                <a:ln>
                  <a:noFill/>
                </a:ln>
                <a:solidFill>
                  <a:srgbClr val="000000"/>
                </a:solidFill>
                <a:effectLst/>
                <a:latin typeface="Programme"/>
              </a:rPr>
              <a:t>Of meaning it dazes to understand</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Though </a:t>
            </a:r>
            <a:r>
              <a:rPr kumimoji="0" lang="en-US" altLang="en-US" sz="1600" b="0" i="0" u="none" strike="noStrike" cap="none" normalizeH="0" baseline="0" dirty="0">
                <a:ln>
                  <a:noFill/>
                </a:ln>
                <a:solidFill>
                  <a:srgbClr val="000000"/>
                </a:solidFill>
                <a:effectLst/>
                <a:latin typeface="Programme"/>
              </a:rPr>
              <a:t>shaped so shortly: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He--has fallen--in the far South Land . . .</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22222"/>
                </a:solidFill>
                <a:effectLst/>
                <a:latin typeface="Programme"/>
              </a:rPr>
              <a:t>II--</a:t>
            </a:r>
            <a:r>
              <a:rPr kumimoji="0" lang="en-US" altLang="en-US" sz="1600" b="1" i="0" u="none" strike="noStrike" cap="none" normalizeH="0" baseline="0" dirty="0">
                <a:ln>
                  <a:noFill/>
                </a:ln>
                <a:solidFill>
                  <a:srgbClr val="000000"/>
                </a:solidFill>
                <a:effectLst/>
                <a:latin typeface="Programme"/>
              </a:rPr>
              <a:t>The Irony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err="1">
                <a:ln>
                  <a:noFill/>
                </a:ln>
                <a:solidFill>
                  <a:srgbClr val="222222"/>
                </a:solidFill>
                <a:effectLst/>
                <a:latin typeface="Programme"/>
              </a:rPr>
              <a:t>'Tis</a:t>
            </a:r>
            <a:r>
              <a:rPr kumimoji="0" lang="en-US" altLang="en-US" sz="1600" b="0" i="0" u="none" strike="noStrike" cap="none" normalizeH="0" baseline="0" dirty="0">
                <a:ln>
                  <a:noFill/>
                </a:ln>
                <a:solidFill>
                  <a:srgbClr val="222222"/>
                </a:solidFill>
                <a:effectLst/>
                <a:latin typeface="Programme"/>
              </a:rPr>
              <a:t> the morrow; </a:t>
            </a:r>
            <a:r>
              <a:rPr kumimoji="0" lang="en-US" altLang="en-US" sz="1600" b="0" i="0" u="none" strike="noStrike" cap="none" normalizeH="0" baseline="0" dirty="0">
                <a:ln>
                  <a:noFill/>
                </a:ln>
                <a:solidFill>
                  <a:srgbClr val="000000"/>
                </a:solidFill>
                <a:effectLst/>
                <a:latin typeface="Programme"/>
              </a:rPr>
              <a:t>the fog hangs thicker,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The postman </a:t>
            </a:r>
            <a:r>
              <a:rPr kumimoji="0" lang="en-US" altLang="en-US" sz="1600" b="0" i="0" u="none" strike="noStrike" cap="none" normalizeH="0" baseline="0" dirty="0">
                <a:ln>
                  <a:noFill/>
                </a:ln>
                <a:solidFill>
                  <a:srgbClr val="000000"/>
                </a:solidFill>
                <a:effectLst/>
                <a:latin typeface="Programme"/>
              </a:rPr>
              <a:t>nears and goes:</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A letter is brought whose lines disclose</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By the firelight flicker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His hand, whom the worm now knows:</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1600" b="0" i="0" u="none" strike="noStrike" cap="none" normalizeH="0" baseline="0" dirty="0">
              <a:ln>
                <a:noFill/>
              </a:ln>
              <a:solidFill>
                <a:srgbClr val="222222"/>
              </a:solidFill>
              <a:effectLst/>
              <a:latin typeface="Programm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Fresh--firm-</a:t>
            </a:r>
            <a:r>
              <a:rPr kumimoji="0" lang="en-US" altLang="en-US" sz="1600" b="0" i="0" u="none" strike="noStrike" cap="none" normalizeH="0" baseline="0" dirty="0">
                <a:ln>
                  <a:noFill/>
                </a:ln>
                <a:solidFill>
                  <a:srgbClr val="222222"/>
                </a:solidFill>
                <a:effectLst/>
                <a:latin typeface="Programme"/>
              </a:rPr>
              <a:t>-</a:t>
            </a:r>
            <a:r>
              <a:rPr kumimoji="0" lang="en-US" altLang="en-US" sz="1600" b="0" i="0" u="none" strike="noStrike" cap="none" normalizeH="0" baseline="0" dirty="0">
                <a:ln>
                  <a:noFill/>
                </a:ln>
                <a:solidFill>
                  <a:srgbClr val="000000"/>
                </a:solidFill>
                <a:effectLst/>
                <a:latin typeface="Programme"/>
              </a:rPr>
              <a:t>penned in highest feather -</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Page-full of his hoped return,</a:t>
            </a:r>
            <a:br>
              <a:rPr kumimoji="0" lang="en-US" altLang="en-US" sz="1600" b="0" i="0" u="none" strike="noStrike" cap="none" normalizeH="0" baseline="0" dirty="0">
                <a:ln>
                  <a:noFill/>
                </a:ln>
                <a:solidFill>
                  <a:srgbClr val="222222"/>
                </a:solidFill>
                <a:effectLst/>
                <a:latin typeface="Programme"/>
              </a:rPr>
            </a:br>
            <a:r>
              <a:rPr kumimoji="0" lang="en-US" altLang="en-US" sz="1600" b="0" i="0" u="none" strike="noStrike" cap="none" normalizeH="0" baseline="0" dirty="0">
                <a:ln>
                  <a:noFill/>
                </a:ln>
                <a:solidFill>
                  <a:srgbClr val="222222"/>
                </a:solidFill>
                <a:effectLst/>
                <a:latin typeface="Programme"/>
              </a:rPr>
              <a:t>And of home-planned jaunts by brake and burn</a:t>
            </a:r>
            <a:br>
              <a:rPr kumimoji="0" lang="en-US" altLang="en-US" sz="1600" b="0" i="0" u="none" strike="noStrike" cap="none" normalizeH="0" baseline="0" dirty="0">
                <a:ln>
                  <a:noFill/>
                </a:ln>
                <a:solidFill>
                  <a:srgbClr val="222222"/>
                </a:solidFill>
                <a:effectLst/>
                <a:latin typeface="Programme"/>
              </a:rPr>
            </a:br>
            <a:r>
              <a:rPr kumimoji="0" lang="en-US" altLang="en-US" sz="1600" b="0" i="0" u="none" strike="noStrike" cap="none" normalizeH="0" baseline="0" dirty="0">
                <a:ln>
                  <a:noFill/>
                </a:ln>
                <a:solidFill>
                  <a:srgbClr val="222222"/>
                </a:solidFill>
                <a:effectLst/>
                <a:latin typeface="Programme"/>
              </a:rPr>
              <a:t>In the summer weather,</a:t>
            </a:r>
            <a:br>
              <a:rPr kumimoji="0" lang="en-US" altLang="en-US" sz="1600" b="0" i="0" u="none" strike="noStrike" cap="none" normalizeH="0" baseline="0" dirty="0">
                <a:ln>
                  <a:noFill/>
                </a:ln>
                <a:solidFill>
                  <a:srgbClr val="222222"/>
                </a:solidFill>
                <a:effectLst/>
                <a:latin typeface="Programme"/>
              </a:rPr>
            </a:br>
            <a:r>
              <a:rPr kumimoji="0" lang="en-US" altLang="en-US" sz="1600" b="0" i="0" u="none" strike="noStrike" cap="none" normalizeH="0" baseline="0" dirty="0">
                <a:ln>
                  <a:noFill/>
                </a:ln>
                <a:solidFill>
                  <a:srgbClr val="222222"/>
                </a:solidFill>
                <a:effectLst/>
                <a:latin typeface="Programme"/>
              </a:rPr>
              <a:t>And of new love that they would learn.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 name="TextBox 1"/>
          <p:cNvSpPr txBox="1"/>
          <p:nvPr/>
        </p:nvSpPr>
        <p:spPr>
          <a:xfrm>
            <a:off x="47835" y="78828"/>
            <a:ext cx="3397188" cy="3108543"/>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Create a storyboard of the events in the poem. Do this chronologically and include a summary of how the wife feels during different elements of the poem </a:t>
            </a:r>
          </a:p>
          <a:p>
            <a:endParaRPr lang="en-GB" sz="2000" b="1" dirty="0"/>
          </a:p>
          <a:p>
            <a:endParaRPr lang="en-GB" sz="2000" b="1" dirty="0"/>
          </a:p>
          <a:p>
            <a:r>
              <a:rPr lang="en-GB" dirty="0"/>
              <a:t> </a:t>
            </a:r>
          </a:p>
          <a:p>
            <a:endParaRPr lang="en-GB" dirty="0"/>
          </a:p>
        </p:txBody>
      </p:sp>
      <p:sp>
        <p:nvSpPr>
          <p:cNvPr id="5" name="TextBox 4"/>
          <p:cNvSpPr txBox="1"/>
          <p:nvPr/>
        </p:nvSpPr>
        <p:spPr>
          <a:xfrm>
            <a:off x="47835" y="3699641"/>
            <a:ext cx="3397188" cy="2523768"/>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Women were the forgotten hero’s of any war time” </a:t>
            </a:r>
          </a:p>
          <a:p>
            <a:endParaRPr lang="en-GB" sz="2000" b="1" dirty="0"/>
          </a:p>
          <a:p>
            <a:r>
              <a:rPr lang="en-GB" sz="2000" b="1" dirty="0"/>
              <a:t>Decide how you could support this statement using evidence from the poem</a:t>
            </a:r>
            <a:endParaRPr lang="en-GB" b="1" dirty="0"/>
          </a:p>
          <a:p>
            <a:endParaRPr lang="en-GB" dirty="0"/>
          </a:p>
        </p:txBody>
      </p:sp>
      <p:sp>
        <p:nvSpPr>
          <p:cNvPr id="6" name="TextBox 5"/>
          <p:cNvSpPr txBox="1"/>
          <p:nvPr/>
        </p:nvSpPr>
        <p:spPr>
          <a:xfrm>
            <a:off x="8108731" y="78828"/>
            <a:ext cx="3967655" cy="3108543"/>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dirty="0"/>
              <a:t>Why did Hardy choose to show the grief unfolding in this poignant way? (look up poignant if you need to) </a:t>
            </a:r>
          </a:p>
          <a:p>
            <a:r>
              <a:rPr lang="en-GB" sz="2000" dirty="0"/>
              <a:t>What effect does the repetition of the pathetic fallacy have on the mood and atmosphere of the poem? </a:t>
            </a:r>
          </a:p>
          <a:p>
            <a:endParaRPr lang="en-GB" dirty="0"/>
          </a:p>
          <a:p>
            <a:endParaRPr lang="en-GB" dirty="0"/>
          </a:p>
        </p:txBody>
      </p:sp>
      <p:sp>
        <p:nvSpPr>
          <p:cNvPr id="8" name="TextBox 7">
            <a:extLst>
              <a:ext uri="{FF2B5EF4-FFF2-40B4-BE49-F238E27FC236}">
                <a16:creationId xmlns:a16="http://schemas.microsoft.com/office/drawing/2014/main" id="{01088FB3-7E46-4A22-A49F-91028365EA36}"/>
              </a:ext>
            </a:extLst>
          </p:cNvPr>
          <p:cNvSpPr txBox="1"/>
          <p:nvPr/>
        </p:nvSpPr>
        <p:spPr>
          <a:xfrm>
            <a:off x="8108731" y="3429000"/>
            <a:ext cx="3967654" cy="3170099"/>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Tree>
    <p:extLst>
      <p:ext uri="{BB962C8B-B14F-4D97-AF65-F5344CB8AC3E}">
        <p14:creationId xmlns:p14="http://schemas.microsoft.com/office/powerpoint/2010/main" val="95329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3529</Words>
  <Application>Microsoft Office PowerPoint</Application>
  <PresentationFormat>Widescreen</PresentationFormat>
  <Paragraphs>444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Programme</vt:lpstr>
      <vt:lpstr>Times New Roman</vt:lpstr>
      <vt:lpstr>Wingdings</vt:lpstr>
      <vt:lpstr>Office Theme</vt:lpstr>
      <vt:lpstr>PowerPoint Presentation</vt:lpstr>
      <vt:lpstr>PowerPoint Presentation</vt:lpstr>
      <vt:lpstr>PowerPoint Presentation</vt:lpstr>
      <vt:lpstr>Concise Analysis System</vt:lpstr>
      <vt:lpstr>PowerPoint Presentation</vt:lpstr>
      <vt:lpstr>PowerPoint Presentation</vt:lpstr>
      <vt:lpstr>PowerPoint Presentation</vt:lpstr>
      <vt:lpstr>A1 to A5 Practice</vt:lpstr>
      <vt:lpstr>PowerPoint Presentation</vt:lpstr>
      <vt:lpstr>  Romeo and Juliet Challenge   “A tragic tale of love ended too soon”</vt:lpstr>
      <vt:lpstr>PowerPoint Presentation</vt:lpstr>
      <vt:lpstr>PowerPoint Presentation</vt:lpstr>
      <vt:lpstr>War Poems: Possible Exam questions &amp; exercises – remember you can also just do a single poem with the same focus as the comparison question </vt:lpstr>
      <vt:lpstr>Revision Guide for the Exam Anthology Literature Reading Comparison Tips &amp; Exercises</vt:lpstr>
      <vt:lpstr>Anthology; single poem essay </vt:lpstr>
      <vt:lpstr>Anthology; comparison poem essay </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Strachan</dc:creator>
  <cp:lastModifiedBy>Susan Strachan</cp:lastModifiedBy>
  <cp:revision>39</cp:revision>
  <dcterms:created xsi:type="dcterms:W3CDTF">2018-03-15T13:57:30Z</dcterms:created>
  <dcterms:modified xsi:type="dcterms:W3CDTF">2018-07-18T11:57:22Z</dcterms:modified>
</cp:coreProperties>
</file>