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CF6B-93D2-4A8B-99CE-76676AC0575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767DD-FF2F-4A26-AC4F-92E46D18E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0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67DD-FF2F-4A26-AC4F-92E46D18E1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2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7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1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3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8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6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6A1-15AC-4BB3-AC45-5A09FF840A93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9A9B-C39C-4D59-A7A1-6E49FB44F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9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Organization+of+Writing&amp;view=detailv2&amp;&amp;id=ADFDF496BC36890C971D4D96388A1E98F7D5AA0E&amp;selectedIndex=0&amp;ccid=VWq9KqBp&amp;simid=608055142675713205&amp;thid=OIP.M556abd2aa06926dac27a1d84292c3587H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470025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8000" dirty="0" smtClean="0"/>
              <a:t>R1: Response to text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6400800" cy="4680520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Argument/response is well structured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Focus on the question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Highly accurate and clear response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Critical and thoughtful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engagement with key aspects of the text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3042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313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4400" b="1" dirty="0" smtClean="0"/>
              <a:t>A range of punctuation is used</a:t>
            </a:r>
          </a:p>
          <a:p>
            <a:r>
              <a:rPr lang="en-GB" sz="4400" b="1" dirty="0" smtClean="0"/>
              <a:t>Grammatical features including the use of tense accurate.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36" y="836712"/>
            <a:ext cx="301791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/>
              <a:t>W5 - Punctuation/Grammar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0382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/>
              <a:t>W6 - Spelling and Vocabulary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99715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/>
              <a:t>Spelling is usually accurate </a:t>
            </a:r>
            <a:r>
              <a:rPr lang="en-GB" sz="4000" b="1" dirty="0" smtClean="0"/>
              <a:t>across a range </a:t>
            </a:r>
            <a:r>
              <a:rPr lang="en-GB" sz="4000" b="1" dirty="0"/>
              <a:t>of vocabulary </a:t>
            </a:r>
            <a:endParaRPr lang="en-GB" sz="4000" b="1" dirty="0" smtClean="0"/>
          </a:p>
          <a:p>
            <a:r>
              <a:rPr lang="en-GB" sz="4000" b="1" dirty="0" smtClean="0"/>
              <a:t>Reasonably </a:t>
            </a:r>
            <a:r>
              <a:rPr lang="en-GB" sz="4000" b="1" dirty="0"/>
              <a:t>wide vocabulary </a:t>
            </a:r>
            <a:r>
              <a:rPr lang="en-GB" sz="4000" b="1" dirty="0" smtClean="0"/>
              <a:t>shown</a:t>
            </a:r>
          </a:p>
          <a:p>
            <a:r>
              <a:rPr lang="en-GB" sz="4000" b="1" dirty="0" smtClean="0"/>
              <a:t>Words choice is </a:t>
            </a:r>
            <a:r>
              <a:rPr lang="en-GB" sz="4000" b="1" dirty="0"/>
              <a:t>precise.</a:t>
            </a:r>
          </a:p>
        </p:txBody>
      </p:sp>
      <p:pic>
        <p:nvPicPr>
          <p:cNvPr id="11268" name="Picture 4" descr="Image result for spell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168353" cy="490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6192688" cy="4752528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/>
              <a:t>Quotes are embedded into points</a:t>
            </a:r>
          </a:p>
          <a:p>
            <a:r>
              <a:rPr lang="en-GB" sz="3600" b="1" dirty="0" smtClean="0"/>
              <a:t>Select </a:t>
            </a:r>
            <a:r>
              <a:rPr lang="en-GB" sz="3600" b="1" dirty="0"/>
              <a:t>individual specific words and phrases </a:t>
            </a:r>
          </a:p>
          <a:p>
            <a:r>
              <a:rPr lang="en-GB" sz="3600" b="1" dirty="0"/>
              <a:t>Insightful points are supported with thoughtfully chosen </a:t>
            </a:r>
            <a:r>
              <a:rPr lang="en-GB" sz="3600" b="1" dirty="0" smtClean="0"/>
              <a:t>references </a:t>
            </a:r>
            <a:r>
              <a:rPr lang="en-GB" sz="3600" b="1" dirty="0"/>
              <a:t>to the text/quotes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640960" cy="1470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 smtClean="0"/>
              <a:t>R2: Using evidence/comprehension</a:t>
            </a:r>
            <a:endParaRPr lang="en-GB" sz="8000" dirty="0"/>
          </a:p>
        </p:txBody>
      </p:sp>
      <p:pic>
        <p:nvPicPr>
          <p:cNvPr id="2052" name="Picture 4" descr="Image result for quote m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71" y="1988840"/>
            <a:ext cx="20882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97152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Accurate consideration of the meaning and effects created by language, structure and form </a:t>
            </a:r>
          </a:p>
          <a:p>
            <a:r>
              <a:rPr lang="en-GB" sz="4000" b="1" dirty="0" smtClean="0"/>
              <a:t>Apply a wide range of appropriate techniques.</a:t>
            </a:r>
            <a:endParaRPr lang="en-GB" sz="4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8000" dirty="0" smtClean="0"/>
              <a:t>R3: Analysis</a:t>
            </a:r>
            <a:endParaRPr lang="en-GB" sz="8000" dirty="0"/>
          </a:p>
        </p:txBody>
      </p:sp>
      <p:pic>
        <p:nvPicPr>
          <p:cNvPr id="5122" name="Picture 2" descr="Image result for det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67" y="1655765"/>
            <a:ext cx="23179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640960" cy="1470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 smtClean="0"/>
              <a:t>R4: Comparison</a:t>
            </a:r>
            <a:endParaRPr lang="en-GB" sz="8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000250"/>
            <a:ext cx="5915000" cy="4525963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 smtClean="0"/>
              <a:t>Highly secure and thoughtful comparisons</a:t>
            </a:r>
          </a:p>
          <a:p>
            <a:r>
              <a:rPr lang="en-GB" b="1" dirty="0" smtClean="0"/>
              <a:t>Discussion of both writers’ ideas, use of language, form and structure, terminology and context.</a:t>
            </a:r>
          </a:p>
          <a:p>
            <a:r>
              <a:rPr lang="en-GB" b="1" dirty="0" smtClean="0"/>
              <a:t>Range of appropriate reference to the texts.</a:t>
            </a:r>
          </a:p>
          <a:p>
            <a:r>
              <a:rPr lang="en-GB" b="1" dirty="0" smtClean="0"/>
              <a:t>Clear ability to give an overview of the text</a:t>
            </a:r>
            <a:endParaRPr lang="en-GB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61" y="2004264"/>
            <a:ext cx="2376264" cy="43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00" y="1916832"/>
            <a:ext cx="5485928" cy="4680520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b="1" dirty="0" smtClean="0"/>
              <a:t>Highly secure and thoughtful discussion of impact of historical context and its relation to the text.</a:t>
            </a:r>
          </a:p>
          <a:p>
            <a:r>
              <a:rPr lang="en-GB" sz="4000" b="1" dirty="0" smtClean="0"/>
              <a:t>Highly thoughtful focus on audience reaction.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640960" cy="1470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 smtClean="0"/>
              <a:t>R5: Context</a:t>
            </a:r>
            <a:endParaRPr lang="en-GB" sz="8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01" y="1916832"/>
            <a:ext cx="3024336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u="sng" dirty="0"/>
              <a:t>W1 - Organisation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99715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/>
              <a:t>Ideas are organised and developed </a:t>
            </a:r>
            <a:r>
              <a:rPr lang="en-GB" sz="3600" b="1" dirty="0" smtClean="0"/>
              <a:t>clearly.</a:t>
            </a:r>
          </a:p>
          <a:p>
            <a:r>
              <a:rPr lang="en-GB" sz="3600" b="1" dirty="0" smtClean="0"/>
              <a:t>Paragraphs have topic </a:t>
            </a:r>
            <a:r>
              <a:rPr lang="en-GB" sz="3600" b="1" dirty="0"/>
              <a:t>sentences.</a:t>
            </a:r>
          </a:p>
          <a:p>
            <a:r>
              <a:rPr lang="en-GB" sz="3600" b="1" dirty="0"/>
              <a:t>There is </a:t>
            </a:r>
            <a:r>
              <a:rPr lang="en-GB" sz="3600" b="1" dirty="0" smtClean="0"/>
              <a:t>control</a:t>
            </a:r>
            <a:r>
              <a:rPr lang="en-GB" sz="3600" b="1" dirty="0"/>
              <a:t>, shape and direction to the overall writing, and ideas within paragraphs.</a:t>
            </a:r>
          </a:p>
        </p:txBody>
      </p:sp>
      <p:pic>
        <p:nvPicPr>
          <p:cNvPr id="6146" name="Picture 2" descr="http://tse1.mm.bing.net/th?&amp;id=OIP.M556abd2aa06926dac27a1d84292c3587H0&amp;w=300&amp;h=225&amp;c=0&amp;pid=1.9&amp;rs=0&amp;p=0&amp;r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575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/>
              <a:t>W2 - Writing Development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2514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b="1" dirty="0"/>
              <a:t>Some detail and </a:t>
            </a:r>
            <a:r>
              <a:rPr lang="en-GB" sz="4000" b="1" dirty="0" smtClean="0"/>
              <a:t>development</a:t>
            </a:r>
          </a:p>
          <a:p>
            <a:r>
              <a:rPr lang="en-GB" sz="4000" b="1" dirty="0" smtClean="0"/>
              <a:t>Becoming </a:t>
            </a:r>
            <a:r>
              <a:rPr lang="en-GB" sz="4000" b="1" dirty="0"/>
              <a:t>thoughtful </a:t>
            </a:r>
            <a:r>
              <a:rPr lang="en-GB" sz="4000" b="1" dirty="0" smtClean="0"/>
              <a:t>in using</a:t>
            </a:r>
          </a:p>
          <a:p>
            <a:r>
              <a:rPr lang="en-GB" sz="4000" b="1" dirty="0" smtClean="0"/>
              <a:t>Fiction</a:t>
            </a:r>
            <a:r>
              <a:rPr lang="en-GB" sz="4000" b="1" dirty="0"/>
              <a:t>: Plot/Characters</a:t>
            </a:r>
          </a:p>
          <a:p>
            <a:r>
              <a:rPr lang="en-GB" sz="4000" b="1" dirty="0"/>
              <a:t>Non-Fiction: Ideas/Arguments</a:t>
            </a:r>
          </a:p>
        </p:txBody>
      </p:sp>
      <p:pic>
        <p:nvPicPr>
          <p:cNvPr id="7172" name="Picture 4" descr="Image result for People Writing a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11" y="1628800"/>
            <a:ext cx="24619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W3 – PAF: purpose, audience &amp; format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85313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sz="4000" b="1" dirty="0" smtClean="0"/>
              <a:t>Writing is matched to the purpose/format </a:t>
            </a:r>
          </a:p>
          <a:p>
            <a:r>
              <a:rPr lang="en-GB" sz="4000" b="1" dirty="0" smtClean="0"/>
              <a:t>Shows a clear understanding.</a:t>
            </a:r>
          </a:p>
          <a:p>
            <a:r>
              <a:rPr lang="en-GB" sz="4000" b="1" dirty="0" smtClean="0"/>
              <a:t>Some appropriate techniques are used.</a:t>
            </a:r>
          </a:p>
          <a:p>
            <a:r>
              <a:rPr lang="en-GB" sz="4000" b="1" dirty="0" smtClean="0"/>
              <a:t>Clear awareness of the reader / intended audience </a:t>
            </a:r>
          </a:p>
          <a:p>
            <a:endParaRPr lang="en-GB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08" y="1628800"/>
            <a:ext cx="2520280" cy="4824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892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dirty="0" smtClean="0"/>
              <a:t>W4 - Sentence Style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85313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Communication is clear and fluent, and becoming ambitious. </a:t>
            </a:r>
          </a:p>
          <a:p>
            <a:r>
              <a:rPr lang="en-GB" b="1" dirty="0" smtClean="0"/>
              <a:t>A range of sentence starts, lengths and structures are used accurately </a:t>
            </a:r>
          </a:p>
          <a:p>
            <a:r>
              <a:rPr lang="en-GB" b="1" dirty="0" smtClean="0"/>
              <a:t>Successful use of simple, compound and complex sentences.</a:t>
            </a:r>
            <a:endParaRPr lang="en-GB" b="1" dirty="0"/>
          </a:p>
        </p:txBody>
      </p:sp>
      <p:pic>
        <p:nvPicPr>
          <p:cNvPr id="9218" name="Picture 2" descr="Image result for varied sent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403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313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R1: Response to text</vt:lpstr>
      <vt:lpstr>PowerPoint Presentation</vt:lpstr>
      <vt:lpstr>R3: Analysis</vt:lpstr>
      <vt:lpstr>f</vt:lpstr>
      <vt:lpstr>PowerPoint Presentation</vt:lpstr>
      <vt:lpstr>W1 - Organisation</vt:lpstr>
      <vt:lpstr>W2 - Writing Development</vt:lpstr>
      <vt:lpstr>W3 – PAF: purpose, audience &amp; format</vt:lpstr>
      <vt:lpstr>W4 - Sentence Style</vt:lpstr>
      <vt:lpstr>W5 - Punctuation/Grammar</vt:lpstr>
      <vt:lpstr>W6 - Spelling and Vocabulary</vt:lpstr>
    </vt:vector>
  </TitlesOfParts>
  <Company>Authorised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R1: Response to text</dc:title>
  <dc:creator>Susan Strachan</dc:creator>
  <cp:lastModifiedBy>Susan Strachan</cp:lastModifiedBy>
  <cp:revision>7</cp:revision>
  <dcterms:created xsi:type="dcterms:W3CDTF">2016-07-03T12:26:49Z</dcterms:created>
  <dcterms:modified xsi:type="dcterms:W3CDTF">2016-07-14T09:37:28Z</dcterms:modified>
</cp:coreProperties>
</file>