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2" r:id="rId4"/>
    <p:sldId id="263" r:id="rId5"/>
    <p:sldId id="264" r:id="rId6"/>
    <p:sldId id="265" r:id="rId7"/>
    <p:sldId id="266" r:id="rId8"/>
    <p:sldId id="267" r:id="rId9"/>
    <p:sldId id="258" r:id="rId10"/>
    <p:sldId id="259" r:id="rId11"/>
    <p:sldId id="260"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B114DF-0BFC-424A-A8BC-0DF2B9BFBE41}" type="datetimeFigureOut">
              <a:rPr lang="en-GB" smtClean="0"/>
              <a:t>05/07/2017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59FF0-6EFF-4990-85E4-61F1D47A9F91}" type="slidenum">
              <a:rPr lang="en-GB" smtClean="0"/>
              <a:t>‹#›</a:t>
            </a:fld>
            <a:endParaRPr lang="en-GB"/>
          </a:p>
        </p:txBody>
      </p:sp>
    </p:spTree>
    <p:extLst>
      <p:ext uri="{BB962C8B-B14F-4D97-AF65-F5344CB8AC3E}">
        <p14:creationId xmlns:p14="http://schemas.microsoft.com/office/powerpoint/2010/main" val="3214471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559FF0-6EFF-4990-85E4-61F1D47A9F91}" type="slidenum">
              <a:rPr lang="en-GB" smtClean="0"/>
              <a:t>12</a:t>
            </a:fld>
            <a:endParaRPr lang="en-GB"/>
          </a:p>
        </p:txBody>
      </p:sp>
    </p:spTree>
    <p:extLst>
      <p:ext uri="{BB962C8B-B14F-4D97-AF65-F5344CB8AC3E}">
        <p14:creationId xmlns:p14="http://schemas.microsoft.com/office/powerpoint/2010/main" val="1996380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33446C-C182-40A7-A66D-57B59FDF12F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335855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33446C-C182-40A7-A66D-57B59FDF12F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369576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33446C-C182-40A7-A66D-57B59FDF12F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270309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33446C-C182-40A7-A66D-57B59FDF12F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311726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33446C-C182-40A7-A66D-57B59FDF12F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3313899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33446C-C182-40A7-A66D-57B59FDF12F4}" type="datetimeFigureOut">
              <a:rPr lang="en-GB" smtClean="0"/>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246281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33446C-C182-40A7-A66D-57B59FDF12F4}" type="datetimeFigureOut">
              <a:rPr lang="en-GB" smtClean="0"/>
              <a:t>05/07/2017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2750006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33446C-C182-40A7-A66D-57B59FDF12F4}" type="datetimeFigureOut">
              <a:rPr lang="en-GB" smtClean="0"/>
              <a:t>05/07/2017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102251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3446C-C182-40A7-A66D-57B59FDF12F4}" type="datetimeFigureOut">
              <a:rPr lang="en-GB" smtClean="0"/>
              <a:t>05/07/2017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632764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3446C-C182-40A7-A66D-57B59FDF12F4}" type="datetimeFigureOut">
              <a:rPr lang="en-GB" smtClean="0"/>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256189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3446C-C182-40A7-A66D-57B59FDF12F4}" type="datetimeFigureOut">
              <a:rPr lang="en-GB" smtClean="0"/>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167844-F82A-462A-85E0-9ED6A1622E65}" type="slidenum">
              <a:rPr lang="en-GB" smtClean="0"/>
              <a:t>‹#›</a:t>
            </a:fld>
            <a:endParaRPr lang="en-GB"/>
          </a:p>
        </p:txBody>
      </p:sp>
    </p:spTree>
    <p:extLst>
      <p:ext uri="{BB962C8B-B14F-4D97-AF65-F5344CB8AC3E}">
        <p14:creationId xmlns:p14="http://schemas.microsoft.com/office/powerpoint/2010/main" val="128505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3446C-C182-40A7-A66D-57B59FDF12F4}" type="datetimeFigureOut">
              <a:rPr lang="en-GB" smtClean="0"/>
              <a:t>05/07/2017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844-F82A-462A-85E0-9ED6A1622E65}" type="slidenum">
              <a:rPr lang="en-GB" smtClean="0"/>
              <a:t>‹#›</a:t>
            </a:fld>
            <a:endParaRPr lang="en-GB"/>
          </a:p>
        </p:txBody>
      </p:sp>
    </p:spTree>
    <p:extLst>
      <p:ext uri="{BB962C8B-B14F-4D97-AF65-F5344CB8AC3E}">
        <p14:creationId xmlns:p14="http://schemas.microsoft.com/office/powerpoint/2010/main" val="1040501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35113"/>
            <a:ext cx="5684168" cy="578495"/>
          </a:xfrm>
        </p:spPr>
        <p:style>
          <a:lnRef idx="2">
            <a:schemeClr val="accent1"/>
          </a:lnRef>
          <a:fillRef idx="1">
            <a:schemeClr val="lt1"/>
          </a:fillRef>
          <a:effectRef idx="0">
            <a:schemeClr val="accent1"/>
          </a:effectRef>
          <a:fontRef idx="minor">
            <a:schemeClr val="dk1"/>
          </a:fontRef>
        </p:style>
        <p:txBody>
          <a:bodyPr>
            <a:noAutofit/>
          </a:bodyPr>
          <a:lstStyle/>
          <a:p>
            <a:r>
              <a:rPr lang="en-GB" sz="3200" dirty="0" smtClean="0"/>
              <a:t>Romeo &amp; </a:t>
            </a:r>
            <a:r>
              <a:rPr lang="en-GB" sz="3200" dirty="0"/>
              <a:t>J</a:t>
            </a:r>
            <a:r>
              <a:rPr lang="en-GB" sz="3200" dirty="0" smtClean="0"/>
              <a:t>uliet Extract Answer</a:t>
            </a:r>
            <a:endParaRPr lang="en-GB" sz="3200" dirty="0"/>
          </a:p>
        </p:txBody>
      </p:sp>
      <p:sp>
        <p:nvSpPr>
          <p:cNvPr id="3" name="Subtitle 2"/>
          <p:cNvSpPr>
            <a:spLocks noGrp="1"/>
          </p:cNvSpPr>
          <p:nvPr>
            <p:ph type="subTitle" idx="1"/>
          </p:nvPr>
        </p:nvSpPr>
        <p:spPr>
          <a:xfrm>
            <a:off x="167587" y="764704"/>
            <a:ext cx="2072072" cy="4896544"/>
          </a:xfrm>
        </p:spPr>
        <p:style>
          <a:lnRef idx="2">
            <a:schemeClr val="accent1"/>
          </a:lnRef>
          <a:fillRef idx="1">
            <a:schemeClr val="lt1"/>
          </a:fillRef>
          <a:effectRef idx="0">
            <a:schemeClr val="accent1"/>
          </a:effectRef>
          <a:fontRef idx="minor">
            <a:schemeClr val="dk1"/>
          </a:fontRef>
        </p:style>
        <p:txBody>
          <a:bodyPr>
            <a:noAutofit/>
          </a:bodyPr>
          <a:lstStyle/>
          <a:p>
            <a:r>
              <a:rPr lang="en-GB" sz="1500" b="1" dirty="0" smtClean="0">
                <a:solidFill>
                  <a:schemeClr val="tx1"/>
                </a:solidFill>
              </a:rPr>
              <a:t>Intro – link to the </a:t>
            </a:r>
            <a:r>
              <a:rPr lang="en-GB" sz="1500" b="1" dirty="0" smtClean="0">
                <a:solidFill>
                  <a:schemeClr val="tx1"/>
                </a:solidFill>
              </a:rPr>
              <a:t>question with overview of meaning in the extract. Explain </a:t>
            </a:r>
            <a:r>
              <a:rPr lang="en-GB" sz="1500" b="1" dirty="0" smtClean="0">
                <a:solidFill>
                  <a:schemeClr val="tx1"/>
                </a:solidFill>
              </a:rPr>
              <a:t>where the extract happens in the play </a:t>
            </a:r>
          </a:p>
          <a:p>
            <a:r>
              <a:rPr lang="en-GB" sz="1500" b="1" dirty="0" smtClean="0">
                <a:solidFill>
                  <a:schemeClr val="tx1"/>
                </a:solidFill>
              </a:rPr>
              <a:t>Start </a:t>
            </a:r>
            <a:r>
              <a:rPr lang="en-GB" sz="1500" b="1" dirty="0" smtClean="0">
                <a:solidFill>
                  <a:schemeClr val="tx1"/>
                </a:solidFill>
              </a:rPr>
              <a:t>of the extract – choose 2 – 3 quotes to explore </a:t>
            </a:r>
          </a:p>
          <a:p>
            <a:r>
              <a:rPr lang="en-GB" sz="1500" b="1" dirty="0" smtClean="0">
                <a:solidFill>
                  <a:schemeClr val="tx1"/>
                </a:solidFill>
              </a:rPr>
              <a:t>Middle </a:t>
            </a:r>
            <a:r>
              <a:rPr lang="en-GB" sz="1500" b="1" dirty="0" smtClean="0">
                <a:solidFill>
                  <a:schemeClr val="tx1"/>
                </a:solidFill>
              </a:rPr>
              <a:t>of the extract – choose 2 – 3 quotes to explore </a:t>
            </a:r>
          </a:p>
          <a:p>
            <a:r>
              <a:rPr lang="en-GB" sz="1500" b="1" dirty="0" smtClean="0">
                <a:solidFill>
                  <a:schemeClr val="tx1"/>
                </a:solidFill>
              </a:rPr>
              <a:t>End </a:t>
            </a:r>
            <a:r>
              <a:rPr lang="en-GB" sz="1500" b="1" dirty="0" smtClean="0">
                <a:solidFill>
                  <a:schemeClr val="tx1"/>
                </a:solidFill>
              </a:rPr>
              <a:t>of the extract – choose 2 – 3 quotes to explore </a:t>
            </a:r>
          </a:p>
          <a:p>
            <a:r>
              <a:rPr lang="en-GB" sz="1500" b="1" dirty="0" smtClean="0">
                <a:solidFill>
                  <a:schemeClr val="tx1"/>
                </a:solidFill>
              </a:rPr>
              <a:t>Conclude </a:t>
            </a:r>
            <a:r>
              <a:rPr lang="en-GB" sz="1500" b="1" dirty="0" smtClean="0">
                <a:solidFill>
                  <a:schemeClr val="tx1"/>
                </a:solidFill>
              </a:rPr>
              <a:t>– Short summary of points</a:t>
            </a:r>
            <a:endParaRPr lang="en-GB" sz="1500" b="1" dirty="0">
              <a:solidFill>
                <a:schemeClr val="tx1"/>
              </a:solidFill>
            </a:endParaRPr>
          </a:p>
        </p:txBody>
      </p:sp>
      <p:sp>
        <p:nvSpPr>
          <p:cNvPr id="4" name="Subtitle 2"/>
          <p:cNvSpPr txBox="1">
            <a:spLocks/>
          </p:cNvSpPr>
          <p:nvPr/>
        </p:nvSpPr>
        <p:spPr>
          <a:xfrm>
            <a:off x="6876256" y="764704"/>
            <a:ext cx="2072072" cy="496855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Exploring the quotes: </a:t>
            </a:r>
          </a:p>
          <a:p>
            <a:r>
              <a:rPr lang="en-GB" b="1" dirty="0" smtClean="0">
                <a:solidFill>
                  <a:schemeClr val="tx1"/>
                </a:solidFill>
              </a:rPr>
              <a:t>Link to the question </a:t>
            </a:r>
          </a:p>
          <a:p>
            <a:r>
              <a:rPr lang="en-GB" b="1" dirty="0" smtClean="0">
                <a:solidFill>
                  <a:schemeClr val="tx1"/>
                </a:solidFill>
              </a:rPr>
              <a:t>Link to the terminology </a:t>
            </a:r>
          </a:p>
          <a:p>
            <a:r>
              <a:rPr lang="en-GB" b="1" dirty="0" smtClean="0">
                <a:solidFill>
                  <a:schemeClr val="tx1"/>
                </a:solidFill>
              </a:rPr>
              <a:t>Link to quote(s) </a:t>
            </a:r>
          </a:p>
          <a:p>
            <a:r>
              <a:rPr lang="en-GB" b="1" dirty="0" smtClean="0">
                <a:solidFill>
                  <a:schemeClr val="tx1"/>
                </a:solidFill>
              </a:rPr>
              <a:t>Explore the hidden and obvious meaning </a:t>
            </a:r>
          </a:p>
          <a:p>
            <a:r>
              <a:rPr lang="en-GB" b="1" dirty="0" smtClean="0">
                <a:solidFill>
                  <a:schemeClr val="tx1"/>
                </a:solidFill>
              </a:rPr>
              <a:t>Zoom in on the words </a:t>
            </a:r>
          </a:p>
          <a:p>
            <a:r>
              <a:rPr lang="en-GB" b="1" dirty="0" smtClean="0">
                <a:solidFill>
                  <a:schemeClr val="tx1"/>
                </a:solidFill>
              </a:rPr>
              <a:t>Explore the effect </a:t>
            </a:r>
          </a:p>
          <a:p>
            <a:r>
              <a:rPr lang="en-GB" b="1" dirty="0" smtClean="0">
                <a:solidFill>
                  <a:schemeClr val="tx1"/>
                </a:solidFill>
              </a:rPr>
              <a:t>What were the writers’ intentions </a:t>
            </a:r>
          </a:p>
          <a:p>
            <a:r>
              <a:rPr lang="en-GB" b="1" dirty="0" smtClean="0">
                <a:solidFill>
                  <a:schemeClr val="tx1"/>
                </a:solidFill>
              </a:rPr>
              <a:t>Remember – you don’t have to do every step every time </a:t>
            </a:r>
          </a:p>
        </p:txBody>
      </p:sp>
      <p:sp>
        <p:nvSpPr>
          <p:cNvPr id="5" name="Subtitle 2"/>
          <p:cNvSpPr txBox="1">
            <a:spLocks/>
          </p:cNvSpPr>
          <p:nvPr/>
        </p:nvSpPr>
        <p:spPr>
          <a:xfrm>
            <a:off x="251520" y="5805264"/>
            <a:ext cx="8696808" cy="89457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Terminology: soliloquy; individual speech by the character, dramatic irony; audience is more aware than the characters, repetition; ideas/words phrases repeated, metaphor; comparison of something as something else,  hyperbole; use of exaggeration for effect, imagery; creating a picture in the mind of the reader, simile; comparison using like or as, dialogue; the speech of characters (think, length, tone, pace)…</a:t>
            </a:r>
          </a:p>
        </p:txBody>
      </p:sp>
      <p:sp>
        <p:nvSpPr>
          <p:cNvPr id="6" name="TextBox 5"/>
          <p:cNvSpPr txBox="1"/>
          <p:nvPr/>
        </p:nvSpPr>
        <p:spPr>
          <a:xfrm>
            <a:off x="2411760" y="1124744"/>
            <a:ext cx="4248472" cy="424731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smtClean="0">
                <a:solidFill>
                  <a:schemeClr val="tx1">
                    <a:lumMod val="50000"/>
                    <a:lumOff val="50000"/>
                  </a:schemeClr>
                </a:solidFill>
              </a:rPr>
              <a:t>Place your extract here </a:t>
            </a:r>
            <a:endParaRPr lang="en-GB" b="1" dirty="0">
              <a:solidFill>
                <a:schemeClr val="tx1">
                  <a:lumMod val="50000"/>
                  <a:lumOff val="50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p:txBody>
      </p:sp>
      <p:sp>
        <p:nvSpPr>
          <p:cNvPr id="7" name="TextBox 6"/>
          <p:cNvSpPr txBox="1"/>
          <p:nvPr/>
        </p:nvSpPr>
        <p:spPr>
          <a:xfrm>
            <a:off x="107505" y="75982"/>
            <a:ext cx="180020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t>Timing – plan 5 </a:t>
            </a:r>
            <a:r>
              <a:rPr lang="en-GB" sz="1400" dirty="0" err="1" smtClean="0"/>
              <a:t>mins</a:t>
            </a:r>
            <a:endParaRPr lang="en-GB" sz="1400" dirty="0" smtClean="0"/>
          </a:p>
          <a:p>
            <a:r>
              <a:rPr lang="en-GB" sz="1400" dirty="0" smtClean="0"/>
              <a:t>Write 15 </a:t>
            </a:r>
            <a:r>
              <a:rPr lang="en-GB" sz="1400" dirty="0" err="1" smtClean="0"/>
              <a:t>mins</a:t>
            </a:r>
            <a:endParaRPr lang="en-GB" sz="1400" dirty="0"/>
          </a:p>
        </p:txBody>
      </p:sp>
    </p:spTree>
    <p:extLst>
      <p:ext uri="{BB962C8B-B14F-4D97-AF65-F5344CB8AC3E}">
        <p14:creationId xmlns:p14="http://schemas.microsoft.com/office/powerpoint/2010/main" val="3785636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116632"/>
            <a:ext cx="4752528" cy="504056"/>
          </a:xfrm>
        </p:spPr>
        <p:style>
          <a:lnRef idx="2">
            <a:schemeClr val="accent4"/>
          </a:lnRef>
          <a:fillRef idx="1">
            <a:schemeClr val="lt1"/>
          </a:fillRef>
          <a:effectRef idx="0">
            <a:schemeClr val="accent4"/>
          </a:effectRef>
          <a:fontRef idx="minor">
            <a:schemeClr val="dk1"/>
          </a:fontRef>
        </p:style>
        <p:txBody>
          <a:bodyPr>
            <a:noAutofit/>
          </a:bodyPr>
          <a:lstStyle/>
          <a:p>
            <a:r>
              <a:rPr lang="en-GB" sz="2000" b="1" i="1" dirty="0" smtClean="0"/>
              <a:t>Language Writing Exam Key Reminders</a:t>
            </a:r>
            <a:endParaRPr lang="en-GB" sz="2000" b="1" i="1" dirty="0"/>
          </a:p>
        </p:txBody>
      </p:sp>
      <p:sp>
        <p:nvSpPr>
          <p:cNvPr id="3" name="Content Placeholder 2"/>
          <p:cNvSpPr>
            <a:spLocks noGrp="1"/>
          </p:cNvSpPr>
          <p:nvPr>
            <p:ph idx="1"/>
          </p:nvPr>
        </p:nvSpPr>
        <p:spPr>
          <a:xfrm>
            <a:off x="61836" y="847677"/>
            <a:ext cx="2664296" cy="4516316"/>
          </a:xfrm>
        </p:spPr>
        <p:style>
          <a:lnRef idx="2">
            <a:schemeClr val="accent4"/>
          </a:lnRef>
          <a:fillRef idx="1">
            <a:schemeClr val="lt1"/>
          </a:fillRef>
          <a:effectRef idx="0">
            <a:schemeClr val="accent4"/>
          </a:effectRef>
          <a:fontRef idx="minor">
            <a:schemeClr val="dk1"/>
          </a:fontRef>
        </p:style>
        <p:txBody>
          <a:bodyPr>
            <a:normAutofit fontScale="47500" lnSpcReduction="20000"/>
          </a:bodyPr>
          <a:lstStyle/>
          <a:p>
            <a:pPr marL="0" indent="0">
              <a:buNone/>
            </a:pPr>
            <a:r>
              <a:rPr lang="en-GB" sz="4000" b="1" i="1" dirty="0" smtClean="0"/>
              <a:t>Fiction 1B Writing </a:t>
            </a:r>
          </a:p>
          <a:p>
            <a:pPr marL="0" indent="0">
              <a:buNone/>
            </a:pPr>
            <a:r>
              <a:rPr lang="en-GB" sz="4000" dirty="0" smtClean="0"/>
              <a:t>Choice of 4 task titles </a:t>
            </a:r>
          </a:p>
          <a:p>
            <a:pPr marL="0" indent="0">
              <a:buNone/>
            </a:pPr>
            <a:r>
              <a:rPr lang="en-GB" sz="4000" dirty="0" smtClean="0"/>
              <a:t>Write a story </a:t>
            </a:r>
          </a:p>
          <a:p>
            <a:pPr marL="0" indent="0">
              <a:buNone/>
            </a:pPr>
            <a:r>
              <a:rPr lang="en-GB" sz="4000" dirty="0" smtClean="0"/>
              <a:t>Structure it effectively – opening – rising action – climax – falling action – resolution </a:t>
            </a:r>
          </a:p>
          <a:p>
            <a:pPr marL="0" indent="0">
              <a:buNone/>
            </a:pPr>
            <a:r>
              <a:rPr lang="en-GB" sz="4000" dirty="0" smtClean="0"/>
              <a:t>Keep it interesting and engaging </a:t>
            </a:r>
          </a:p>
          <a:p>
            <a:pPr marL="0" indent="0">
              <a:buNone/>
            </a:pPr>
            <a:r>
              <a:rPr lang="en-GB" sz="4000" dirty="0" smtClean="0"/>
              <a:t>Make it believable </a:t>
            </a:r>
          </a:p>
          <a:p>
            <a:pPr marL="0" indent="0">
              <a:buNone/>
            </a:pPr>
            <a:r>
              <a:rPr lang="en-GB" sz="4000" dirty="0" smtClean="0"/>
              <a:t>Stick to something you know </a:t>
            </a:r>
          </a:p>
          <a:p>
            <a:pPr marL="0" indent="0">
              <a:buNone/>
            </a:pPr>
            <a:r>
              <a:rPr lang="en-GB" sz="4000" dirty="0" smtClean="0"/>
              <a:t>Don’t overcomplicate the plot </a:t>
            </a:r>
          </a:p>
          <a:p>
            <a:pPr marL="0" indent="0">
              <a:buNone/>
            </a:pPr>
            <a:r>
              <a:rPr lang="en-GB" sz="4000" dirty="0" smtClean="0"/>
              <a:t>Do use language to create imagery and tension if applicable </a:t>
            </a:r>
            <a:endParaRPr lang="en-GB" sz="4000" dirty="0"/>
          </a:p>
        </p:txBody>
      </p:sp>
      <p:sp>
        <p:nvSpPr>
          <p:cNvPr id="4" name="Content Placeholder 2"/>
          <p:cNvSpPr txBox="1">
            <a:spLocks/>
          </p:cNvSpPr>
          <p:nvPr/>
        </p:nvSpPr>
        <p:spPr>
          <a:xfrm>
            <a:off x="6372200" y="797511"/>
            <a:ext cx="2664296" cy="6014159"/>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buFont typeface="Arial" panose="020B0604020202020204" pitchFamily="34" charset="0"/>
              <a:buNone/>
            </a:pPr>
            <a:r>
              <a:rPr lang="en-GB" sz="7200" b="1" i="1" dirty="0" smtClean="0"/>
              <a:t>Non - Fiction 2B Writing</a:t>
            </a:r>
          </a:p>
          <a:p>
            <a:pPr marL="0" indent="0">
              <a:buFont typeface="Arial" panose="020B0604020202020204" pitchFamily="34" charset="0"/>
              <a:buNone/>
            </a:pPr>
            <a:r>
              <a:rPr lang="en-GB" sz="7200" i="1" dirty="0" smtClean="0"/>
              <a:t>Transactional Writing: writing for a purpose </a:t>
            </a:r>
          </a:p>
          <a:p>
            <a:pPr marL="0" indent="0">
              <a:buFont typeface="Arial" panose="020B0604020202020204" pitchFamily="34" charset="0"/>
              <a:buNone/>
            </a:pPr>
            <a:r>
              <a:rPr lang="en-GB" sz="7200" i="1" dirty="0" smtClean="0"/>
              <a:t>You will have to write two separate texts </a:t>
            </a:r>
          </a:p>
          <a:p>
            <a:pPr marL="0" indent="0">
              <a:buFont typeface="Arial" panose="020B0604020202020204" pitchFamily="34" charset="0"/>
              <a:buNone/>
            </a:pPr>
            <a:r>
              <a:rPr lang="en-GB" sz="7200" i="1" dirty="0" smtClean="0"/>
              <a:t>Check the PAFT – Purpose, audience, format and tone – highlight the question to identify this first </a:t>
            </a:r>
          </a:p>
          <a:p>
            <a:pPr marL="0" indent="0">
              <a:buFont typeface="Arial" panose="020B0604020202020204" pitchFamily="34" charset="0"/>
              <a:buNone/>
            </a:pPr>
            <a:r>
              <a:rPr lang="en-GB" sz="7200" i="1" dirty="0" smtClean="0"/>
              <a:t>You may be asked to write to: </a:t>
            </a:r>
          </a:p>
          <a:p>
            <a:pPr marL="0" indent="0">
              <a:buFont typeface="Arial" panose="020B0604020202020204" pitchFamily="34" charset="0"/>
              <a:buNone/>
            </a:pPr>
            <a:r>
              <a:rPr lang="en-GB" sz="7200" i="1" dirty="0" smtClean="0"/>
              <a:t>Inform, advise, persuade, entertain, review</a:t>
            </a:r>
          </a:p>
          <a:p>
            <a:pPr marL="0" indent="0">
              <a:buFont typeface="Arial" panose="020B0604020202020204" pitchFamily="34" charset="0"/>
              <a:buNone/>
            </a:pPr>
            <a:r>
              <a:rPr lang="en-GB" sz="7200" i="1" dirty="0" smtClean="0"/>
              <a:t>You may be asked to format this as: </a:t>
            </a:r>
          </a:p>
          <a:p>
            <a:pPr marL="0" indent="0">
              <a:buFont typeface="Arial" panose="020B0604020202020204" pitchFamily="34" charset="0"/>
              <a:buNone/>
            </a:pPr>
            <a:r>
              <a:rPr lang="en-GB" sz="7200" i="1" dirty="0" smtClean="0"/>
              <a:t>Speech, letter, review, article or report</a:t>
            </a:r>
          </a:p>
          <a:p>
            <a:pPr marL="0" indent="0">
              <a:buFont typeface="Arial" panose="020B0604020202020204" pitchFamily="34" charset="0"/>
              <a:buNone/>
            </a:pPr>
            <a:r>
              <a:rPr lang="en-GB" sz="7200" i="1" dirty="0" smtClean="0"/>
              <a:t>Check your audience (who you are writing for) carefully and consider the tone you use. </a:t>
            </a:r>
          </a:p>
          <a:p>
            <a:pPr marL="0" indent="0">
              <a:buFont typeface="Arial" panose="020B0604020202020204" pitchFamily="34" charset="0"/>
              <a:buNone/>
            </a:pPr>
            <a:r>
              <a:rPr lang="en-GB" sz="7200" i="1" dirty="0" smtClean="0"/>
              <a:t>Tone – should it be Formal or Informal, friendly or serious, consider this carefully. </a:t>
            </a:r>
            <a:endParaRPr lang="en-GB" sz="7200" dirty="0" smtClean="0"/>
          </a:p>
          <a:p>
            <a:pPr marL="0" indent="0">
              <a:buFont typeface="Arial" panose="020B0604020202020204" pitchFamily="34" charset="0"/>
              <a:buNone/>
            </a:pPr>
            <a:r>
              <a:rPr lang="en-GB" sz="7200" dirty="0" smtClean="0"/>
              <a:t>  </a:t>
            </a:r>
          </a:p>
        </p:txBody>
      </p:sp>
      <p:sp>
        <p:nvSpPr>
          <p:cNvPr id="5" name="TextBox 4"/>
          <p:cNvSpPr txBox="1"/>
          <p:nvPr/>
        </p:nvSpPr>
        <p:spPr>
          <a:xfrm>
            <a:off x="107504" y="25802"/>
            <a:ext cx="187220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smtClean="0"/>
              <a:t>Timings:  Reading – 10 </a:t>
            </a:r>
          </a:p>
          <a:p>
            <a:r>
              <a:rPr lang="en-GB" sz="1200" dirty="0" smtClean="0"/>
              <a:t>A1 – 5, A2 – 8, A3 – 12</a:t>
            </a:r>
          </a:p>
          <a:p>
            <a:r>
              <a:rPr lang="en-GB" sz="1200" dirty="0" smtClean="0"/>
              <a:t>A4 – 12, A5 – 12 minutes</a:t>
            </a:r>
            <a:endParaRPr lang="en-GB" sz="1200" dirty="0"/>
          </a:p>
        </p:txBody>
      </p:sp>
      <p:sp>
        <p:nvSpPr>
          <p:cNvPr id="6" name="TextBox 5"/>
          <p:cNvSpPr txBox="1"/>
          <p:nvPr/>
        </p:nvSpPr>
        <p:spPr>
          <a:xfrm>
            <a:off x="7003665" y="28640"/>
            <a:ext cx="201622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smtClean="0"/>
              <a:t>Timings:  5 minutes planning 25 minutes writing then move onto the second task </a:t>
            </a:r>
            <a:endParaRPr lang="en-GB" sz="1200" dirty="0"/>
          </a:p>
        </p:txBody>
      </p:sp>
      <p:sp>
        <p:nvSpPr>
          <p:cNvPr id="7" name="Rectangle 6"/>
          <p:cNvSpPr/>
          <p:nvPr/>
        </p:nvSpPr>
        <p:spPr>
          <a:xfrm>
            <a:off x="2924927" y="833353"/>
            <a:ext cx="3312368"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600" b="1" dirty="0" smtClean="0"/>
              <a:t>Writing Success Criteria:</a:t>
            </a:r>
          </a:p>
          <a:p>
            <a:pPr marL="285750" indent="-285750">
              <a:buFont typeface="Arial" panose="020B0604020202020204" pitchFamily="34" charset="0"/>
              <a:buChar char="•"/>
            </a:pPr>
            <a:r>
              <a:rPr lang="en-GB" sz="1600" b="1" dirty="0" smtClean="0"/>
              <a:t>You must plan your writing – this will aid clarity and stop you forgetting what you were going to add in</a:t>
            </a:r>
          </a:p>
          <a:p>
            <a:pPr marL="285750" indent="-285750">
              <a:buFont typeface="Arial" panose="020B0604020202020204" pitchFamily="34" charset="0"/>
              <a:buChar char="•"/>
            </a:pPr>
            <a:r>
              <a:rPr lang="en-GB" sz="1600" b="1" dirty="0" smtClean="0"/>
              <a:t>TIPTOP paragraphs = time, place, topic, person – new paragraph</a:t>
            </a:r>
          </a:p>
          <a:p>
            <a:pPr marL="285750" indent="-285750">
              <a:buFont typeface="Arial" panose="020B0604020202020204" pitchFamily="34" charset="0"/>
              <a:buChar char="•"/>
            </a:pPr>
            <a:r>
              <a:rPr lang="en-GB" sz="1600" b="1" dirty="0" smtClean="0"/>
              <a:t> Sentence structures – use a variety – simple, compound and complex</a:t>
            </a:r>
          </a:p>
          <a:p>
            <a:pPr marL="285750" indent="-285750">
              <a:buFont typeface="Arial" panose="020B0604020202020204" pitchFamily="34" charset="0"/>
              <a:buChar char="•"/>
            </a:pPr>
            <a:r>
              <a:rPr lang="en-GB" sz="1600" b="1" dirty="0" smtClean="0"/>
              <a:t>Check your spelling</a:t>
            </a:r>
          </a:p>
          <a:p>
            <a:pPr marL="285750" indent="-285750">
              <a:buFont typeface="Arial" panose="020B0604020202020204" pitchFamily="34" charset="0"/>
              <a:buChar char="•"/>
            </a:pPr>
            <a:r>
              <a:rPr lang="en-GB" sz="1600" b="1" dirty="0" smtClean="0"/>
              <a:t>Check your punctuation - . , ; : ! ? </a:t>
            </a:r>
          </a:p>
          <a:p>
            <a:pPr marL="285750" indent="-285750">
              <a:buFont typeface="Arial" panose="020B0604020202020204" pitchFamily="34" charset="0"/>
              <a:buChar char="•"/>
            </a:pPr>
            <a:r>
              <a:rPr lang="en-GB" sz="1600" b="1" dirty="0" smtClean="0"/>
              <a:t>Make sure you have capital letters for the start of sentences and Proper Nouns </a:t>
            </a:r>
          </a:p>
          <a:p>
            <a:pPr marL="285750" indent="-285750">
              <a:buFont typeface="Arial" panose="020B0604020202020204" pitchFamily="34" charset="0"/>
              <a:buChar char="•"/>
            </a:pPr>
            <a:r>
              <a:rPr lang="en-GB" sz="1600" b="1" dirty="0" smtClean="0"/>
              <a:t>Edit your writing – go back and check you have included all the words in sentences</a:t>
            </a:r>
            <a:endParaRPr lang="en-GB" sz="1600" b="1" dirty="0"/>
          </a:p>
        </p:txBody>
      </p:sp>
      <p:sp>
        <p:nvSpPr>
          <p:cNvPr id="11" name="TextBox 10"/>
          <p:cNvSpPr txBox="1"/>
          <p:nvPr/>
        </p:nvSpPr>
        <p:spPr>
          <a:xfrm>
            <a:off x="116615" y="6073006"/>
            <a:ext cx="6120680"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smtClean="0"/>
              <a:t>Techniques you can use are: </a:t>
            </a:r>
            <a:r>
              <a:rPr lang="en-GB" sz="1400" dirty="0" smtClean="0"/>
              <a:t>emotive language, hyperbole, metaphor, simile, facts, personification,,  imagery, tone, sentence structures, repetition, </a:t>
            </a:r>
            <a:r>
              <a:rPr lang="en-GB" sz="1400" dirty="0"/>
              <a:t>triplets </a:t>
            </a:r>
            <a:r>
              <a:rPr lang="en-GB" sz="1400" dirty="0" smtClean="0"/>
              <a:t>first/second/third person, narrative voice, alliteration, dialogue (sparingly) </a:t>
            </a:r>
            <a:endParaRPr lang="en-GB" sz="1400" dirty="0"/>
          </a:p>
        </p:txBody>
      </p:sp>
    </p:spTree>
    <p:extLst>
      <p:ext uri="{BB962C8B-B14F-4D97-AF65-F5344CB8AC3E}">
        <p14:creationId xmlns:p14="http://schemas.microsoft.com/office/powerpoint/2010/main" val="3586484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3968" y="116632"/>
            <a:ext cx="4752527" cy="346050"/>
          </a:xfrm>
        </p:spPr>
        <p:style>
          <a:lnRef idx="2">
            <a:schemeClr val="accent6"/>
          </a:lnRef>
          <a:fillRef idx="1">
            <a:schemeClr val="lt1"/>
          </a:fillRef>
          <a:effectRef idx="0">
            <a:schemeClr val="accent6"/>
          </a:effectRef>
          <a:fontRef idx="minor">
            <a:schemeClr val="dk1"/>
          </a:fontRef>
        </p:style>
        <p:txBody>
          <a:bodyPr>
            <a:noAutofit/>
          </a:bodyPr>
          <a:lstStyle/>
          <a:p>
            <a:r>
              <a:rPr lang="en-GB" sz="2400" dirty="0" smtClean="0"/>
              <a:t>Literature Paper 1: Reading Analysis  </a:t>
            </a:r>
            <a:endParaRPr lang="en-GB" sz="2400" dirty="0"/>
          </a:p>
        </p:txBody>
      </p:sp>
      <p:sp>
        <p:nvSpPr>
          <p:cNvPr id="4" name="Content Placeholder 3"/>
          <p:cNvSpPr>
            <a:spLocks noGrp="1"/>
          </p:cNvSpPr>
          <p:nvPr>
            <p:ph sz="half" idx="1"/>
          </p:nvPr>
        </p:nvSpPr>
        <p:spPr>
          <a:xfrm>
            <a:off x="107504" y="116632"/>
            <a:ext cx="4038600" cy="4320479"/>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marL="0" indent="0">
              <a:buNone/>
            </a:pPr>
            <a:r>
              <a:rPr lang="en-GB" u="sng" dirty="0" smtClean="0"/>
              <a:t>Romeo &amp; Juliet – 1 hour </a:t>
            </a:r>
          </a:p>
          <a:p>
            <a:pPr marL="0" indent="0">
              <a:buNone/>
            </a:pPr>
            <a:r>
              <a:rPr lang="en-GB" sz="2300" b="1" u="sng" dirty="0" smtClean="0"/>
              <a:t>Extract – 20 minutes – 15  marks</a:t>
            </a:r>
          </a:p>
          <a:p>
            <a:pPr marL="0" indent="0">
              <a:buNone/>
            </a:pPr>
            <a:r>
              <a:rPr lang="en-GB" sz="2100" dirty="0"/>
              <a:t>Intro – link to the question. Explain where the extract happens in the </a:t>
            </a:r>
            <a:r>
              <a:rPr lang="en-GB" sz="2100" dirty="0" smtClean="0"/>
              <a:t>play, Start </a:t>
            </a:r>
            <a:r>
              <a:rPr lang="en-GB" sz="2100" dirty="0"/>
              <a:t>of the extract – choose 2 – 3 quotes to </a:t>
            </a:r>
            <a:r>
              <a:rPr lang="en-GB" sz="2100" dirty="0" smtClean="0"/>
              <a:t>explore, Middle </a:t>
            </a:r>
            <a:r>
              <a:rPr lang="en-GB" sz="2100" dirty="0"/>
              <a:t>of the extract – choose 2 – 3 quotes to </a:t>
            </a:r>
            <a:r>
              <a:rPr lang="en-GB" sz="2100" dirty="0" smtClean="0"/>
              <a:t>explore, End </a:t>
            </a:r>
            <a:r>
              <a:rPr lang="en-GB" sz="2100" dirty="0"/>
              <a:t>of the extract – choose 2 – 3 quotes to </a:t>
            </a:r>
            <a:r>
              <a:rPr lang="en-GB" sz="2100" dirty="0" smtClean="0"/>
              <a:t>explore, Conclude </a:t>
            </a:r>
            <a:r>
              <a:rPr lang="en-GB" sz="2100" dirty="0"/>
              <a:t>– Short summary of </a:t>
            </a:r>
            <a:r>
              <a:rPr lang="en-GB" sz="2100" dirty="0" smtClean="0"/>
              <a:t>points</a:t>
            </a:r>
          </a:p>
          <a:p>
            <a:pPr marL="0" indent="0">
              <a:buNone/>
            </a:pPr>
            <a:r>
              <a:rPr lang="en-GB" sz="2200" b="1" u="sng" dirty="0" smtClean="0"/>
              <a:t>Essay </a:t>
            </a:r>
            <a:r>
              <a:rPr lang="en-GB" sz="2200" b="1" u="sng" dirty="0"/>
              <a:t>– </a:t>
            </a:r>
            <a:r>
              <a:rPr lang="en-GB" sz="2200" b="1" u="sng" dirty="0" smtClean="0"/>
              <a:t>40 </a:t>
            </a:r>
            <a:r>
              <a:rPr lang="en-GB" sz="2200" b="1" u="sng" dirty="0"/>
              <a:t>minutes </a:t>
            </a:r>
            <a:r>
              <a:rPr lang="en-GB" sz="2200" b="1" u="sng" dirty="0" smtClean="0"/>
              <a:t>– 25 marks</a:t>
            </a:r>
          </a:p>
          <a:p>
            <a:pPr marL="0" indent="0">
              <a:buNone/>
            </a:pPr>
            <a:r>
              <a:rPr lang="en-GB" sz="2100" dirty="0"/>
              <a:t>Intro – link to the question. Explain which </a:t>
            </a:r>
            <a:r>
              <a:rPr lang="en-GB" sz="2100" dirty="0" smtClean="0"/>
              <a:t>3 events </a:t>
            </a:r>
            <a:r>
              <a:rPr lang="en-GB" sz="2100" dirty="0"/>
              <a:t>in the play you will focus </a:t>
            </a:r>
            <a:r>
              <a:rPr lang="en-GB" sz="2100" dirty="0" smtClean="0"/>
              <a:t>on, </a:t>
            </a:r>
            <a:r>
              <a:rPr lang="en-GB" sz="2100" u="sng" dirty="0" smtClean="0"/>
              <a:t>Idea </a:t>
            </a:r>
            <a:r>
              <a:rPr lang="en-GB" sz="2100" u="sng" dirty="0"/>
              <a:t>1 </a:t>
            </a:r>
            <a:r>
              <a:rPr lang="en-GB" sz="2100" u="sng" dirty="0" smtClean="0"/>
              <a:t>- </a:t>
            </a:r>
            <a:r>
              <a:rPr lang="en-GB" sz="2100" dirty="0" smtClean="0"/>
              <a:t>choose </a:t>
            </a:r>
            <a:r>
              <a:rPr lang="en-GB" sz="2100" dirty="0"/>
              <a:t>a moment from the play to explore (quotes if remembered) </a:t>
            </a:r>
            <a:r>
              <a:rPr lang="en-GB" sz="2100" u="sng" dirty="0"/>
              <a:t>Idea 2 </a:t>
            </a:r>
            <a:r>
              <a:rPr lang="en-GB" sz="2100" u="sng" dirty="0" smtClean="0"/>
              <a:t>- </a:t>
            </a:r>
            <a:r>
              <a:rPr lang="en-GB" sz="2100" dirty="0" smtClean="0"/>
              <a:t>choose </a:t>
            </a:r>
            <a:r>
              <a:rPr lang="en-GB" sz="2100" dirty="0"/>
              <a:t>a 2</a:t>
            </a:r>
            <a:r>
              <a:rPr lang="en-GB" sz="2100" baseline="30000" dirty="0"/>
              <a:t>nd</a:t>
            </a:r>
            <a:r>
              <a:rPr lang="en-GB" sz="2100" dirty="0"/>
              <a:t> moment from the play to explore (quotes if </a:t>
            </a:r>
            <a:r>
              <a:rPr lang="en-GB" sz="2100" dirty="0" smtClean="0"/>
              <a:t>remembered), </a:t>
            </a:r>
            <a:r>
              <a:rPr lang="en-GB" sz="2100" u="sng" dirty="0" smtClean="0"/>
              <a:t>Idea </a:t>
            </a:r>
            <a:r>
              <a:rPr lang="en-GB" sz="2100" u="sng" dirty="0"/>
              <a:t>3  </a:t>
            </a:r>
            <a:r>
              <a:rPr lang="en-GB" sz="2100" u="sng" dirty="0" smtClean="0"/>
              <a:t>- </a:t>
            </a:r>
            <a:r>
              <a:rPr lang="en-GB" sz="2100" dirty="0" smtClean="0"/>
              <a:t>choose </a:t>
            </a:r>
            <a:r>
              <a:rPr lang="en-GB" sz="2100" dirty="0"/>
              <a:t>a moment from the play to explore (quotes if </a:t>
            </a:r>
            <a:r>
              <a:rPr lang="en-GB" sz="2100" dirty="0" smtClean="0"/>
              <a:t>remembered, Conclude </a:t>
            </a:r>
            <a:r>
              <a:rPr lang="en-GB" sz="2100" dirty="0"/>
              <a:t>– Short summary of points</a:t>
            </a:r>
          </a:p>
          <a:p>
            <a:pPr marL="0" indent="0">
              <a:buNone/>
            </a:pPr>
            <a:endParaRPr lang="en-GB" sz="1700" u="sng" dirty="0"/>
          </a:p>
          <a:p>
            <a:pPr marL="0" indent="0">
              <a:buNone/>
            </a:pPr>
            <a:endParaRPr lang="en-GB" sz="1400" b="1" dirty="0"/>
          </a:p>
        </p:txBody>
      </p:sp>
      <p:sp>
        <p:nvSpPr>
          <p:cNvPr id="5" name="Content Placeholder 4"/>
          <p:cNvSpPr>
            <a:spLocks noGrp="1"/>
          </p:cNvSpPr>
          <p:nvPr>
            <p:ph sz="half" idx="2"/>
          </p:nvPr>
        </p:nvSpPr>
        <p:spPr>
          <a:xfrm>
            <a:off x="4283968" y="630177"/>
            <a:ext cx="4752528" cy="3806935"/>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marL="0" indent="0">
              <a:buNone/>
            </a:pPr>
            <a:r>
              <a:rPr lang="en-GB" u="sng" dirty="0" smtClean="0"/>
              <a:t>Poetry Anthology – 1 hour</a:t>
            </a:r>
          </a:p>
          <a:p>
            <a:pPr marL="0" indent="0">
              <a:buNone/>
            </a:pPr>
            <a:r>
              <a:rPr lang="en-GB" sz="2200" b="1" u="sng" dirty="0" smtClean="0"/>
              <a:t>Single poem 20 minutes – 15 marks </a:t>
            </a:r>
          </a:p>
          <a:p>
            <a:pPr marL="0" lvl="0" indent="0">
              <a:buNone/>
            </a:pPr>
            <a:r>
              <a:rPr lang="en-GB" sz="1900" dirty="0" smtClean="0"/>
              <a:t>Write </a:t>
            </a:r>
            <a:r>
              <a:rPr lang="en-GB" sz="1900" dirty="0"/>
              <a:t>an overview statement about what </a:t>
            </a:r>
            <a:r>
              <a:rPr lang="en-GB" sz="1900" dirty="0" smtClean="0"/>
              <a:t>the </a:t>
            </a:r>
            <a:r>
              <a:rPr lang="en-GB" sz="1900" dirty="0"/>
              <a:t>poem is suggesting (remembering not to write it in the first person – think about it as a critical analysis </a:t>
            </a:r>
            <a:r>
              <a:rPr lang="en-GB" sz="1900" dirty="0" smtClean="0"/>
              <a:t>task), Choose 6 or more quotes to analyse, Link closely to context,  Conclusion </a:t>
            </a:r>
            <a:r>
              <a:rPr lang="en-GB" sz="1900" dirty="0"/>
              <a:t>– </a:t>
            </a:r>
            <a:r>
              <a:rPr lang="en-GB" sz="1900" dirty="0" smtClean="0"/>
              <a:t>give a </a:t>
            </a:r>
            <a:r>
              <a:rPr lang="en-GB" sz="1900" dirty="0"/>
              <a:t>brief summary of what you think the poem is about and a link to the question </a:t>
            </a:r>
            <a:r>
              <a:rPr lang="en-GB" sz="1900" dirty="0" smtClean="0"/>
              <a:t>again. Make </a:t>
            </a:r>
            <a:r>
              <a:rPr lang="en-GB" sz="1900" dirty="0"/>
              <a:t>sure </a:t>
            </a:r>
            <a:r>
              <a:rPr lang="en-GB" sz="1900" dirty="0" smtClean="0"/>
              <a:t>you </a:t>
            </a:r>
            <a:r>
              <a:rPr lang="en-GB" sz="1900" dirty="0"/>
              <a:t>have covered a couple of quotes from the top, middle and </a:t>
            </a:r>
            <a:r>
              <a:rPr lang="en-GB" sz="1900" dirty="0" smtClean="0"/>
              <a:t>bottom </a:t>
            </a:r>
            <a:r>
              <a:rPr lang="en-GB" sz="1900" dirty="0"/>
              <a:t>of the poem. </a:t>
            </a:r>
            <a:endParaRPr lang="en-GB" sz="1900" dirty="0" smtClean="0"/>
          </a:p>
          <a:p>
            <a:pPr marL="0" indent="0">
              <a:buNone/>
            </a:pPr>
            <a:r>
              <a:rPr lang="en-GB" sz="2200" b="1" u="sng" dirty="0" smtClean="0"/>
              <a:t>Comparison poem -  40 minutes– 25 marks </a:t>
            </a:r>
          </a:p>
          <a:p>
            <a:pPr marL="0" indent="0">
              <a:buNone/>
            </a:pPr>
            <a:r>
              <a:rPr lang="en-GB" sz="2100" dirty="0" smtClean="0"/>
              <a:t>Write </a:t>
            </a:r>
            <a:r>
              <a:rPr lang="en-GB" sz="2100" dirty="0"/>
              <a:t>an overview statement about what </a:t>
            </a:r>
            <a:r>
              <a:rPr lang="en-GB" sz="2100" dirty="0" smtClean="0"/>
              <a:t>both the poems are suggesting, Start with poem 2 you will need to remember quotes for this analyse and compare this to poem 1, </a:t>
            </a:r>
            <a:r>
              <a:rPr lang="en-GB" sz="2100" dirty="0"/>
              <a:t>Link closely to </a:t>
            </a:r>
            <a:r>
              <a:rPr lang="en-GB" sz="2100" dirty="0" smtClean="0"/>
              <a:t>context for both poems,  </a:t>
            </a:r>
            <a:r>
              <a:rPr lang="en-GB" sz="2100" dirty="0"/>
              <a:t>Conclusion – give a brief summary of what you think </a:t>
            </a:r>
            <a:r>
              <a:rPr lang="en-GB" sz="2100" dirty="0" smtClean="0"/>
              <a:t>both poems have in common are how they are different and link </a:t>
            </a:r>
            <a:r>
              <a:rPr lang="en-GB" sz="2100" dirty="0"/>
              <a:t>to the question again. </a:t>
            </a:r>
            <a:endParaRPr lang="en-GB" sz="1800" u="sng" dirty="0"/>
          </a:p>
        </p:txBody>
      </p:sp>
      <p:sp>
        <p:nvSpPr>
          <p:cNvPr id="7" name="Rectangle 6"/>
          <p:cNvSpPr/>
          <p:nvPr/>
        </p:nvSpPr>
        <p:spPr>
          <a:xfrm>
            <a:off x="134223" y="4509120"/>
            <a:ext cx="4509785"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r>
              <a:rPr lang="en-GB" sz="1400" b="1" u="sng" dirty="0" smtClean="0"/>
              <a:t>Guide to analysis for both R&amp;J and The Anthology</a:t>
            </a:r>
          </a:p>
          <a:p>
            <a:pPr lvl="0"/>
            <a:r>
              <a:rPr lang="en-GB" sz="1400" dirty="0" smtClean="0"/>
              <a:t>Link </a:t>
            </a:r>
            <a:r>
              <a:rPr lang="en-GB" sz="1400" dirty="0"/>
              <a:t>to the question – explain briefly what you think </a:t>
            </a:r>
          </a:p>
          <a:p>
            <a:pPr lvl="0"/>
            <a:r>
              <a:rPr lang="en-GB" sz="1400" dirty="0"/>
              <a:t>Quote to support what you have said </a:t>
            </a:r>
          </a:p>
          <a:p>
            <a:pPr lvl="0"/>
            <a:r>
              <a:rPr lang="en-GB" sz="1400" dirty="0"/>
              <a:t>Explain fully the meaning – obvious and hidden meanings </a:t>
            </a:r>
          </a:p>
          <a:p>
            <a:pPr lvl="0"/>
            <a:r>
              <a:rPr lang="en-GB" sz="1400" dirty="0"/>
              <a:t>Link to the subject terminology (language or structure) </a:t>
            </a:r>
          </a:p>
          <a:p>
            <a:pPr lvl="0"/>
            <a:r>
              <a:rPr lang="en-GB" sz="1400" dirty="0"/>
              <a:t>Explore connotations of words or hidden meaning </a:t>
            </a:r>
          </a:p>
          <a:p>
            <a:pPr lvl="0"/>
            <a:r>
              <a:rPr lang="en-GB" sz="1400" dirty="0"/>
              <a:t>Explain the effect on the reader or the writers’ intentions </a:t>
            </a:r>
          </a:p>
          <a:p>
            <a:pPr lvl="0"/>
            <a:r>
              <a:rPr lang="en-GB" sz="1400" dirty="0"/>
              <a:t>Link to the question at some point in your answer </a:t>
            </a:r>
          </a:p>
          <a:p>
            <a:pPr lvl="0"/>
            <a:r>
              <a:rPr lang="en-GB" sz="1400" dirty="0"/>
              <a:t>Explore alternative meanings</a:t>
            </a:r>
          </a:p>
          <a:p>
            <a:r>
              <a:rPr lang="en-GB" sz="1400" dirty="0" smtClean="0"/>
              <a:t>You </a:t>
            </a:r>
            <a:r>
              <a:rPr lang="en-GB" sz="1400" dirty="0"/>
              <a:t>will also have to link to context. </a:t>
            </a:r>
          </a:p>
        </p:txBody>
      </p:sp>
      <p:sp>
        <p:nvSpPr>
          <p:cNvPr id="8" name="Rectangle 7"/>
          <p:cNvSpPr/>
          <p:nvPr/>
        </p:nvSpPr>
        <p:spPr>
          <a:xfrm>
            <a:off x="5841359" y="4674647"/>
            <a:ext cx="1296144" cy="193899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sz="1200" b="1" dirty="0">
                <a:solidFill>
                  <a:schemeClr val="tx1"/>
                </a:solidFill>
              </a:rPr>
              <a:t>Comparing (similarities)</a:t>
            </a:r>
            <a:r>
              <a:rPr lang="en-GB" sz="1200" dirty="0">
                <a:solidFill>
                  <a:schemeClr val="tx1"/>
                </a:solidFill>
              </a:rPr>
              <a:t/>
            </a:r>
            <a:br>
              <a:rPr lang="en-GB" sz="1200" dirty="0">
                <a:solidFill>
                  <a:schemeClr val="tx1"/>
                </a:solidFill>
              </a:rPr>
            </a:br>
            <a:r>
              <a:rPr lang="en-GB" sz="1200" dirty="0">
                <a:solidFill>
                  <a:schemeClr val="tx1"/>
                </a:solidFill>
              </a:rPr>
              <a:t>Compared with…</a:t>
            </a:r>
            <a:br>
              <a:rPr lang="en-GB" sz="1200" dirty="0">
                <a:solidFill>
                  <a:schemeClr val="tx1"/>
                </a:solidFill>
              </a:rPr>
            </a:br>
            <a:r>
              <a:rPr lang="en-GB" sz="1200" dirty="0">
                <a:solidFill>
                  <a:schemeClr val="tx1"/>
                </a:solidFill>
              </a:rPr>
              <a:t>Similarly…</a:t>
            </a:r>
            <a:br>
              <a:rPr lang="en-GB" sz="1200" dirty="0">
                <a:solidFill>
                  <a:schemeClr val="tx1"/>
                </a:solidFill>
              </a:rPr>
            </a:br>
            <a:r>
              <a:rPr lang="en-GB" sz="1200" dirty="0">
                <a:solidFill>
                  <a:schemeClr val="tx1"/>
                </a:solidFill>
              </a:rPr>
              <a:t>In the same way…</a:t>
            </a:r>
            <a:br>
              <a:rPr lang="en-GB" sz="1200" dirty="0">
                <a:solidFill>
                  <a:schemeClr val="tx1"/>
                </a:solidFill>
              </a:rPr>
            </a:br>
            <a:r>
              <a:rPr lang="en-GB" sz="1200" dirty="0">
                <a:solidFill>
                  <a:schemeClr val="tx1"/>
                </a:solidFill>
              </a:rPr>
              <a:t>Likewise…</a:t>
            </a:r>
            <a:br>
              <a:rPr lang="en-GB" sz="1200" dirty="0">
                <a:solidFill>
                  <a:schemeClr val="tx1"/>
                </a:solidFill>
              </a:rPr>
            </a:br>
            <a:r>
              <a:rPr lang="en-GB" sz="1200" dirty="0">
                <a:solidFill>
                  <a:schemeClr val="tx1"/>
                </a:solidFill>
              </a:rPr>
              <a:t>Equally…</a:t>
            </a:r>
            <a:br>
              <a:rPr lang="en-GB" sz="1200" dirty="0">
                <a:solidFill>
                  <a:schemeClr val="tx1"/>
                </a:solidFill>
              </a:rPr>
            </a:br>
            <a:r>
              <a:rPr lang="en-GB" sz="1200" dirty="0">
                <a:solidFill>
                  <a:schemeClr val="tx1"/>
                </a:solidFill>
              </a:rPr>
              <a:t>As with…</a:t>
            </a:r>
            <a:br>
              <a:rPr lang="en-GB" sz="1200" dirty="0">
                <a:solidFill>
                  <a:schemeClr val="tx1"/>
                </a:solidFill>
              </a:rPr>
            </a:br>
            <a:r>
              <a:rPr lang="en-GB" sz="1200" dirty="0">
                <a:solidFill>
                  <a:schemeClr val="tx1"/>
                </a:solidFill>
              </a:rPr>
              <a:t>…are similar in that</a:t>
            </a:r>
            <a:r>
              <a:rPr lang="en-GB" sz="1200" dirty="0" smtClean="0">
                <a:solidFill>
                  <a:schemeClr val="tx1"/>
                </a:solidFill>
              </a:rPr>
              <a:t>…</a:t>
            </a:r>
            <a:endParaRPr lang="en-GB" sz="1200" dirty="0">
              <a:solidFill>
                <a:schemeClr val="tx1"/>
              </a:solidFill>
            </a:endParaRPr>
          </a:p>
        </p:txBody>
      </p:sp>
      <p:sp>
        <p:nvSpPr>
          <p:cNvPr id="9" name="Rectangle 8"/>
          <p:cNvSpPr/>
          <p:nvPr/>
        </p:nvSpPr>
        <p:spPr>
          <a:xfrm>
            <a:off x="7236296" y="4489981"/>
            <a:ext cx="1800200" cy="230832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sz="1200" b="1" dirty="0" smtClean="0">
                <a:solidFill>
                  <a:schemeClr val="tx1"/>
                </a:solidFill>
              </a:rPr>
              <a:t>Contrasting </a:t>
            </a:r>
            <a:r>
              <a:rPr lang="en-GB" sz="1200" b="1" dirty="0">
                <a:solidFill>
                  <a:schemeClr val="tx1"/>
                </a:solidFill>
              </a:rPr>
              <a:t>(differences)</a:t>
            </a:r>
            <a:br>
              <a:rPr lang="en-GB" sz="1200" b="1" dirty="0">
                <a:solidFill>
                  <a:schemeClr val="tx1"/>
                </a:solidFill>
              </a:rPr>
            </a:br>
            <a:r>
              <a:rPr lang="en-GB" sz="1200" dirty="0">
                <a:solidFill>
                  <a:schemeClr val="tx1"/>
                </a:solidFill>
              </a:rPr>
              <a:t>However…</a:t>
            </a:r>
            <a:br>
              <a:rPr lang="en-GB" sz="1200" dirty="0">
                <a:solidFill>
                  <a:schemeClr val="tx1"/>
                </a:solidFill>
              </a:rPr>
            </a:br>
            <a:r>
              <a:rPr lang="en-GB" sz="1200" dirty="0">
                <a:solidFill>
                  <a:schemeClr val="tx1"/>
                </a:solidFill>
              </a:rPr>
              <a:t>On the other hand…</a:t>
            </a:r>
            <a:br>
              <a:rPr lang="en-GB" sz="1200" dirty="0">
                <a:solidFill>
                  <a:schemeClr val="tx1"/>
                </a:solidFill>
              </a:rPr>
            </a:br>
            <a:r>
              <a:rPr lang="en-GB" sz="1200" dirty="0">
                <a:solidFill>
                  <a:schemeClr val="tx1"/>
                </a:solidFill>
              </a:rPr>
              <a:t>On the contrary…</a:t>
            </a:r>
            <a:br>
              <a:rPr lang="en-GB" sz="1200" dirty="0">
                <a:solidFill>
                  <a:schemeClr val="tx1"/>
                </a:solidFill>
              </a:rPr>
            </a:br>
            <a:r>
              <a:rPr lang="en-GB" sz="1200" dirty="0">
                <a:solidFill>
                  <a:schemeClr val="tx1"/>
                </a:solidFill>
              </a:rPr>
              <a:t>Instead…</a:t>
            </a:r>
            <a:br>
              <a:rPr lang="en-GB" sz="1200" dirty="0">
                <a:solidFill>
                  <a:schemeClr val="tx1"/>
                </a:solidFill>
              </a:rPr>
            </a:br>
            <a:r>
              <a:rPr lang="en-GB" sz="1200" dirty="0">
                <a:solidFill>
                  <a:schemeClr val="tx1"/>
                </a:solidFill>
              </a:rPr>
              <a:t>As for…</a:t>
            </a:r>
            <a:br>
              <a:rPr lang="en-GB" sz="1200" dirty="0">
                <a:solidFill>
                  <a:schemeClr val="tx1"/>
                </a:solidFill>
              </a:rPr>
            </a:br>
            <a:r>
              <a:rPr lang="en-GB" sz="1200" dirty="0">
                <a:solidFill>
                  <a:schemeClr val="tx1"/>
                </a:solidFill>
              </a:rPr>
              <a:t>Alternatively…</a:t>
            </a:r>
            <a:br>
              <a:rPr lang="en-GB" sz="1200" dirty="0">
                <a:solidFill>
                  <a:schemeClr val="tx1"/>
                </a:solidFill>
              </a:rPr>
            </a:br>
            <a:r>
              <a:rPr lang="en-GB" sz="1200" dirty="0">
                <a:solidFill>
                  <a:schemeClr val="tx1"/>
                </a:solidFill>
              </a:rPr>
              <a:t>Despite this…</a:t>
            </a:r>
            <a:br>
              <a:rPr lang="en-GB" sz="1200" dirty="0">
                <a:solidFill>
                  <a:schemeClr val="tx1"/>
                </a:solidFill>
              </a:rPr>
            </a:br>
            <a:r>
              <a:rPr lang="en-GB" sz="1200" dirty="0">
                <a:solidFill>
                  <a:schemeClr val="tx1"/>
                </a:solidFill>
              </a:rPr>
              <a:t>…whereas…</a:t>
            </a:r>
            <a:br>
              <a:rPr lang="en-GB" sz="1200" dirty="0">
                <a:solidFill>
                  <a:schemeClr val="tx1"/>
                </a:solidFill>
              </a:rPr>
            </a:br>
            <a:r>
              <a:rPr lang="en-GB" sz="1200" dirty="0">
                <a:solidFill>
                  <a:schemeClr val="tx1"/>
                </a:solidFill>
              </a:rPr>
              <a:t>…while...</a:t>
            </a:r>
            <a:br>
              <a:rPr lang="en-GB" sz="1200" dirty="0">
                <a:solidFill>
                  <a:schemeClr val="tx1"/>
                </a:solidFill>
              </a:rPr>
            </a:br>
            <a:r>
              <a:rPr lang="en-GB" sz="1200" dirty="0">
                <a:solidFill>
                  <a:schemeClr val="tx1"/>
                </a:solidFill>
              </a:rPr>
              <a:t>…although…</a:t>
            </a:r>
            <a:br>
              <a:rPr lang="en-GB" sz="1200" dirty="0">
                <a:solidFill>
                  <a:schemeClr val="tx1"/>
                </a:solidFill>
              </a:rPr>
            </a:br>
            <a:r>
              <a:rPr lang="en-GB" sz="1200" dirty="0">
                <a:solidFill>
                  <a:schemeClr val="tx1"/>
                </a:solidFill>
              </a:rPr>
              <a:t>…yet…</a:t>
            </a:r>
          </a:p>
        </p:txBody>
      </p:sp>
    </p:spTree>
    <p:extLst>
      <p:ext uri="{BB962C8B-B14F-4D97-AF65-F5344CB8AC3E}">
        <p14:creationId xmlns:p14="http://schemas.microsoft.com/office/powerpoint/2010/main" val="1446121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1234" y="116632"/>
            <a:ext cx="3065261" cy="346050"/>
          </a:xfrm>
        </p:spPr>
        <p:style>
          <a:lnRef idx="2">
            <a:schemeClr val="accent5"/>
          </a:lnRef>
          <a:fillRef idx="1">
            <a:schemeClr val="lt1"/>
          </a:fillRef>
          <a:effectRef idx="0">
            <a:schemeClr val="accent5"/>
          </a:effectRef>
          <a:fontRef idx="minor">
            <a:schemeClr val="dk1"/>
          </a:fontRef>
        </p:style>
        <p:txBody>
          <a:bodyPr>
            <a:noAutofit/>
          </a:bodyPr>
          <a:lstStyle/>
          <a:p>
            <a:r>
              <a:rPr lang="en-GB" sz="1400" b="1" u="sng" dirty="0" smtClean="0"/>
              <a:t>Literature Paper 2: Reading Analysis  </a:t>
            </a:r>
            <a:endParaRPr lang="en-GB" sz="1400" b="1" u="sng" dirty="0"/>
          </a:p>
        </p:txBody>
      </p:sp>
      <p:sp>
        <p:nvSpPr>
          <p:cNvPr id="4" name="Content Placeholder 3"/>
          <p:cNvSpPr>
            <a:spLocks noGrp="1"/>
          </p:cNvSpPr>
          <p:nvPr>
            <p:ph sz="half" idx="1"/>
          </p:nvPr>
        </p:nvSpPr>
        <p:spPr>
          <a:xfrm>
            <a:off x="99793" y="31632"/>
            <a:ext cx="5768351" cy="4045440"/>
          </a:xfrm>
        </p:spPr>
        <p:style>
          <a:lnRef idx="2">
            <a:schemeClr val="accent5"/>
          </a:lnRef>
          <a:fillRef idx="1">
            <a:schemeClr val="lt1"/>
          </a:fillRef>
          <a:effectRef idx="0">
            <a:schemeClr val="accent5"/>
          </a:effectRef>
          <a:fontRef idx="minor">
            <a:schemeClr val="dk1"/>
          </a:fontRef>
        </p:style>
        <p:txBody>
          <a:bodyPr>
            <a:normAutofit fontScale="25000" lnSpcReduction="20000"/>
          </a:bodyPr>
          <a:lstStyle/>
          <a:p>
            <a:pPr marL="0" indent="0">
              <a:buNone/>
            </a:pPr>
            <a:r>
              <a:rPr lang="en-GB" sz="8000" b="1" u="sng" dirty="0" smtClean="0"/>
              <a:t>Blood Brothers/An Inspector Calls/Lord of the Flies – 45 minutes </a:t>
            </a:r>
          </a:p>
          <a:p>
            <a:pPr marL="0" indent="0">
              <a:buNone/>
            </a:pPr>
            <a:r>
              <a:rPr lang="en-GB" sz="5600" b="1" i="1" dirty="0" smtClean="0"/>
              <a:t>Explode the extract (35 marks and 5 SPAG &amp; VOCAB marks) </a:t>
            </a:r>
          </a:p>
          <a:p>
            <a:pPr marL="0" indent="0">
              <a:buNone/>
            </a:pPr>
            <a:r>
              <a:rPr lang="en-GB" sz="5600" b="1" dirty="0" smtClean="0"/>
              <a:t>Introduction</a:t>
            </a:r>
            <a:r>
              <a:rPr lang="en-GB" sz="5600" dirty="0" smtClean="0"/>
              <a:t>: Explain </a:t>
            </a:r>
            <a:r>
              <a:rPr lang="en-GB" sz="5600" dirty="0"/>
              <a:t>the whole text briefly and give an overview of meaning in the extract linked to the </a:t>
            </a:r>
            <a:r>
              <a:rPr lang="en-GB" sz="5600" dirty="0" smtClean="0"/>
              <a:t>question. State </a:t>
            </a:r>
            <a:r>
              <a:rPr lang="en-GB" sz="5600" dirty="0"/>
              <a:t>where in the text the extract is from</a:t>
            </a:r>
            <a:r>
              <a:rPr lang="en-GB" sz="5600" dirty="0" smtClean="0"/>
              <a:t>.</a:t>
            </a:r>
          </a:p>
          <a:p>
            <a:pPr marL="0" indent="0">
              <a:buNone/>
            </a:pPr>
            <a:r>
              <a:rPr lang="en-GB" sz="5600" dirty="0" smtClean="0"/>
              <a:t> </a:t>
            </a:r>
            <a:r>
              <a:rPr lang="en-GB" sz="5600" b="1" dirty="0" smtClean="0"/>
              <a:t>Main </a:t>
            </a:r>
            <a:r>
              <a:rPr lang="en-GB" sz="5600" b="1" dirty="0"/>
              <a:t>Section of the Essay – (Note not a paragraph, but a section of the essay</a:t>
            </a:r>
            <a:r>
              <a:rPr lang="en-GB" sz="5600" b="1" dirty="0" smtClean="0"/>
              <a:t>); </a:t>
            </a:r>
            <a:r>
              <a:rPr lang="en-GB" sz="5600" dirty="0" smtClean="0"/>
              <a:t>Address </a:t>
            </a:r>
            <a:r>
              <a:rPr lang="en-GB" sz="5600" dirty="0"/>
              <a:t>the start of the extract and use quotes to explore what it means and how it is linked to the question. </a:t>
            </a:r>
            <a:r>
              <a:rPr lang="en-GB" sz="5600" dirty="0" smtClean="0"/>
              <a:t>Focus </a:t>
            </a:r>
            <a:r>
              <a:rPr lang="en-GB" sz="5600" dirty="0"/>
              <a:t>closely on language and structure here and explore carefully specific words and their meanings (I like you to use connotations for this). </a:t>
            </a:r>
            <a:r>
              <a:rPr lang="en-GB" sz="5600" dirty="0" smtClean="0"/>
              <a:t>Now</a:t>
            </a:r>
            <a:r>
              <a:rPr lang="en-GB" sz="5600" dirty="0"/>
              <a:t>, bring in the whole text. Is there an example/moment/quote from somewhere else in the text that you can write about which supports or shows development of the idea you have included in this section of the essay?  (Also, you can interlink examples from different places in the text</a:t>
            </a:r>
            <a:r>
              <a:rPr lang="en-GB" sz="5600" dirty="0" smtClean="0"/>
              <a:t>) Focus </a:t>
            </a:r>
            <a:r>
              <a:rPr lang="en-GB" sz="5600" dirty="0"/>
              <a:t>on the middle of the extract and repeat the analysis linked to the question for the extract and again bring in the whole text. </a:t>
            </a:r>
            <a:r>
              <a:rPr lang="en-GB" sz="5600" dirty="0" smtClean="0"/>
              <a:t>Repeat </a:t>
            </a:r>
            <a:r>
              <a:rPr lang="en-GB" sz="5600" dirty="0"/>
              <a:t>the analysis of key quotes/moments in the extract and moments in the book until you have covered up to 6 quotes from the extract and engaged with 3 other areas from the whole </a:t>
            </a:r>
            <a:r>
              <a:rPr lang="en-GB" sz="5600" dirty="0" smtClean="0"/>
              <a:t>text. </a:t>
            </a:r>
          </a:p>
          <a:p>
            <a:pPr marL="0" indent="0">
              <a:buNone/>
            </a:pPr>
            <a:r>
              <a:rPr lang="en-GB" sz="5600" b="1" dirty="0" smtClean="0"/>
              <a:t>Conclusion </a:t>
            </a:r>
            <a:r>
              <a:rPr lang="en-GB" sz="5600" dirty="0" smtClean="0"/>
              <a:t>Summarise </a:t>
            </a:r>
            <a:r>
              <a:rPr lang="en-GB" sz="5600" dirty="0"/>
              <a:t>what you think about the question linking it first to the extract and then to the whole text as well.</a:t>
            </a:r>
          </a:p>
          <a:p>
            <a:pPr marL="0" indent="0">
              <a:buNone/>
            </a:pPr>
            <a:endParaRPr lang="en-GB" sz="1400" b="1" dirty="0"/>
          </a:p>
        </p:txBody>
      </p:sp>
      <p:sp>
        <p:nvSpPr>
          <p:cNvPr id="5" name="Content Placeholder 4"/>
          <p:cNvSpPr>
            <a:spLocks noGrp="1"/>
          </p:cNvSpPr>
          <p:nvPr>
            <p:ph sz="half" idx="2"/>
          </p:nvPr>
        </p:nvSpPr>
        <p:spPr>
          <a:xfrm>
            <a:off x="6012160" y="548679"/>
            <a:ext cx="3024336" cy="6251341"/>
          </a:xfrm>
        </p:spPr>
        <p:style>
          <a:lnRef idx="2">
            <a:schemeClr val="accent5"/>
          </a:lnRef>
          <a:fillRef idx="1">
            <a:schemeClr val="lt1"/>
          </a:fillRef>
          <a:effectRef idx="0">
            <a:schemeClr val="accent5"/>
          </a:effectRef>
          <a:fontRef idx="minor">
            <a:schemeClr val="dk1"/>
          </a:fontRef>
        </p:style>
        <p:txBody>
          <a:bodyPr>
            <a:noAutofit/>
          </a:bodyPr>
          <a:lstStyle/>
          <a:p>
            <a:pPr marL="0" indent="0">
              <a:buNone/>
            </a:pPr>
            <a:r>
              <a:rPr lang="en-GB" sz="2000" b="1" u="sng" dirty="0" smtClean="0"/>
              <a:t>Unseen Poetry  – 1 hour</a:t>
            </a:r>
          </a:p>
          <a:p>
            <a:pPr marL="0" indent="0">
              <a:buNone/>
            </a:pPr>
            <a:r>
              <a:rPr lang="en-GB" sz="1600" b="1" u="sng" dirty="0" smtClean="0"/>
              <a:t>Single poem 20 minutes – 15 marks </a:t>
            </a:r>
          </a:p>
          <a:p>
            <a:pPr marL="0" lvl="0" indent="0">
              <a:buNone/>
            </a:pPr>
            <a:r>
              <a:rPr lang="en-GB" sz="1400" dirty="0" smtClean="0"/>
              <a:t>Write </a:t>
            </a:r>
            <a:r>
              <a:rPr lang="en-GB" sz="1400" dirty="0"/>
              <a:t>an overview statement about what </a:t>
            </a:r>
            <a:r>
              <a:rPr lang="en-GB" sz="1400" dirty="0" smtClean="0"/>
              <a:t>the </a:t>
            </a:r>
            <a:r>
              <a:rPr lang="en-GB" sz="1400" dirty="0"/>
              <a:t>poem is suggesting (remembering not to write it in the first person – think about it as a critical analysis </a:t>
            </a:r>
            <a:r>
              <a:rPr lang="en-GB" sz="1400" dirty="0" smtClean="0"/>
              <a:t>task), Choose 6 or more quotes to analyse, Conclusion </a:t>
            </a:r>
            <a:r>
              <a:rPr lang="en-GB" sz="1400" dirty="0"/>
              <a:t>– </a:t>
            </a:r>
            <a:r>
              <a:rPr lang="en-GB" sz="1400" dirty="0" smtClean="0"/>
              <a:t>give a </a:t>
            </a:r>
            <a:r>
              <a:rPr lang="en-GB" sz="1400" dirty="0"/>
              <a:t>brief summary of what you think the poem is about and a link to the question </a:t>
            </a:r>
            <a:r>
              <a:rPr lang="en-GB" sz="1400" dirty="0" smtClean="0"/>
              <a:t>again. Make </a:t>
            </a:r>
            <a:r>
              <a:rPr lang="en-GB" sz="1400" dirty="0"/>
              <a:t>sure </a:t>
            </a:r>
            <a:r>
              <a:rPr lang="en-GB" sz="1400" dirty="0" smtClean="0"/>
              <a:t>you </a:t>
            </a:r>
            <a:r>
              <a:rPr lang="en-GB" sz="1400" dirty="0"/>
              <a:t>have covered a couple of quotes from the top, middle and </a:t>
            </a:r>
            <a:r>
              <a:rPr lang="en-GB" sz="1400" dirty="0" smtClean="0"/>
              <a:t>bottom </a:t>
            </a:r>
            <a:r>
              <a:rPr lang="en-GB" sz="1400" dirty="0"/>
              <a:t>of the poem. </a:t>
            </a:r>
            <a:endParaRPr lang="en-GB" sz="1400" dirty="0" smtClean="0"/>
          </a:p>
          <a:p>
            <a:pPr marL="0" indent="0">
              <a:buNone/>
            </a:pPr>
            <a:r>
              <a:rPr lang="en-GB" sz="1600" b="1" u="sng" dirty="0" smtClean="0"/>
              <a:t>Comparison poem -  40 minutes– 25 marks </a:t>
            </a:r>
          </a:p>
          <a:p>
            <a:pPr marL="0" indent="0">
              <a:buNone/>
            </a:pPr>
            <a:r>
              <a:rPr lang="en-GB" sz="1400" dirty="0" smtClean="0"/>
              <a:t>Write </a:t>
            </a:r>
            <a:r>
              <a:rPr lang="en-GB" sz="1400" dirty="0"/>
              <a:t>an overview statement about what </a:t>
            </a:r>
            <a:r>
              <a:rPr lang="en-GB" sz="1400" dirty="0" smtClean="0"/>
              <a:t>both the poems are suggesting, Start with poem 2 analyse and compare this to poem 1, state the similarities and differences and use comparison connectives, Conclusion </a:t>
            </a:r>
            <a:r>
              <a:rPr lang="en-GB" sz="1400" dirty="0"/>
              <a:t>– give a brief summary of what you think </a:t>
            </a:r>
            <a:r>
              <a:rPr lang="en-GB" sz="1400" dirty="0" smtClean="0"/>
              <a:t>both poems have in common are how they are different and link </a:t>
            </a:r>
            <a:r>
              <a:rPr lang="en-GB" sz="1400" dirty="0"/>
              <a:t>to the question again. </a:t>
            </a:r>
            <a:endParaRPr lang="en-GB" sz="1400" dirty="0" smtClean="0"/>
          </a:p>
          <a:p>
            <a:pPr marL="0" indent="0">
              <a:buNone/>
            </a:pPr>
            <a:r>
              <a:rPr lang="en-GB" sz="1200" b="1" u="sng" dirty="0" smtClean="0"/>
              <a:t>See Paper One Guide for useful connectives</a:t>
            </a:r>
            <a:endParaRPr lang="en-GB" sz="1200" b="1" u="sng" dirty="0"/>
          </a:p>
        </p:txBody>
      </p:sp>
      <p:sp>
        <p:nvSpPr>
          <p:cNvPr id="7" name="Rectangle 6"/>
          <p:cNvSpPr/>
          <p:nvPr/>
        </p:nvSpPr>
        <p:spPr>
          <a:xfrm>
            <a:off x="134490" y="5661248"/>
            <a:ext cx="5840359" cy="113877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r>
              <a:rPr lang="en-GB" sz="1200" b="1" u="sng" dirty="0" smtClean="0"/>
              <a:t>Guide to analysis: BB/AIC/LOTF, A Christmas Carol &amp; The Unseen Poetry </a:t>
            </a:r>
          </a:p>
          <a:p>
            <a:pPr lvl="0"/>
            <a:r>
              <a:rPr lang="en-GB" sz="1400" dirty="0" smtClean="0"/>
              <a:t>Link </a:t>
            </a:r>
            <a:r>
              <a:rPr lang="en-GB" sz="1400" dirty="0"/>
              <a:t>to the </a:t>
            </a:r>
            <a:r>
              <a:rPr lang="en-GB" sz="1400" dirty="0" smtClean="0"/>
              <a:t>question, Quote, Explain meaning </a:t>
            </a:r>
            <a:r>
              <a:rPr lang="en-GB" sz="1400" dirty="0"/>
              <a:t>– obvious and </a:t>
            </a:r>
            <a:r>
              <a:rPr lang="en-GB" sz="1400" dirty="0" smtClean="0"/>
              <a:t>hidden, Link </a:t>
            </a:r>
            <a:r>
              <a:rPr lang="en-GB" sz="1400" dirty="0"/>
              <a:t>to the subject terminology (language or structure</a:t>
            </a:r>
            <a:r>
              <a:rPr lang="en-GB" sz="1400" dirty="0" smtClean="0"/>
              <a:t>), Explore </a:t>
            </a:r>
            <a:r>
              <a:rPr lang="en-GB" sz="1400" dirty="0"/>
              <a:t>connotations of </a:t>
            </a:r>
            <a:r>
              <a:rPr lang="en-GB" sz="1400" dirty="0" smtClean="0"/>
              <a:t>words, Explain </a:t>
            </a:r>
            <a:r>
              <a:rPr lang="en-GB" sz="1400" dirty="0"/>
              <a:t>the effect on the reader or the writers’ </a:t>
            </a:r>
            <a:r>
              <a:rPr lang="en-GB" sz="1400" dirty="0" smtClean="0"/>
              <a:t>intentions, Link </a:t>
            </a:r>
            <a:r>
              <a:rPr lang="en-GB" sz="1400" dirty="0"/>
              <a:t>to the </a:t>
            </a:r>
            <a:r>
              <a:rPr lang="en-GB" sz="1400" dirty="0" smtClean="0"/>
              <a:t>question, Explore </a:t>
            </a:r>
            <a:r>
              <a:rPr lang="en-GB" sz="1400" dirty="0"/>
              <a:t>alternative </a:t>
            </a:r>
            <a:r>
              <a:rPr lang="en-GB" sz="1400" dirty="0" smtClean="0"/>
              <a:t>meaning (A Christmas Carol Link To Context)  </a:t>
            </a:r>
            <a:endParaRPr lang="en-GB" sz="1400" dirty="0"/>
          </a:p>
        </p:txBody>
      </p:sp>
      <p:sp>
        <p:nvSpPr>
          <p:cNvPr id="10" name="Content Placeholder 3"/>
          <p:cNvSpPr txBox="1">
            <a:spLocks/>
          </p:cNvSpPr>
          <p:nvPr/>
        </p:nvSpPr>
        <p:spPr>
          <a:xfrm>
            <a:off x="134489" y="4149080"/>
            <a:ext cx="5733655" cy="1368151"/>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2000" b="1" u="sng" dirty="0" smtClean="0"/>
              <a:t>A Christmas Carol – 45 minutes </a:t>
            </a:r>
          </a:p>
          <a:p>
            <a:pPr marL="0" indent="0">
              <a:buFont typeface="Arial" panose="020B0604020202020204" pitchFamily="34" charset="0"/>
              <a:buNone/>
            </a:pPr>
            <a:r>
              <a:rPr lang="en-GB" sz="1400" b="1" i="1" dirty="0" smtClean="0"/>
              <a:t>Explode the extract and include context </a:t>
            </a:r>
          </a:p>
          <a:p>
            <a:pPr marL="0" indent="0">
              <a:buFont typeface="Arial" panose="020B0604020202020204" pitchFamily="34" charset="0"/>
              <a:buNone/>
            </a:pPr>
            <a:r>
              <a:rPr lang="en-GB" sz="1400" dirty="0" smtClean="0"/>
              <a:t>Do exactly the same structure as the Blood Brothers/An Inspector Calls/Lord of the Flies Essay, but when you link to the whole text or when you move on from the analysis of the extract – Link to context at these points. </a:t>
            </a:r>
            <a:endParaRPr lang="en-GB" sz="1400" dirty="0"/>
          </a:p>
        </p:txBody>
      </p:sp>
    </p:spTree>
    <p:extLst>
      <p:ext uri="{BB962C8B-B14F-4D97-AF65-F5344CB8AC3E}">
        <p14:creationId xmlns:p14="http://schemas.microsoft.com/office/powerpoint/2010/main" val="3328462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1760" y="101717"/>
            <a:ext cx="4032448" cy="578495"/>
          </a:xfrm>
        </p:spPr>
        <p:style>
          <a:lnRef idx="2">
            <a:schemeClr val="accent2"/>
          </a:lnRef>
          <a:fillRef idx="1">
            <a:schemeClr val="lt1"/>
          </a:fillRef>
          <a:effectRef idx="0">
            <a:schemeClr val="accent2"/>
          </a:effectRef>
          <a:fontRef idx="minor">
            <a:schemeClr val="dk1"/>
          </a:fontRef>
        </p:style>
        <p:txBody>
          <a:bodyPr>
            <a:noAutofit/>
          </a:bodyPr>
          <a:lstStyle/>
          <a:p>
            <a:r>
              <a:rPr lang="en-GB" sz="2400" dirty="0" smtClean="0"/>
              <a:t>Romeo &amp; </a:t>
            </a:r>
            <a:r>
              <a:rPr lang="en-GB" sz="2400" dirty="0"/>
              <a:t>J</a:t>
            </a:r>
            <a:r>
              <a:rPr lang="en-GB" sz="2400" dirty="0" smtClean="0"/>
              <a:t>uliet Essay Answer</a:t>
            </a:r>
            <a:endParaRPr lang="en-GB" sz="2400" dirty="0"/>
          </a:p>
        </p:txBody>
      </p:sp>
      <p:sp>
        <p:nvSpPr>
          <p:cNvPr id="3" name="Subtitle 2"/>
          <p:cNvSpPr>
            <a:spLocks noGrp="1"/>
          </p:cNvSpPr>
          <p:nvPr>
            <p:ph type="subTitle" idx="1"/>
          </p:nvPr>
        </p:nvSpPr>
        <p:spPr>
          <a:xfrm>
            <a:off x="230529" y="800708"/>
            <a:ext cx="2072072" cy="4896544"/>
          </a:xfrm>
        </p:spPr>
        <p:style>
          <a:lnRef idx="2">
            <a:schemeClr val="accent2"/>
          </a:lnRef>
          <a:fillRef idx="1">
            <a:schemeClr val="lt1"/>
          </a:fillRef>
          <a:effectRef idx="0">
            <a:schemeClr val="accent2"/>
          </a:effectRef>
          <a:fontRef idx="minor">
            <a:schemeClr val="dk1"/>
          </a:fontRef>
        </p:style>
        <p:txBody>
          <a:bodyPr>
            <a:noAutofit/>
          </a:bodyPr>
          <a:lstStyle/>
          <a:p>
            <a:r>
              <a:rPr lang="en-GB" sz="1500" b="1" dirty="0" smtClean="0">
                <a:solidFill>
                  <a:schemeClr val="tx1"/>
                </a:solidFill>
              </a:rPr>
              <a:t>Intro – link to the question. Explain which 3 events in the play you will focus on</a:t>
            </a:r>
            <a:endParaRPr lang="en-GB" sz="1500" b="1" dirty="0">
              <a:solidFill>
                <a:schemeClr val="tx1"/>
              </a:solidFill>
            </a:endParaRPr>
          </a:p>
          <a:p>
            <a:r>
              <a:rPr lang="en-GB" sz="1500" b="1" u="sng" dirty="0" smtClean="0">
                <a:solidFill>
                  <a:schemeClr val="tx1"/>
                </a:solidFill>
              </a:rPr>
              <a:t>Idea 1 </a:t>
            </a:r>
          </a:p>
          <a:p>
            <a:r>
              <a:rPr lang="en-GB" sz="1500" b="1" dirty="0" smtClean="0">
                <a:solidFill>
                  <a:schemeClr val="tx1"/>
                </a:solidFill>
              </a:rPr>
              <a:t>choose a moment from the play to explore (quotes if remembered) </a:t>
            </a:r>
            <a:r>
              <a:rPr lang="en-GB" sz="1500" b="1" u="sng" dirty="0" smtClean="0">
                <a:solidFill>
                  <a:schemeClr val="tx1"/>
                </a:solidFill>
              </a:rPr>
              <a:t>Idea 2 </a:t>
            </a:r>
          </a:p>
          <a:p>
            <a:r>
              <a:rPr lang="en-GB" sz="1500" b="1" dirty="0" smtClean="0">
                <a:solidFill>
                  <a:schemeClr val="tx1"/>
                </a:solidFill>
              </a:rPr>
              <a:t>choose a 2</a:t>
            </a:r>
            <a:r>
              <a:rPr lang="en-GB" sz="1500" b="1" baseline="30000" dirty="0" smtClean="0">
                <a:solidFill>
                  <a:schemeClr val="tx1"/>
                </a:solidFill>
              </a:rPr>
              <a:t>nd</a:t>
            </a:r>
            <a:r>
              <a:rPr lang="en-GB" sz="1500" b="1" dirty="0" smtClean="0">
                <a:solidFill>
                  <a:schemeClr val="tx1"/>
                </a:solidFill>
              </a:rPr>
              <a:t> moment from the play to explore (quotes if remembered) </a:t>
            </a:r>
          </a:p>
          <a:p>
            <a:r>
              <a:rPr lang="en-GB" sz="1500" b="1" u="sng" dirty="0" smtClean="0">
                <a:solidFill>
                  <a:schemeClr val="tx1"/>
                </a:solidFill>
              </a:rPr>
              <a:t>Idea 3  </a:t>
            </a:r>
          </a:p>
          <a:p>
            <a:r>
              <a:rPr lang="en-GB" sz="1500" b="1" dirty="0" smtClean="0">
                <a:solidFill>
                  <a:schemeClr val="tx1"/>
                </a:solidFill>
              </a:rPr>
              <a:t>choose a moment from the play to explore (quotes if remembered</a:t>
            </a:r>
            <a:endParaRPr lang="en-GB" sz="1500" b="1" dirty="0">
              <a:solidFill>
                <a:schemeClr val="tx1"/>
              </a:solidFill>
            </a:endParaRPr>
          </a:p>
          <a:p>
            <a:r>
              <a:rPr lang="en-GB" sz="1500" b="1" dirty="0" smtClean="0">
                <a:solidFill>
                  <a:schemeClr val="tx1"/>
                </a:solidFill>
              </a:rPr>
              <a:t>Conclude – Short summary of points</a:t>
            </a:r>
            <a:endParaRPr lang="en-GB" sz="1500" b="1" dirty="0">
              <a:solidFill>
                <a:schemeClr val="tx1"/>
              </a:solidFill>
            </a:endParaRPr>
          </a:p>
        </p:txBody>
      </p:sp>
      <p:sp>
        <p:nvSpPr>
          <p:cNvPr id="4" name="Subtitle 2"/>
          <p:cNvSpPr txBox="1">
            <a:spLocks/>
          </p:cNvSpPr>
          <p:nvPr/>
        </p:nvSpPr>
        <p:spPr>
          <a:xfrm>
            <a:off x="6876256" y="2264683"/>
            <a:ext cx="2072072" cy="3384376"/>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Exploring the quotes: </a:t>
            </a:r>
          </a:p>
          <a:p>
            <a:r>
              <a:rPr lang="en-GB" sz="4000" b="1" dirty="0" smtClean="0">
                <a:solidFill>
                  <a:schemeClr val="tx1"/>
                </a:solidFill>
              </a:rPr>
              <a:t>Link to the question </a:t>
            </a:r>
          </a:p>
          <a:p>
            <a:r>
              <a:rPr lang="en-GB" sz="4000" b="1" dirty="0" smtClean="0">
                <a:solidFill>
                  <a:schemeClr val="tx1"/>
                </a:solidFill>
              </a:rPr>
              <a:t>Link to the terminology </a:t>
            </a:r>
          </a:p>
          <a:p>
            <a:r>
              <a:rPr lang="en-GB" sz="4000" b="1" dirty="0" smtClean="0">
                <a:solidFill>
                  <a:schemeClr val="tx1"/>
                </a:solidFill>
              </a:rPr>
              <a:t>Link to quote(s) or the moment – paraphrase what happens in this section of the play</a:t>
            </a:r>
          </a:p>
          <a:p>
            <a:r>
              <a:rPr lang="en-GB" sz="4000" b="1" dirty="0" smtClean="0">
                <a:solidFill>
                  <a:schemeClr val="tx1"/>
                </a:solidFill>
              </a:rPr>
              <a:t>Explore the hidden and obvious meaning </a:t>
            </a:r>
          </a:p>
          <a:p>
            <a:r>
              <a:rPr lang="en-GB" sz="4000" b="1" dirty="0" smtClean="0">
                <a:solidFill>
                  <a:schemeClr val="tx1"/>
                </a:solidFill>
              </a:rPr>
              <a:t>Zoom in on the words </a:t>
            </a:r>
          </a:p>
          <a:p>
            <a:r>
              <a:rPr lang="en-GB" sz="4000" b="1" dirty="0" smtClean="0">
                <a:solidFill>
                  <a:schemeClr val="tx1"/>
                </a:solidFill>
              </a:rPr>
              <a:t>Explore the effect </a:t>
            </a:r>
          </a:p>
          <a:p>
            <a:r>
              <a:rPr lang="en-GB" sz="4000" b="1" dirty="0" smtClean="0">
                <a:solidFill>
                  <a:schemeClr val="tx1"/>
                </a:solidFill>
              </a:rPr>
              <a:t>What were the writers’ intentions </a:t>
            </a:r>
          </a:p>
        </p:txBody>
      </p:sp>
      <p:sp>
        <p:nvSpPr>
          <p:cNvPr id="5" name="Subtitle 2"/>
          <p:cNvSpPr txBox="1">
            <a:spLocks/>
          </p:cNvSpPr>
          <p:nvPr/>
        </p:nvSpPr>
        <p:spPr>
          <a:xfrm>
            <a:off x="251520" y="5805264"/>
            <a:ext cx="8696808" cy="89457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Terminology: soliloquy; individual speech by the character, dramatic irony; audience is more aware than the characters, repetition; ideas/words phrases repeated, metaphor; comparison of something as something else,  hyperbole; use of exaggeration for effect, imagery; creating a picture in the mind of the reader, simile; comparison using like or as, dialogue; the speech of characters (think, length, tone, pace)…</a:t>
            </a:r>
          </a:p>
        </p:txBody>
      </p:sp>
      <p:sp>
        <p:nvSpPr>
          <p:cNvPr id="6" name="TextBox 5"/>
          <p:cNvSpPr txBox="1"/>
          <p:nvPr/>
        </p:nvSpPr>
        <p:spPr>
          <a:xfrm>
            <a:off x="2411760" y="1124744"/>
            <a:ext cx="4248472" cy="452431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smtClean="0">
                <a:solidFill>
                  <a:schemeClr val="tx1"/>
                </a:solidFill>
              </a:rPr>
              <a:t>Plan your essay here;</a:t>
            </a:r>
          </a:p>
          <a:p>
            <a:r>
              <a:rPr lang="en-GB" b="1" u="sng" dirty="0" smtClean="0">
                <a:solidFill>
                  <a:schemeClr val="tx1"/>
                </a:solidFill>
              </a:rPr>
              <a:t>Intro</a:t>
            </a:r>
          </a:p>
          <a:p>
            <a:r>
              <a:rPr lang="en-GB" dirty="0" smtClean="0">
                <a:solidFill>
                  <a:schemeClr val="tx1"/>
                </a:solidFill>
              </a:rPr>
              <a:t>Link to question:</a:t>
            </a:r>
          </a:p>
          <a:p>
            <a:r>
              <a:rPr lang="en-GB" dirty="0" smtClean="0">
                <a:solidFill>
                  <a:schemeClr val="tx1"/>
                </a:solidFill>
              </a:rPr>
              <a:t>Link to 3 ideas: </a:t>
            </a:r>
          </a:p>
          <a:p>
            <a:r>
              <a:rPr lang="en-GB" b="1" u="sng" dirty="0" smtClean="0">
                <a:solidFill>
                  <a:schemeClr val="tx1"/>
                </a:solidFill>
              </a:rPr>
              <a:t>Idea 1 </a:t>
            </a:r>
          </a:p>
          <a:p>
            <a:r>
              <a:rPr lang="en-GB" dirty="0" smtClean="0">
                <a:solidFill>
                  <a:schemeClr val="tx1"/>
                </a:solidFill>
              </a:rPr>
              <a:t>Moment/quotes: </a:t>
            </a:r>
          </a:p>
          <a:p>
            <a:r>
              <a:rPr lang="en-GB" dirty="0" smtClean="0">
                <a:solidFill>
                  <a:schemeClr val="tx1"/>
                </a:solidFill>
              </a:rPr>
              <a:t>Language/</a:t>
            </a:r>
            <a:r>
              <a:rPr lang="en-GB" dirty="0" err="1" smtClean="0">
                <a:solidFill>
                  <a:schemeClr val="tx1"/>
                </a:solidFill>
              </a:rPr>
              <a:t>struct</a:t>
            </a:r>
            <a:r>
              <a:rPr lang="en-GB" dirty="0" smtClean="0">
                <a:solidFill>
                  <a:schemeClr val="tx1"/>
                </a:solidFill>
              </a:rPr>
              <a:t> link: </a:t>
            </a:r>
          </a:p>
          <a:p>
            <a:r>
              <a:rPr lang="en-GB" b="1" u="sng" dirty="0" smtClean="0">
                <a:solidFill>
                  <a:schemeClr val="tx1"/>
                </a:solidFill>
              </a:rPr>
              <a:t>Idea 2 </a:t>
            </a:r>
          </a:p>
          <a:p>
            <a:r>
              <a:rPr lang="en-GB" dirty="0" smtClean="0">
                <a:solidFill>
                  <a:schemeClr val="tx1"/>
                </a:solidFill>
              </a:rPr>
              <a:t>Moment/quotes: </a:t>
            </a:r>
          </a:p>
          <a:p>
            <a:r>
              <a:rPr lang="en-GB" dirty="0" smtClean="0">
                <a:solidFill>
                  <a:schemeClr val="tx1"/>
                </a:solidFill>
              </a:rPr>
              <a:t>Language/</a:t>
            </a:r>
            <a:r>
              <a:rPr lang="en-GB" dirty="0" err="1" smtClean="0">
                <a:solidFill>
                  <a:schemeClr val="tx1"/>
                </a:solidFill>
              </a:rPr>
              <a:t>struct</a:t>
            </a:r>
            <a:r>
              <a:rPr lang="en-GB" dirty="0" smtClean="0">
                <a:solidFill>
                  <a:schemeClr val="tx1"/>
                </a:solidFill>
              </a:rPr>
              <a:t> link:</a:t>
            </a:r>
          </a:p>
          <a:p>
            <a:r>
              <a:rPr lang="en-GB" b="1" u="sng" dirty="0" smtClean="0">
                <a:solidFill>
                  <a:schemeClr val="tx1"/>
                </a:solidFill>
              </a:rPr>
              <a:t>Idea 3 </a:t>
            </a:r>
          </a:p>
          <a:p>
            <a:r>
              <a:rPr lang="en-GB" dirty="0" smtClean="0">
                <a:solidFill>
                  <a:schemeClr val="tx1"/>
                </a:solidFill>
              </a:rPr>
              <a:t>Moment/quotes</a:t>
            </a:r>
          </a:p>
          <a:p>
            <a:r>
              <a:rPr lang="en-GB" dirty="0" smtClean="0">
                <a:solidFill>
                  <a:schemeClr val="tx1"/>
                </a:solidFill>
              </a:rPr>
              <a:t>Language/</a:t>
            </a:r>
            <a:r>
              <a:rPr lang="en-GB" dirty="0" err="1" smtClean="0">
                <a:solidFill>
                  <a:schemeClr val="tx1"/>
                </a:solidFill>
              </a:rPr>
              <a:t>struct</a:t>
            </a:r>
            <a:r>
              <a:rPr lang="en-GB" dirty="0" smtClean="0">
                <a:solidFill>
                  <a:schemeClr val="tx1"/>
                </a:solidFill>
              </a:rPr>
              <a:t> link</a:t>
            </a:r>
          </a:p>
          <a:p>
            <a:r>
              <a:rPr lang="en-GB" b="1" u="sng" dirty="0" smtClean="0">
                <a:solidFill>
                  <a:schemeClr val="tx1"/>
                </a:solidFill>
              </a:rPr>
              <a:t>Conclude </a:t>
            </a:r>
          </a:p>
          <a:p>
            <a:r>
              <a:rPr lang="en-GB" dirty="0" smtClean="0">
                <a:solidFill>
                  <a:schemeClr val="tx1"/>
                </a:solidFill>
              </a:rPr>
              <a:t>Summary of points: </a:t>
            </a:r>
          </a:p>
          <a:p>
            <a:endParaRPr lang="en-GB" dirty="0" smtClean="0">
              <a:solidFill>
                <a:schemeClr val="tx1"/>
              </a:solidFill>
            </a:endParaRPr>
          </a:p>
        </p:txBody>
      </p:sp>
      <p:sp>
        <p:nvSpPr>
          <p:cNvPr id="7" name="TextBox 6"/>
          <p:cNvSpPr txBox="1"/>
          <p:nvPr/>
        </p:nvSpPr>
        <p:spPr>
          <a:xfrm>
            <a:off x="107505" y="75982"/>
            <a:ext cx="180020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t>Timing – plan 5 </a:t>
            </a:r>
            <a:r>
              <a:rPr lang="en-GB" sz="1400" dirty="0" err="1" smtClean="0"/>
              <a:t>mins</a:t>
            </a:r>
            <a:r>
              <a:rPr lang="en-GB" sz="1400" dirty="0" smtClean="0"/>
              <a:t>.</a:t>
            </a:r>
          </a:p>
          <a:p>
            <a:r>
              <a:rPr lang="en-GB" sz="1400" dirty="0" smtClean="0"/>
              <a:t>Write 35 </a:t>
            </a:r>
            <a:r>
              <a:rPr lang="en-GB" sz="1400" dirty="0" err="1" smtClean="0"/>
              <a:t>mins</a:t>
            </a:r>
            <a:r>
              <a:rPr lang="en-GB" sz="1400" dirty="0" smtClean="0"/>
              <a:t>.</a:t>
            </a:r>
            <a:endParaRPr lang="en-GB" sz="1400" dirty="0"/>
          </a:p>
        </p:txBody>
      </p:sp>
      <p:sp>
        <p:nvSpPr>
          <p:cNvPr id="8" name="TextBox 7"/>
          <p:cNvSpPr txBox="1"/>
          <p:nvPr/>
        </p:nvSpPr>
        <p:spPr>
          <a:xfrm>
            <a:off x="6778420" y="75982"/>
            <a:ext cx="2267744"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t>Think Key Questions linked to the question: </a:t>
            </a:r>
          </a:p>
          <a:p>
            <a:r>
              <a:rPr lang="en-GB" sz="1400" dirty="0" smtClean="0"/>
              <a:t>How is ____ shown at the start/middle/end? </a:t>
            </a:r>
          </a:p>
          <a:p>
            <a:r>
              <a:rPr lang="en-GB" sz="1400" dirty="0" smtClean="0"/>
              <a:t>What type/effect does this have_____? </a:t>
            </a:r>
          </a:p>
          <a:p>
            <a:r>
              <a:rPr lang="en-GB" sz="1400" dirty="0" smtClean="0"/>
              <a:t>How is this shown? </a:t>
            </a:r>
          </a:p>
          <a:p>
            <a:r>
              <a:rPr lang="en-GB" sz="1400" dirty="0" smtClean="0"/>
              <a:t>What supports this from the play? </a:t>
            </a:r>
            <a:endParaRPr lang="en-GB" sz="1400" dirty="0"/>
          </a:p>
        </p:txBody>
      </p:sp>
    </p:spTree>
    <p:extLst>
      <p:ext uri="{BB962C8B-B14F-4D97-AF65-F5344CB8AC3E}">
        <p14:creationId xmlns:p14="http://schemas.microsoft.com/office/powerpoint/2010/main" val="3699734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784" y="118372"/>
            <a:ext cx="2968029" cy="870995"/>
          </a:xfrm>
        </p:spPr>
        <p:style>
          <a:lnRef idx="2">
            <a:schemeClr val="accent1"/>
          </a:lnRef>
          <a:fillRef idx="1">
            <a:schemeClr val="lt1"/>
          </a:fillRef>
          <a:effectRef idx="0">
            <a:schemeClr val="accent1"/>
          </a:effectRef>
          <a:fontRef idx="minor">
            <a:schemeClr val="dk1"/>
          </a:fontRef>
        </p:style>
        <p:txBody>
          <a:bodyPr>
            <a:noAutofit/>
          </a:bodyPr>
          <a:lstStyle/>
          <a:p>
            <a:r>
              <a:rPr lang="en-GB" sz="2400" b="1" dirty="0" smtClean="0"/>
              <a:t>Explode the Extract Answer; BB, AIC, LOTF</a:t>
            </a:r>
            <a:endParaRPr lang="en-GB" sz="2400" b="1" dirty="0"/>
          </a:p>
        </p:txBody>
      </p:sp>
      <p:sp>
        <p:nvSpPr>
          <p:cNvPr id="3" name="Subtitle 2"/>
          <p:cNvSpPr>
            <a:spLocks noGrp="1"/>
          </p:cNvSpPr>
          <p:nvPr>
            <p:ph type="subTitle" idx="1"/>
          </p:nvPr>
        </p:nvSpPr>
        <p:spPr>
          <a:xfrm>
            <a:off x="179512" y="836712"/>
            <a:ext cx="2072072" cy="4896544"/>
          </a:xfrm>
        </p:spPr>
        <p:style>
          <a:lnRef idx="2">
            <a:schemeClr val="accent1"/>
          </a:lnRef>
          <a:fillRef idx="1">
            <a:schemeClr val="lt1"/>
          </a:fillRef>
          <a:effectRef idx="0">
            <a:schemeClr val="accent1"/>
          </a:effectRef>
          <a:fontRef idx="minor">
            <a:schemeClr val="dk1"/>
          </a:fontRef>
        </p:style>
        <p:txBody>
          <a:bodyPr>
            <a:noAutofit/>
          </a:bodyPr>
          <a:lstStyle/>
          <a:p>
            <a:r>
              <a:rPr lang="en-GB" sz="1500" b="1" i="1" dirty="0" smtClean="0">
                <a:solidFill>
                  <a:schemeClr val="tx1"/>
                </a:solidFill>
              </a:rPr>
              <a:t>Intro</a:t>
            </a:r>
            <a:r>
              <a:rPr lang="en-GB" sz="1500" b="1" dirty="0" smtClean="0">
                <a:solidFill>
                  <a:schemeClr val="tx1"/>
                </a:solidFill>
              </a:rPr>
              <a:t> – link to question. Explain where the extract happens. Give a brief overview of text. </a:t>
            </a:r>
          </a:p>
          <a:p>
            <a:r>
              <a:rPr lang="en-GB" sz="1500" b="1" i="1" dirty="0" smtClean="0">
                <a:solidFill>
                  <a:schemeClr val="tx1"/>
                </a:solidFill>
              </a:rPr>
              <a:t>Start of the extract </a:t>
            </a:r>
            <a:r>
              <a:rPr lang="en-GB" sz="1500" b="1" dirty="0" smtClean="0">
                <a:solidFill>
                  <a:schemeClr val="tx1"/>
                </a:solidFill>
              </a:rPr>
              <a:t>– choose 2 – 3 quotes to explore – Explode this and link to wider text.</a:t>
            </a:r>
          </a:p>
          <a:p>
            <a:r>
              <a:rPr lang="en-GB" sz="1500" b="1" i="1" dirty="0" smtClean="0">
                <a:solidFill>
                  <a:schemeClr val="tx1"/>
                </a:solidFill>
              </a:rPr>
              <a:t>Middle of the extract </a:t>
            </a:r>
            <a:r>
              <a:rPr lang="en-GB" sz="1500" b="1" dirty="0" smtClean="0">
                <a:solidFill>
                  <a:schemeClr val="tx1"/>
                </a:solidFill>
              </a:rPr>
              <a:t>– choose 2 – 3 quotes to explore. Explode this and link to wider text. </a:t>
            </a:r>
            <a:endParaRPr lang="en-GB" sz="1500" b="1" dirty="0">
              <a:solidFill>
                <a:schemeClr val="tx1"/>
              </a:solidFill>
            </a:endParaRPr>
          </a:p>
          <a:p>
            <a:r>
              <a:rPr lang="en-GB" sz="1500" b="1" i="1" dirty="0" smtClean="0">
                <a:solidFill>
                  <a:schemeClr val="tx1"/>
                </a:solidFill>
              </a:rPr>
              <a:t>End of the extract </a:t>
            </a:r>
            <a:r>
              <a:rPr lang="en-GB" sz="1500" b="1" dirty="0" smtClean="0">
                <a:solidFill>
                  <a:schemeClr val="tx1"/>
                </a:solidFill>
              </a:rPr>
              <a:t>– choose 2 – 3 quotes to </a:t>
            </a:r>
            <a:r>
              <a:rPr lang="en-GB" sz="1500" b="1" dirty="0">
                <a:solidFill>
                  <a:schemeClr val="tx1"/>
                </a:solidFill>
              </a:rPr>
              <a:t>explore. Explode this and link to the wider text. </a:t>
            </a:r>
          </a:p>
          <a:p>
            <a:r>
              <a:rPr lang="en-GB" sz="1500" b="1" dirty="0" smtClean="0">
                <a:solidFill>
                  <a:schemeClr val="tx1"/>
                </a:solidFill>
              </a:rPr>
              <a:t>Conclude – Short summary of points</a:t>
            </a:r>
            <a:endParaRPr lang="en-GB" sz="1500" b="1" dirty="0">
              <a:solidFill>
                <a:schemeClr val="tx1"/>
              </a:solidFill>
            </a:endParaRPr>
          </a:p>
        </p:txBody>
      </p:sp>
      <p:sp>
        <p:nvSpPr>
          <p:cNvPr id="4" name="Subtitle 2"/>
          <p:cNvSpPr txBox="1">
            <a:spLocks/>
          </p:cNvSpPr>
          <p:nvPr/>
        </p:nvSpPr>
        <p:spPr>
          <a:xfrm>
            <a:off x="6876256" y="1124744"/>
            <a:ext cx="2072072" cy="460851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Exploring the quotes: </a:t>
            </a:r>
          </a:p>
          <a:p>
            <a:r>
              <a:rPr lang="en-GB" b="1" dirty="0" smtClean="0">
                <a:solidFill>
                  <a:schemeClr val="tx1"/>
                </a:solidFill>
              </a:rPr>
              <a:t>Link to the question </a:t>
            </a:r>
          </a:p>
          <a:p>
            <a:r>
              <a:rPr lang="en-GB" b="1" dirty="0" smtClean="0">
                <a:solidFill>
                  <a:schemeClr val="tx1"/>
                </a:solidFill>
              </a:rPr>
              <a:t>Link to the terminology </a:t>
            </a:r>
          </a:p>
          <a:p>
            <a:r>
              <a:rPr lang="en-GB" b="1" dirty="0" smtClean="0">
                <a:solidFill>
                  <a:schemeClr val="tx1"/>
                </a:solidFill>
              </a:rPr>
              <a:t>Link to quote(s) </a:t>
            </a:r>
          </a:p>
          <a:p>
            <a:r>
              <a:rPr lang="en-GB" b="1" dirty="0" smtClean="0">
                <a:solidFill>
                  <a:schemeClr val="tx1"/>
                </a:solidFill>
              </a:rPr>
              <a:t>Explore the hidden and obvious meaning </a:t>
            </a:r>
          </a:p>
          <a:p>
            <a:r>
              <a:rPr lang="en-GB" b="1" dirty="0" smtClean="0">
                <a:solidFill>
                  <a:schemeClr val="tx1"/>
                </a:solidFill>
              </a:rPr>
              <a:t>Zoom in on the words/connotations</a:t>
            </a:r>
          </a:p>
          <a:p>
            <a:r>
              <a:rPr lang="en-GB" b="1" dirty="0" smtClean="0">
                <a:solidFill>
                  <a:schemeClr val="tx1"/>
                </a:solidFill>
              </a:rPr>
              <a:t>Explore the effect </a:t>
            </a:r>
          </a:p>
          <a:p>
            <a:r>
              <a:rPr lang="en-GB" b="1" dirty="0" smtClean="0">
                <a:solidFill>
                  <a:schemeClr val="tx1"/>
                </a:solidFill>
              </a:rPr>
              <a:t>What were the writers’ intentions </a:t>
            </a:r>
          </a:p>
          <a:p>
            <a:r>
              <a:rPr lang="en-GB" b="1" dirty="0" smtClean="0">
                <a:solidFill>
                  <a:schemeClr val="tx1"/>
                </a:solidFill>
              </a:rPr>
              <a:t>Link to the text – </a:t>
            </a:r>
            <a:br>
              <a:rPr lang="en-GB" b="1" dirty="0" smtClean="0">
                <a:solidFill>
                  <a:schemeClr val="tx1"/>
                </a:solidFill>
              </a:rPr>
            </a:br>
            <a:r>
              <a:rPr lang="en-GB" b="1" dirty="0" smtClean="0">
                <a:solidFill>
                  <a:schemeClr val="tx1"/>
                </a:solidFill>
              </a:rPr>
              <a:t>Explain which moment you are linking to – quote if remembered – analyse and link back to the extract</a:t>
            </a:r>
          </a:p>
          <a:p>
            <a:r>
              <a:rPr lang="en-GB" b="1" dirty="0" smtClean="0">
                <a:solidFill>
                  <a:schemeClr val="tx1"/>
                </a:solidFill>
              </a:rPr>
              <a:t>Remember – you don’t have to do every step every time </a:t>
            </a:r>
          </a:p>
        </p:txBody>
      </p:sp>
      <p:sp>
        <p:nvSpPr>
          <p:cNvPr id="5" name="Subtitle 2"/>
          <p:cNvSpPr txBox="1">
            <a:spLocks/>
          </p:cNvSpPr>
          <p:nvPr/>
        </p:nvSpPr>
        <p:spPr>
          <a:xfrm>
            <a:off x="251520" y="5805264"/>
            <a:ext cx="8696808" cy="89457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Terminology: dramatic irony; audience is more aware than the characters,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etc. </a:t>
            </a:r>
          </a:p>
        </p:txBody>
      </p:sp>
      <p:sp>
        <p:nvSpPr>
          <p:cNvPr id="6" name="TextBox 5"/>
          <p:cNvSpPr txBox="1"/>
          <p:nvPr/>
        </p:nvSpPr>
        <p:spPr>
          <a:xfrm>
            <a:off x="2411760" y="1124744"/>
            <a:ext cx="4248472" cy="452431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smtClean="0">
                <a:solidFill>
                  <a:schemeClr val="tx1">
                    <a:lumMod val="50000"/>
                    <a:lumOff val="50000"/>
                  </a:schemeClr>
                </a:solidFill>
              </a:rPr>
              <a:t>Place your extract here</a:t>
            </a:r>
          </a:p>
          <a:p>
            <a:pPr algn="ctr"/>
            <a:r>
              <a:rPr lang="en-GB" b="1" dirty="0" smtClean="0">
                <a:solidFill>
                  <a:schemeClr val="tx1">
                    <a:lumMod val="50000"/>
                    <a:lumOff val="50000"/>
                  </a:schemeClr>
                </a:solidFill>
              </a:rPr>
              <a:t>Plan and decide how to explode to the whole text as you plan each section</a:t>
            </a:r>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p:txBody>
      </p:sp>
      <p:sp>
        <p:nvSpPr>
          <p:cNvPr id="7" name="TextBox 6"/>
          <p:cNvSpPr txBox="1"/>
          <p:nvPr/>
        </p:nvSpPr>
        <p:spPr>
          <a:xfrm>
            <a:off x="217890" y="118372"/>
            <a:ext cx="129614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Timing – plan</a:t>
            </a:r>
          </a:p>
          <a:p>
            <a:r>
              <a:rPr lang="en-GB" sz="1200" b="1" dirty="0" smtClean="0"/>
              <a:t> 5 min. and write</a:t>
            </a:r>
          </a:p>
          <a:p>
            <a:r>
              <a:rPr lang="en-GB" sz="1200" b="1" dirty="0" smtClean="0"/>
              <a:t> 40 minutes</a:t>
            </a:r>
            <a:endParaRPr lang="en-GB" sz="1200" b="1" dirty="0"/>
          </a:p>
        </p:txBody>
      </p:sp>
      <p:sp>
        <p:nvSpPr>
          <p:cNvPr id="8" name="TextBox 7"/>
          <p:cNvSpPr txBox="1"/>
          <p:nvPr/>
        </p:nvSpPr>
        <p:spPr>
          <a:xfrm>
            <a:off x="5987681" y="188640"/>
            <a:ext cx="2944307"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t>Sentence starters: In the extract… </a:t>
            </a:r>
          </a:p>
          <a:p>
            <a:r>
              <a:rPr lang="en-GB" sz="1400" dirty="0" smtClean="0"/>
              <a:t>this suggests/implies/infers/conveys… </a:t>
            </a:r>
          </a:p>
          <a:p>
            <a:r>
              <a:rPr lang="en-GB" sz="1400" dirty="0" smtClean="0"/>
              <a:t>The whole text shows… Linking this…</a:t>
            </a:r>
            <a:endParaRPr lang="en-GB" sz="1400" dirty="0"/>
          </a:p>
        </p:txBody>
      </p:sp>
    </p:spTree>
    <p:extLst>
      <p:ext uri="{BB962C8B-B14F-4D97-AF65-F5344CB8AC3E}">
        <p14:creationId xmlns:p14="http://schemas.microsoft.com/office/powerpoint/2010/main" val="3343169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784" y="118372"/>
            <a:ext cx="2968029" cy="870995"/>
          </a:xfrm>
        </p:spPr>
        <p:style>
          <a:lnRef idx="2">
            <a:schemeClr val="accent1"/>
          </a:lnRef>
          <a:fillRef idx="1">
            <a:schemeClr val="lt1"/>
          </a:fillRef>
          <a:effectRef idx="0">
            <a:schemeClr val="accent1"/>
          </a:effectRef>
          <a:fontRef idx="minor">
            <a:schemeClr val="dk1"/>
          </a:fontRef>
        </p:style>
        <p:txBody>
          <a:bodyPr>
            <a:noAutofit/>
          </a:bodyPr>
          <a:lstStyle/>
          <a:p>
            <a:r>
              <a:rPr lang="en-GB" sz="2000" b="1" dirty="0" smtClean="0"/>
              <a:t>Explode the Extract Answer; A Christmas Carol with Context</a:t>
            </a:r>
            <a:endParaRPr lang="en-GB" sz="2000" b="1" dirty="0"/>
          </a:p>
        </p:txBody>
      </p:sp>
      <p:sp>
        <p:nvSpPr>
          <p:cNvPr id="3" name="Subtitle 2"/>
          <p:cNvSpPr>
            <a:spLocks noGrp="1"/>
          </p:cNvSpPr>
          <p:nvPr>
            <p:ph type="subTitle" idx="1"/>
          </p:nvPr>
        </p:nvSpPr>
        <p:spPr>
          <a:xfrm>
            <a:off x="179512" y="836712"/>
            <a:ext cx="2072072" cy="4896544"/>
          </a:xfrm>
        </p:spPr>
        <p:style>
          <a:lnRef idx="2">
            <a:schemeClr val="accent1"/>
          </a:lnRef>
          <a:fillRef idx="1">
            <a:schemeClr val="lt1"/>
          </a:fillRef>
          <a:effectRef idx="0">
            <a:schemeClr val="accent1"/>
          </a:effectRef>
          <a:fontRef idx="minor">
            <a:schemeClr val="dk1"/>
          </a:fontRef>
        </p:style>
        <p:txBody>
          <a:bodyPr>
            <a:noAutofit/>
          </a:bodyPr>
          <a:lstStyle/>
          <a:p>
            <a:r>
              <a:rPr lang="en-GB" sz="1300" b="1" i="1" dirty="0" smtClean="0">
                <a:solidFill>
                  <a:schemeClr val="tx1"/>
                </a:solidFill>
              </a:rPr>
              <a:t>Intro</a:t>
            </a:r>
            <a:r>
              <a:rPr lang="en-GB" sz="1300" b="1" dirty="0" smtClean="0">
                <a:solidFill>
                  <a:schemeClr val="tx1"/>
                </a:solidFill>
              </a:rPr>
              <a:t> – link to question. Explain where the extract happens. Give a brief overview of text. Can say time period/influences (context)  </a:t>
            </a:r>
          </a:p>
          <a:p>
            <a:r>
              <a:rPr lang="en-GB" sz="1300" b="1" i="1" dirty="0" smtClean="0">
                <a:solidFill>
                  <a:schemeClr val="tx1"/>
                </a:solidFill>
              </a:rPr>
              <a:t>Start of the extract </a:t>
            </a:r>
            <a:r>
              <a:rPr lang="en-GB" sz="1300" b="1" dirty="0" smtClean="0">
                <a:solidFill>
                  <a:schemeClr val="tx1"/>
                </a:solidFill>
              </a:rPr>
              <a:t>– choose 2 – 3 quotes to explore – Explode this and link to wider text. Link to context here.</a:t>
            </a:r>
          </a:p>
          <a:p>
            <a:r>
              <a:rPr lang="en-GB" sz="1300" b="1" i="1" dirty="0" smtClean="0">
                <a:solidFill>
                  <a:schemeClr val="tx1"/>
                </a:solidFill>
              </a:rPr>
              <a:t>Middle of the extract </a:t>
            </a:r>
            <a:r>
              <a:rPr lang="en-GB" sz="1300" b="1" dirty="0" smtClean="0">
                <a:solidFill>
                  <a:schemeClr val="tx1"/>
                </a:solidFill>
              </a:rPr>
              <a:t>– choose 2 – 3 quotes to explore. Explode this and link to wider text. Link to context here. </a:t>
            </a:r>
            <a:endParaRPr lang="en-GB" sz="1300" b="1" dirty="0">
              <a:solidFill>
                <a:schemeClr val="tx1"/>
              </a:solidFill>
            </a:endParaRPr>
          </a:p>
          <a:p>
            <a:r>
              <a:rPr lang="en-GB" sz="1300" b="1" i="1" dirty="0" smtClean="0">
                <a:solidFill>
                  <a:schemeClr val="tx1"/>
                </a:solidFill>
              </a:rPr>
              <a:t>End of the extract </a:t>
            </a:r>
            <a:r>
              <a:rPr lang="en-GB" sz="1300" b="1" dirty="0" smtClean="0">
                <a:solidFill>
                  <a:schemeClr val="tx1"/>
                </a:solidFill>
              </a:rPr>
              <a:t>– choose 2 – 3 quotes to </a:t>
            </a:r>
            <a:r>
              <a:rPr lang="en-GB" sz="1300" b="1" dirty="0">
                <a:solidFill>
                  <a:schemeClr val="tx1"/>
                </a:solidFill>
              </a:rPr>
              <a:t>explore. Explode this and link to the wider </a:t>
            </a:r>
            <a:r>
              <a:rPr lang="en-GB" sz="1300" b="1" dirty="0" smtClean="0">
                <a:solidFill>
                  <a:schemeClr val="tx1"/>
                </a:solidFill>
              </a:rPr>
              <a:t>text. Link to context here.</a:t>
            </a:r>
            <a:endParaRPr lang="en-GB" sz="1300" b="1" dirty="0">
              <a:solidFill>
                <a:schemeClr val="tx1"/>
              </a:solidFill>
            </a:endParaRPr>
          </a:p>
          <a:p>
            <a:r>
              <a:rPr lang="en-GB" sz="1300" b="1" dirty="0" smtClean="0">
                <a:solidFill>
                  <a:schemeClr val="tx1"/>
                </a:solidFill>
              </a:rPr>
              <a:t>Conclude – Short summary of points</a:t>
            </a:r>
            <a:endParaRPr lang="en-GB" sz="1300" b="1" dirty="0">
              <a:solidFill>
                <a:schemeClr val="tx1"/>
              </a:solidFill>
            </a:endParaRPr>
          </a:p>
        </p:txBody>
      </p:sp>
      <p:sp>
        <p:nvSpPr>
          <p:cNvPr id="4" name="Subtitle 2"/>
          <p:cNvSpPr txBox="1">
            <a:spLocks/>
          </p:cNvSpPr>
          <p:nvPr/>
        </p:nvSpPr>
        <p:spPr>
          <a:xfrm>
            <a:off x="6876256" y="1124744"/>
            <a:ext cx="2072072" cy="460851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Exploring the quotes: </a:t>
            </a:r>
          </a:p>
          <a:p>
            <a:r>
              <a:rPr lang="en-GB" b="1" dirty="0" smtClean="0">
                <a:solidFill>
                  <a:schemeClr val="tx1"/>
                </a:solidFill>
              </a:rPr>
              <a:t>Link to the question </a:t>
            </a:r>
          </a:p>
          <a:p>
            <a:r>
              <a:rPr lang="en-GB" b="1" dirty="0" smtClean="0">
                <a:solidFill>
                  <a:schemeClr val="tx1"/>
                </a:solidFill>
              </a:rPr>
              <a:t>Link to the terminology </a:t>
            </a:r>
          </a:p>
          <a:p>
            <a:r>
              <a:rPr lang="en-GB" b="1" dirty="0" smtClean="0">
                <a:solidFill>
                  <a:schemeClr val="tx1"/>
                </a:solidFill>
              </a:rPr>
              <a:t>Link to quote(s) </a:t>
            </a:r>
          </a:p>
          <a:p>
            <a:r>
              <a:rPr lang="en-GB" b="1" dirty="0" smtClean="0">
                <a:solidFill>
                  <a:schemeClr val="tx1"/>
                </a:solidFill>
              </a:rPr>
              <a:t>Explore the hidden and obvious meaning </a:t>
            </a:r>
          </a:p>
          <a:p>
            <a:r>
              <a:rPr lang="en-GB" b="1" dirty="0" smtClean="0">
                <a:solidFill>
                  <a:schemeClr val="tx1"/>
                </a:solidFill>
              </a:rPr>
              <a:t>Zoom in on the words/connotations</a:t>
            </a:r>
          </a:p>
          <a:p>
            <a:r>
              <a:rPr lang="en-GB" b="1" dirty="0" smtClean="0">
                <a:solidFill>
                  <a:schemeClr val="tx1"/>
                </a:solidFill>
              </a:rPr>
              <a:t>Explore the effect </a:t>
            </a:r>
          </a:p>
          <a:p>
            <a:r>
              <a:rPr lang="en-GB" b="1" dirty="0" smtClean="0">
                <a:solidFill>
                  <a:schemeClr val="tx1"/>
                </a:solidFill>
              </a:rPr>
              <a:t>What were the writers’ intentions </a:t>
            </a:r>
          </a:p>
          <a:p>
            <a:r>
              <a:rPr lang="en-GB" b="1" dirty="0" smtClean="0">
                <a:solidFill>
                  <a:schemeClr val="tx1"/>
                </a:solidFill>
              </a:rPr>
              <a:t>Link to the text – </a:t>
            </a:r>
            <a:br>
              <a:rPr lang="en-GB" b="1" dirty="0" smtClean="0">
                <a:solidFill>
                  <a:schemeClr val="tx1"/>
                </a:solidFill>
              </a:rPr>
            </a:br>
            <a:r>
              <a:rPr lang="en-GB" b="1" dirty="0" smtClean="0">
                <a:solidFill>
                  <a:schemeClr val="tx1"/>
                </a:solidFill>
              </a:rPr>
              <a:t>Explain which moment you are linking to – quote if remembered – analyse and link back to the extract</a:t>
            </a:r>
          </a:p>
          <a:p>
            <a:r>
              <a:rPr lang="en-GB" b="1" dirty="0" smtClean="0">
                <a:solidFill>
                  <a:schemeClr val="tx1"/>
                </a:solidFill>
              </a:rPr>
              <a:t>Link to context – Explain what it was like at the time. Embed it with your analysis. Explore links to analysis</a:t>
            </a:r>
          </a:p>
        </p:txBody>
      </p:sp>
      <p:sp>
        <p:nvSpPr>
          <p:cNvPr id="5" name="Subtitle 2"/>
          <p:cNvSpPr txBox="1">
            <a:spLocks/>
          </p:cNvSpPr>
          <p:nvPr/>
        </p:nvSpPr>
        <p:spPr>
          <a:xfrm>
            <a:off x="251520" y="5805264"/>
            <a:ext cx="8696808" cy="89457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Terminology: description; use of extended pieces of detail to emphasise conditions and characters ,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Use of complex sentences; to explore in detail emotions; pathetic fallacy; sets the tone/mood/atmosphere. Etc. </a:t>
            </a:r>
          </a:p>
        </p:txBody>
      </p:sp>
      <p:sp>
        <p:nvSpPr>
          <p:cNvPr id="6" name="TextBox 5"/>
          <p:cNvSpPr txBox="1"/>
          <p:nvPr/>
        </p:nvSpPr>
        <p:spPr>
          <a:xfrm>
            <a:off x="2411760" y="1124744"/>
            <a:ext cx="4248472" cy="452431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smtClean="0">
                <a:solidFill>
                  <a:schemeClr val="tx1">
                    <a:lumMod val="50000"/>
                    <a:lumOff val="50000"/>
                  </a:schemeClr>
                </a:solidFill>
              </a:rPr>
              <a:t>Place your extract here</a:t>
            </a:r>
          </a:p>
          <a:p>
            <a:pPr algn="ctr"/>
            <a:r>
              <a:rPr lang="en-GB" b="1" dirty="0" smtClean="0">
                <a:solidFill>
                  <a:schemeClr val="tx1">
                    <a:lumMod val="50000"/>
                    <a:lumOff val="50000"/>
                  </a:schemeClr>
                </a:solidFill>
              </a:rPr>
              <a:t>Plan and decide how to explode to the whole text as you plan each section. Also, make a short note of how the context links to your analysis too.</a:t>
            </a:r>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p:txBody>
      </p:sp>
      <p:sp>
        <p:nvSpPr>
          <p:cNvPr id="7" name="TextBox 6"/>
          <p:cNvSpPr txBox="1"/>
          <p:nvPr/>
        </p:nvSpPr>
        <p:spPr>
          <a:xfrm>
            <a:off x="217890" y="118372"/>
            <a:ext cx="129614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Timing – plan</a:t>
            </a:r>
          </a:p>
          <a:p>
            <a:r>
              <a:rPr lang="en-GB" sz="1200" b="1" dirty="0" smtClean="0"/>
              <a:t> 5 min. and write</a:t>
            </a:r>
          </a:p>
          <a:p>
            <a:r>
              <a:rPr lang="en-GB" sz="1200" b="1" dirty="0" smtClean="0"/>
              <a:t> 40 minutes</a:t>
            </a:r>
            <a:endParaRPr lang="en-GB" sz="1200" b="1" dirty="0"/>
          </a:p>
        </p:txBody>
      </p:sp>
      <p:sp>
        <p:nvSpPr>
          <p:cNvPr id="8" name="TextBox 7"/>
          <p:cNvSpPr txBox="1"/>
          <p:nvPr/>
        </p:nvSpPr>
        <p:spPr>
          <a:xfrm>
            <a:off x="5724128" y="123401"/>
            <a:ext cx="3224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Sentence starters: </a:t>
            </a:r>
            <a:r>
              <a:rPr lang="en-GB" sz="1200" dirty="0" smtClean="0"/>
              <a:t>In the extract… </a:t>
            </a:r>
          </a:p>
          <a:p>
            <a:r>
              <a:rPr lang="en-GB" sz="1200" dirty="0" smtClean="0"/>
              <a:t>this suggests/implies/infers/conveys… </a:t>
            </a:r>
          </a:p>
          <a:p>
            <a:r>
              <a:rPr lang="en-GB" sz="1200" dirty="0" smtClean="0"/>
              <a:t>The whole text shows… Linking this…</a:t>
            </a:r>
          </a:p>
          <a:p>
            <a:r>
              <a:rPr lang="en-GB" sz="1200" dirty="0" smtClean="0"/>
              <a:t>Contextually… Historically… In Victorian Times…</a:t>
            </a:r>
            <a:endParaRPr lang="en-GB" sz="1200" dirty="0"/>
          </a:p>
        </p:txBody>
      </p:sp>
    </p:spTree>
    <p:extLst>
      <p:ext uri="{BB962C8B-B14F-4D97-AF65-F5344CB8AC3E}">
        <p14:creationId xmlns:p14="http://schemas.microsoft.com/office/powerpoint/2010/main" val="3854490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784" y="118372"/>
            <a:ext cx="2968029" cy="870995"/>
          </a:xfrm>
        </p:spPr>
        <p:style>
          <a:lnRef idx="2">
            <a:schemeClr val="accent1"/>
          </a:lnRef>
          <a:fillRef idx="1">
            <a:schemeClr val="lt1"/>
          </a:fillRef>
          <a:effectRef idx="0">
            <a:schemeClr val="accent1"/>
          </a:effectRef>
          <a:fontRef idx="minor">
            <a:schemeClr val="dk1"/>
          </a:fontRef>
        </p:style>
        <p:txBody>
          <a:bodyPr>
            <a:noAutofit/>
          </a:bodyPr>
          <a:lstStyle/>
          <a:p>
            <a:r>
              <a:rPr lang="en-GB" sz="2000" b="1" dirty="0" smtClean="0"/>
              <a:t>Anthology; single poem essay </a:t>
            </a:r>
            <a:endParaRPr lang="en-GB" sz="2000" b="1" dirty="0"/>
          </a:p>
        </p:txBody>
      </p:sp>
      <p:sp>
        <p:nvSpPr>
          <p:cNvPr id="3" name="Subtitle 2"/>
          <p:cNvSpPr>
            <a:spLocks noGrp="1"/>
          </p:cNvSpPr>
          <p:nvPr>
            <p:ph type="subTitle" idx="1"/>
          </p:nvPr>
        </p:nvSpPr>
        <p:spPr>
          <a:xfrm>
            <a:off x="217890" y="1124744"/>
            <a:ext cx="2072072" cy="3240360"/>
          </a:xfrm>
        </p:spPr>
        <p:style>
          <a:lnRef idx="2">
            <a:schemeClr val="accent1"/>
          </a:lnRef>
          <a:fillRef idx="1">
            <a:schemeClr val="lt1"/>
          </a:fillRef>
          <a:effectRef idx="0">
            <a:schemeClr val="accent1"/>
          </a:effectRef>
          <a:fontRef idx="minor">
            <a:schemeClr val="dk1"/>
          </a:fontRef>
        </p:style>
        <p:txBody>
          <a:bodyPr>
            <a:noAutofit/>
          </a:bodyPr>
          <a:lstStyle/>
          <a:p>
            <a:r>
              <a:rPr lang="en-GB" sz="1300" b="1" i="1" dirty="0" smtClean="0">
                <a:solidFill>
                  <a:schemeClr val="tx1"/>
                </a:solidFill>
              </a:rPr>
              <a:t>Intro</a:t>
            </a:r>
            <a:r>
              <a:rPr lang="en-GB" sz="1300" b="1" dirty="0" smtClean="0">
                <a:solidFill>
                  <a:schemeClr val="tx1"/>
                </a:solidFill>
              </a:rPr>
              <a:t> – link to question. Explain where meaning of the poem briefly. Can say time period/influences (context)  </a:t>
            </a:r>
          </a:p>
          <a:p>
            <a:r>
              <a:rPr lang="en-GB" sz="1300" b="1" i="1" dirty="0" smtClean="0">
                <a:solidFill>
                  <a:schemeClr val="tx1"/>
                </a:solidFill>
              </a:rPr>
              <a:t>Throughout the poem – Choose relevant quotes and analyse the language, structure and effect of these quotes. Refer to the question and explain the meaning. Also, link to the context too. </a:t>
            </a:r>
            <a:endParaRPr lang="en-GB" sz="1300" b="1" dirty="0">
              <a:solidFill>
                <a:schemeClr val="tx1"/>
              </a:solidFill>
            </a:endParaRPr>
          </a:p>
          <a:p>
            <a:r>
              <a:rPr lang="en-GB" sz="1300" b="1" dirty="0" smtClean="0">
                <a:solidFill>
                  <a:schemeClr val="tx1"/>
                </a:solidFill>
              </a:rPr>
              <a:t>Conclude – Short summary of points</a:t>
            </a:r>
            <a:endParaRPr lang="en-GB" sz="1300" b="1" dirty="0">
              <a:solidFill>
                <a:schemeClr val="tx1"/>
              </a:solidFill>
            </a:endParaRPr>
          </a:p>
        </p:txBody>
      </p:sp>
      <p:sp>
        <p:nvSpPr>
          <p:cNvPr id="4" name="Subtitle 2"/>
          <p:cNvSpPr txBox="1">
            <a:spLocks/>
          </p:cNvSpPr>
          <p:nvPr/>
        </p:nvSpPr>
        <p:spPr>
          <a:xfrm>
            <a:off x="6741681" y="1131190"/>
            <a:ext cx="2072072" cy="338437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Exploring the quotes: </a:t>
            </a:r>
          </a:p>
          <a:p>
            <a:r>
              <a:rPr lang="en-GB" b="1" dirty="0" smtClean="0">
                <a:solidFill>
                  <a:schemeClr val="tx1"/>
                </a:solidFill>
              </a:rPr>
              <a:t>Link to the question </a:t>
            </a:r>
          </a:p>
          <a:p>
            <a:r>
              <a:rPr lang="en-GB" b="1" dirty="0" smtClean="0">
                <a:solidFill>
                  <a:schemeClr val="tx1"/>
                </a:solidFill>
              </a:rPr>
              <a:t>Link to the terminology </a:t>
            </a:r>
          </a:p>
          <a:p>
            <a:r>
              <a:rPr lang="en-GB" b="1" dirty="0" smtClean="0">
                <a:solidFill>
                  <a:schemeClr val="tx1"/>
                </a:solidFill>
              </a:rPr>
              <a:t>Link to quote(s) </a:t>
            </a:r>
          </a:p>
          <a:p>
            <a:r>
              <a:rPr lang="en-GB" b="1" dirty="0" smtClean="0">
                <a:solidFill>
                  <a:schemeClr val="tx1"/>
                </a:solidFill>
              </a:rPr>
              <a:t>Explore the hidden and obvious meaning </a:t>
            </a:r>
          </a:p>
          <a:p>
            <a:r>
              <a:rPr lang="en-GB" b="1" dirty="0" smtClean="0">
                <a:solidFill>
                  <a:schemeClr val="tx1"/>
                </a:solidFill>
              </a:rPr>
              <a:t>Zoom in on the words/connotations</a:t>
            </a:r>
          </a:p>
          <a:p>
            <a:r>
              <a:rPr lang="en-GB" b="1" dirty="0" smtClean="0">
                <a:solidFill>
                  <a:schemeClr val="tx1"/>
                </a:solidFill>
              </a:rPr>
              <a:t>Explore the effect </a:t>
            </a:r>
          </a:p>
          <a:p>
            <a:r>
              <a:rPr lang="en-GB" b="1" dirty="0" smtClean="0">
                <a:solidFill>
                  <a:schemeClr val="tx1"/>
                </a:solidFill>
              </a:rPr>
              <a:t>What were the writers’ intentions </a:t>
            </a:r>
          </a:p>
          <a:p>
            <a:r>
              <a:rPr lang="en-GB" b="1" dirty="0" smtClean="0">
                <a:solidFill>
                  <a:schemeClr val="tx1"/>
                </a:solidFill>
              </a:rPr>
              <a:t>Link to context – Explain what it was like at the time. Embed it with your analysis. Explore links to analysis</a:t>
            </a:r>
          </a:p>
        </p:txBody>
      </p:sp>
      <p:sp>
        <p:nvSpPr>
          <p:cNvPr id="5" name="Subtitle 2"/>
          <p:cNvSpPr txBox="1">
            <a:spLocks/>
          </p:cNvSpPr>
          <p:nvPr/>
        </p:nvSpPr>
        <p:spPr>
          <a:xfrm>
            <a:off x="267727" y="5373216"/>
            <a:ext cx="8696808" cy="135443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Terminology: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Use of complex sentences; to explore in detail emotions; pathetic fallacy; sets the tone/mood/atmosphere. End-stopping; punctuation at the end of line, caesura; punctuation in the middle of a line; enjambment; run on lines in the poem; stanza’s; the verses of the poem; layout; how it appears and what effect this has, connotations; implied meanings </a:t>
            </a:r>
          </a:p>
        </p:txBody>
      </p:sp>
      <p:sp>
        <p:nvSpPr>
          <p:cNvPr id="6" name="TextBox 5"/>
          <p:cNvSpPr txBox="1"/>
          <p:nvPr/>
        </p:nvSpPr>
        <p:spPr>
          <a:xfrm>
            <a:off x="2411760" y="1124744"/>
            <a:ext cx="4248472" cy="397031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smtClean="0">
                <a:solidFill>
                  <a:schemeClr val="tx1">
                    <a:lumMod val="50000"/>
                    <a:lumOff val="50000"/>
                  </a:schemeClr>
                </a:solidFill>
              </a:rPr>
              <a:t>Place your poem here</a:t>
            </a:r>
          </a:p>
          <a:p>
            <a:pPr algn="ctr"/>
            <a:r>
              <a:rPr lang="en-GB" b="1" dirty="0" smtClean="0">
                <a:solidFill>
                  <a:schemeClr val="tx1">
                    <a:lumMod val="50000"/>
                    <a:lumOff val="50000"/>
                  </a:schemeClr>
                </a:solidFill>
              </a:rPr>
              <a:t>Plan and decide which quotes to select and which 3 pieces of context you will write about</a:t>
            </a:r>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p:txBody>
      </p:sp>
      <p:sp>
        <p:nvSpPr>
          <p:cNvPr id="7" name="TextBox 6"/>
          <p:cNvSpPr txBox="1"/>
          <p:nvPr/>
        </p:nvSpPr>
        <p:spPr>
          <a:xfrm>
            <a:off x="217890" y="118372"/>
            <a:ext cx="129614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Timing – plan 5 min. write 15 </a:t>
            </a:r>
            <a:r>
              <a:rPr lang="en-GB" sz="1200" b="1" dirty="0" err="1" smtClean="0"/>
              <a:t>mins</a:t>
            </a:r>
            <a:r>
              <a:rPr lang="en-GB" sz="1200" b="1" dirty="0" smtClean="0"/>
              <a:t>.  </a:t>
            </a:r>
            <a:endParaRPr lang="en-GB" sz="1200" b="1" dirty="0"/>
          </a:p>
        </p:txBody>
      </p:sp>
      <p:sp>
        <p:nvSpPr>
          <p:cNvPr id="8" name="TextBox 7"/>
          <p:cNvSpPr txBox="1"/>
          <p:nvPr/>
        </p:nvSpPr>
        <p:spPr>
          <a:xfrm>
            <a:off x="5724128" y="118372"/>
            <a:ext cx="3224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Sentence starters: </a:t>
            </a:r>
            <a:r>
              <a:rPr lang="en-GB" sz="1200" dirty="0" smtClean="0"/>
              <a:t>In the poem we see… </a:t>
            </a:r>
          </a:p>
          <a:p>
            <a:r>
              <a:rPr lang="en-GB" sz="1200" dirty="0" smtClean="0"/>
              <a:t>this suggests/implies/infers/conveys… </a:t>
            </a:r>
          </a:p>
          <a:p>
            <a:r>
              <a:rPr lang="en-GB" sz="1200" dirty="0" smtClean="0"/>
              <a:t>The poet implies/shows… Linking this to the time/place/intentions</a:t>
            </a:r>
          </a:p>
        </p:txBody>
      </p:sp>
    </p:spTree>
    <p:extLst>
      <p:ext uri="{BB962C8B-B14F-4D97-AF65-F5344CB8AC3E}">
        <p14:creationId xmlns:p14="http://schemas.microsoft.com/office/powerpoint/2010/main" val="2640785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784" y="118372"/>
            <a:ext cx="2968029" cy="870995"/>
          </a:xfrm>
        </p:spPr>
        <p:style>
          <a:lnRef idx="2">
            <a:schemeClr val="accent1"/>
          </a:lnRef>
          <a:fillRef idx="1">
            <a:schemeClr val="lt1"/>
          </a:fillRef>
          <a:effectRef idx="0">
            <a:schemeClr val="accent1"/>
          </a:effectRef>
          <a:fontRef idx="minor">
            <a:schemeClr val="dk1"/>
          </a:fontRef>
        </p:style>
        <p:txBody>
          <a:bodyPr>
            <a:noAutofit/>
          </a:bodyPr>
          <a:lstStyle/>
          <a:p>
            <a:r>
              <a:rPr lang="en-GB" sz="2000" b="1" dirty="0" smtClean="0"/>
              <a:t>Anthology; comparison poem essay </a:t>
            </a:r>
            <a:endParaRPr lang="en-GB" sz="2000" b="1" dirty="0"/>
          </a:p>
        </p:txBody>
      </p:sp>
      <p:sp>
        <p:nvSpPr>
          <p:cNvPr id="3" name="Subtitle 2"/>
          <p:cNvSpPr>
            <a:spLocks noGrp="1"/>
          </p:cNvSpPr>
          <p:nvPr>
            <p:ph type="subTitle" idx="1"/>
          </p:nvPr>
        </p:nvSpPr>
        <p:spPr>
          <a:xfrm>
            <a:off x="267727" y="518013"/>
            <a:ext cx="2072072" cy="4561191"/>
          </a:xfrm>
        </p:spPr>
        <p:style>
          <a:lnRef idx="2">
            <a:schemeClr val="accent1"/>
          </a:lnRef>
          <a:fillRef idx="1">
            <a:schemeClr val="lt1"/>
          </a:fillRef>
          <a:effectRef idx="0">
            <a:schemeClr val="accent1"/>
          </a:effectRef>
          <a:fontRef idx="minor">
            <a:schemeClr val="dk1"/>
          </a:fontRef>
        </p:style>
        <p:txBody>
          <a:bodyPr>
            <a:noAutofit/>
          </a:bodyPr>
          <a:lstStyle/>
          <a:p>
            <a:r>
              <a:rPr lang="en-GB" sz="1300" b="1" i="1" dirty="0" smtClean="0">
                <a:solidFill>
                  <a:schemeClr val="tx1"/>
                </a:solidFill>
              </a:rPr>
              <a:t>Intro</a:t>
            </a:r>
            <a:r>
              <a:rPr lang="en-GB" sz="1300" b="1" dirty="0" smtClean="0">
                <a:solidFill>
                  <a:schemeClr val="tx1"/>
                </a:solidFill>
              </a:rPr>
              <a:t> – link to question. Explain where meaning of the poem briefly. Can say time period/influences (context)  </a:t>
            </a:r>
          </a:p>
          <a:p>
            <a:r>
              <a:rPr lang="en-GB" sz="1300" b="1" i="1" dirty="0" smtClean="0">
                <a:solidFill>
                  <a:schemeClr val="tx1"/>
                </a:solidFill>
              </a:rPr>
              <a:t>Throughout the essay– </a:t>
            </a:r>
            <a:r>
              <a:rPr lang="en-GB" sz="1300" b="1" dirty="0" smtClean="0">
                <a:solidFill>
                  <a:schemeClr val="tx1"/>
                </a:solidFill>
              </a:rPr>
              <a:t>Start with the 2</a:t>
            </a:r>
            <a:r>
              <a:rPr lang="en-GB" sz="1300" b="1" baseline="30000" dirty="0" smtClean="0">
                <a:solidFill>
                  <a:schemeClr val="tx1"/>
                </a:solidFill>
              </a:rPr>
              <a:t>nd</a:t>
            </a:r>
            <a:r>
              <a:rPr lang="en-GB" sz="1300" b="1" dirty="0" smtClean="0">
                <a:solidFill>
                  <a:schemeClr val="tx1"/>
                </a:solidFill>
              </a:rPr>
              <a:t> poem, choose relevant quotes/moments from the poem and analyse the language, structure and effect of these quotes and how they link to examples and analysis from poem 1. You must use connectives of comparison. Refer to the question and explain the meaning. Also, link to the context too for both poems</a:t>
            </a:r>
            <a:endParaRPr lang="en-GB" sz="1300" b="1" dirty="0">
              <a:solidFill>
                <a:schemeClr val="tx1"/>
              </a:solidFill>
            </a:endParaRPr>
          </a:p>
          <a:p>
            <a:r>
              <a:rPr lang="en-GB" sz="1300" b="1" i="1" dirty="0" smtClean="0">
                <a:solidFill>
                  <a:schemeClr val="tx1"/>
                </a:solidFill>
              </a:rPr>
              <a:t>Conclude</a:t>
            </a:r>
            <a:r>
              <a:rPr lang="en-GB" sz="1300" b="1" dirty="0" smtClean="0">
                <a:solidFill>
                  <a:schemeClr val="tx1"/>
                </a:solidFill>
              </a:rPr>
              <a:t> – Short summary of points</a:t>
            </a:r>
            <a:endParaRPr lang="en-GB" sz="1300" b="1" dirty="0">
              <a:solidFill>
                <a:schemeClr val="tx1"/>
              </a:solidFill>
            </a:endParaRPr>
          </a:p>
        </p:txBody>
      </p:sp>
      <p:sp>
        <p:nvSpPr>
          <p:cNvPr id="4" name="Subtitle 2"/>
          <p:cNvSpPr txBox="1">
            <a:spLocks/>
          </p:cNvSpPr>
          <p:nvPr/>
        </p:nvSpPr>
        <p:spPr>
          <a:xfrm>
            <a:off x="6741681" y="1131190"/>
            <a:ext cx="2072072" cy="388198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Exploring the quotes: </a:t>
            </a:r>
          </a:p>
          <a:p>
            <a:r>
              <a:rPr lang="en-GB" b="1" dirty="0" smtClean="0">
                <a:solidFill>
                  <a:schemeClr val="tx1"/>
                </a:solidFill>
              </a:rPr>
              <a:t>Link to the question </a:t>
            </a:r>
          </a:p>
          <a:p>
            <a:r>
              <a:rPr lang="en-GB" b="1" dirty="0" smtClean="0">
                <a:solidFill>
                  <a:schemeClr val="tx1"/>
                </a:solidFill>
              </a:rPr>
              <a:t>Link to the terminology </a:t>
            </a:r>
          </a:p>
          <a:p>
            <a:r>
              <a:rPr lang="en-GB" b="1" dirty="0" smtClean="0">
                <a:solidFill>
                  <a:schemeClr val="tx1"/>
                </a:solidFill>
              </a:rPr>
              <a:t>Link to quote(s) </a:t>
            </a:r>
          </a:p>
          <a:p>
            <a:r>
              <a:rPr lang="en-GB" b="1" dirty="0" smtClean="0">
                <a:solidFill>
                  <a:schemeClr val="tx1"/>
                </a:solidFill>
              </a:rPr>
              <a:t>Explore the hidden and obvious meaning </a:t>
            </a:r>
          </a:p>
          <a:p>
            <a:r>
              <a:rPr lang="en-GB" b="1" dirty="0" smtClean="0">
                <a:solidFill>
                  <a:schemeClr val="tx1"/>
                </a:solidFill>
              </a:rPr>
              <a:t>Zoom in on the words/connotations</a:t>
            </a:r>
          </a:p>
          <a:p>
            <a:r>
              <a:rPr lang="en-GB" b="1" dirty="0" smtClean="0">
                <a:solidFill>
                  <a:schemeClr val="tx1"/>
                </a:solidFill>
              </a:rPr>
              <a:t>Explore the effect </a:t>
            </a:r>
          </a:p>
          <a:p>
            <a:r>
              <a:rPr lang="en-GB" b="1" dirty="0" smtClean="0">
                <a:solidFill>
                  <a:schemeClr val="tx1"/>
                </a:solidFill>
              </a:rPr>
              <a:t>What were the writers’ intentions </a:t>
            </a:r>
          </a:p>
          <a:p>
            <a:r>
              <a:rPr lang="en-GB" b="1" dirty="0" smtClean="0">
                <a:solidFill>
                  <a:schemeClr val="tx1"/>
                </a:solidFill>
              </a:rPr>
              <a:t>Use connectives of comparison to show you are aware of the similarities and differences in the poems. </a:t>
            </a:r>
          </a:p>
          <a:p>
            <a:r>
              <a:rPr lang="en-GB" b="1" dirty="0" smtClean="0">
                <a:solidFill>
                  <a:schemeClr val="tx1"/>
                </a:solidFill>
              </a:rPr>
              <a:t>Link to context – Explain what it was like at the time. Embed it with your analysis. Explore links to analysis</a:t>
            </a:r>
          </a:p>
        </p:txBody>
      </p:sp>
      <p:sp>
        <p:nvSpPr>
          <p:cNvPr id="5" name="Subtitle 2"/>
          <p:cNvSpPr txBox="1">
            <a:spLocks/>
          </p:cNvSpPr>
          <p:nvPr/>
        </p:nvSpPr>
        <p:spPr>
          <a:xfrm>
            <a:off x="267727" y="5373216"/>
            <a:ext cx="8696808" cy="135443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Terminology: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Use of complex sentences; to explore in detail emotions; pathetic fallacy; sets the tone/mood/atmosphere. End-stopping; punctuation at the end of line, caesura; punctuation in the middle of a line; enjambment; run on lines in the poem; stanza’s; the verses of the poem; layout; how it appears and what effect this has, connotations; implied meanings </a:t>
            </a:r>
          </a:p>
        </p:txBody>
      </p:sp>
      <p:sp>
        <p:nvSpPr>
          <p:cNvPr id="6" name="TextBox 5"/>
          <p:cNvSpPr txBox="1"/>
          <p:nvPr/>
        </p:nvSpPr>
        <p:spPr>
          <a:xfrm>
            <a:off x="2411760" y="1124744"/>
            <a:ext cx="4248472" cy="397031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smtClean="0">
                <a:solidFill>
                  <a:schemeClr val="tx1">
                    <a:lumMod val="50000"/>
                    <a:lumOff val="50000"/>
                  </a:schemeClr>
                </a:solidFill>
              </a:rPr>
              <a:t>Place your poem here</a:t>
            </a:r>
          </a:p>
          <a:p>
            <a:pPr algn="ctr"/>
            <a:r>
              <a:rPr lang="en-GB" b="1" dirty="0" smtClean="0">
                <a:solidFill>
                  <a:schemeClr val="tx1">
                    <a:lumMod val="50000"/>
                    <a:lumOff val="50000"/>
                  </a:schemeClr>
                </a:solidFill>
              </a:rPr>
              <a:t>Plan and decide which quotes to select and which 3 pieces of context you will write about</a:t>
            </a:r>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p:txBody>
      </p:sp>
      <p:sp>
        <p:nvSpPr>
          <p:cNvPr id="7" name="TextBox 6"/>
          <p:cNvSpPr txBox="1"/>
          <p:nvPr/>
        </p:nvSpPr>
        <p:spPr>
          <a:xfrm>
            <a:off x="107504" y="118372"/>
            <a:ext cx="252028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Timing – plan 5 min. write 35 </a:t>
            </a:r>
            <a:r>
              <a:rPr lang="en-GB" sz="1200" b="1" dirty="0" err="1" smtClean="0"/>
              <a:t>mins</a:t>
            </a:r>
            <a:r>
              <a:rPr lang="en-GB" sz="1200" b="1" dirty="0" smtClean="0"/>
              <a:t>.  </a:t>
            </a:r>
            <a:endParaRPr lang="en-GB" sz="1200" b="1" dirty="0"/>
          </a:p>
        </p:txBody>
      </p:sp>
      <p:sp>
        <p:nvSpPr>
          <p:cNvPr id="8" name="TextBox 7"/>
          <p:cNvSpPr txBox="1"/>
          <p:nvPr/>
        </p:nvSpPr>
        <p:spPr>
          <a:xfrm>
            <a:off x="5724128" y="118372"/>
            <a:ext cx="3224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Sentence starters: </a:t>
            </a:r>
            <a:r>
              <a:rPr lang="en-GB" sz="1200" dirty="0" smtClean="0"/>
              <a:t>In the poem we see… </a:t>
            </a:r>
          </a:p>
          <a:p>
            <a:r>
              <a:rPr lang="en-GB" sz="1200" dirty="0" smtClean="0"/>
              <a:t>this suggests/implies/infers/conveys… </a:t>
            </a:r>
          </a:p>
          <a:p>
            <a:r>
              <a:rPr lang="en-GB" sz="1200" dirty="0" smtClean="0"/>
              <a:t>The poet implies/shows… Linking this to the time/place/intentions</a:t>
            </a:r>
          </a:p>
        </p:txBody>
      </p:sp>
    </p:spTree>
    <p:extLst>
      <p:ext uri="{BB962C8B-B14F-4D97-AF65-F5344CB8AC3E}">
        <p14:creationId xmlns:p14="http://schemas.microsoft.com/office/powerpoint/2010/main" val="2482894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784" y="118372"/>
            <a:ext cx="2968029" cy="870995"/>
          </a:xfrm>
        </p:spPr>
        <p:style>
          <a:lnRef idx="2">
            <a:schemeClr val="accent1"/>
          </a:lnRef>
          <a:fillRef idx="1">
            <a:schemeClr val="lt1"/>
          </a:fillRef>
          <a:effectRef idx="0">
            <a:schemeClr val="accent1"/>
          </a:effectRef>
          <a:fontRef idx="minor">
            <a:schemeClr val="dk1"/>
          </a:fontRef>
        </p:style>
        <p:txBody>
          <a:bodyPr>
            <a:noAutofit/>
          </a:bodyPr>
          <a:lstStyle/>
          <a:p>
            <a:r>
              <a:rPr lang="en-GB" sz="2000" b="1" dirty="0" smtClean="0"/>
              <a:t>Unseen Poetry; single poem essay </a:t>
            </a:r>
            <a:endParaRPr lang="en-GB" sz="2000" b="1" dirty="0"/>
          </a:p>
        </p:txBody>
      </p:sp>
      <p:sp>
        <p:nvSpPr>
          <p:cNvPr id="3" name="Subtitle 2"/>
          <p:cNvSpPr>
            <a:spLocks noGrp="1"/>
          </p:cNvSpPr>
          <p:nvPr>
            <p:ph type="subTitle" idx="1"/>
          </p:nvPr>
        </p:nvSpPr>
        <p:spPr>
          <a:xfrm>
            <a:off x="227934" y="1525727"/>
            <a:ext cx="2072072" cy="3168352"/>
          </a:xfrm>
        </p:spPr>
        <p:style>
          <a:lnRef idx="2">
            <a:schemeClr val="accent1"/>
          </a:lnRef>
          <a:fillRef idx="1">
            <a:schemeClr val="lt1"/>
          </a:fillRef>
          <a:effectRef idx="0">
            <a:schemeClr val="accent1"/>
          </a:effectRef>
          <a:fontRef idx="minor">
            <a:schemeClr val="dk1"/>
          </a:fontRef>
        </p:style>
        <p:txBody>
          <a:bodyPr>
            <a:noAutofit/>
          </a:bodyPr>
          <a:lstStyle/>
          <a:p>
            <a:r>
              <a:rPr lang="en-GB" sz="1300" b="1" i="1" dirty="0" smtClean="0">
                <a:solidFill>
                  <a:schemeClr val="tx1"/>
                </a:solidFill>
              </a:rPr>
              <a:t>Intro</a:t>
            </a:r>
            <a:r>
              <a:rPr lang="en-GB" sz="1300" b="1" dirty="0" smtClean="0">
                <a:solidFill>
                  <a:schemeClr val="tx1"/>
                </a:solidFill>
              </a:rPr>
              <a:t> – link to question. Explain what the meaning of the poem is briefly. </a:t>
            </a:r>
            <a:r>
              <a:rPr lang="en-GB" sz="1300" b="1" i="1" dirty="0" smtClean="0">
                <a:solidFill>
                  <a:schemeClr val="tx1"/>
                </a:solidFill>
              </a:rPr>
              <a:t>Throughout the poem – </a:t>
            </a:r>
            <a:r>
              <a:rPr lang="en-GB" sz="1300" b="1" dirty="0" smtClean="0">
                <a:solidFill>
                  <a:schemeClr val="tx1"/>
                </a:solidFill>
              </a:rPr>
              <a:t>Choose relevant quotes (6 or more) and analyse the language, structure and effect of these quotes. Refer to the question and explain the meaning. The examiner wants to know you can make an educated guess, so just give it a go.</a:t>
            </a:r>
          </a:p>
          <a:p>
            <a:r>
              <a:rPr lang="en-GB" sz="1300" b="1" i="1" dirty="0" smtClean="0">
                <a:solidFill>
                  <a:schemeClr val="tx1"/>
                </a:solidFill>
              </a:rPr>
              <a:t>Conclude</a:t>
            </a:r>
            <a:r>
              <a:rPr lang="en-GB" sz="1300" b="1" dirty="0" smtClean="0">
                <a:solidFill>
                  <a:schemeClr val="tx1"/>
                </a:solidFill>
              </a:rPr>
              <a:t> – Short summary of points</a:t>
            </a:r>
            <a:endParaRPr lang="en-GB" sz="1300" b="1" dirty="0">
              <a:solidFill>
                <a:schemeClr val="tx1"/>
              </a:solidFill>
            </a:endParaRPr>
          </a:p>
        </p:txBody>
      </p:sp>
      <p:sp>
        <p:nvSpPr>
          <p:cNvPr id="4" name="Subtitle 2"/>
          <p:cNvSpPr txBox="1">
            <a:spLocks/>
          </p:cNvSpPr>
          <p:nvPr/>
        </p:nvSpPr>
        <p:spPr>
          <a:xfrm>
            <a:off x="6741681" y="1131190"/>
            <a:ext cx="2072072" cy="396387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Exploring the quotes: </a:t>
            </a:r>
          </a:p>
          <a:p>
            <a:r>
              <a:rPr lang="en-GB" b="1" dirty="0" smtClean="0">
                <a:solidFill>
                  <a:schemeClr val="tx1"/>
                </a:solidFill>
              </a:rPr>
              <a:t>Link to the question </a:t>
            </a:r>
          </a:p>
          <a:p>
            <a:r>
              <a:rPr lang="en-GB" b="1" dirty="0" smtClean="0">
                <a:solidFill>
                  <a:schemeClr val="tx1"/>
                </a:solidFill>
              </a:rPr>
              <a:t>Link to the terminology </a:t>
            </a:r>
          </a:p>
          <a:p>
            <a:r>
              <a:rPr lang="en-GB" b="1" dirty="0" smtClean="0">
                <a:solidFill>
                  <a:schemeClr val="tx1"/>
                </a:solidFill>
              </a:rPr>
              <a:t>Link to quote(s) </a:t>
            </a:r>
          </a:p>
          <a:p>
            <a:r>
              <a:rPr lang="en-GB" b="1" dirty="0" smtClean="0">
                <a:solidFill>
                  <a:schemeClr val="tx1"/>
                </a:solidFill>
              </a:rPr>
              <a:t>Explore the hidden and obvious meaning </a:t>
            </a:r>
          </a:p>
          <a:p>
            <a:r>
              <a:rPr lang="en-GB" b="1" dirty="0" smtClean="0">
                <a:solidFill>
                  <a:schemeClr val="tx1"/>
                </a:solidFill>
              </a:rPr>
              <a:t>Zoom in on the words/connotations</a:t>
            </a:r>
          </a:p>
          <a:p>
            <a:r>
              <a:rPr lang="en-GB" b="1" dirty="0" smtClean="0">
                <a:solidFill>
                  <a:schemeClr val="tx1"/>
                </a:solidFill>
              </a:rPr>
              <a:t>Explore the effect </a:t>
            </a:r>
          </a:p>
          <a:p>
            <a:r>
              <a:rPr lang="en-GB" b="1" dirty="0" smtClean="0">
                <a:solidFill>
                  <a:schemeClr val="tx1"/>
                </a:solidFill>
              </a:rPr>
              <a:t>What were the writers’ intentions </a:t>
            </a:r>
          </a:p>
          <a:p>
            <a:endParaRPr lang="en-GB" b="1" dirty="0">
              <a:solidFill>
                <a:schemeClr val="tx1"/>
              </a:solidFill>
            </a:endParaRPr>
          </a:p>
          <a:p>
            <a:r>
              <a:rPr lang="en-GB" b="1" dirty="0" smtClean="0">
                <a:solidFill>
                  <a:schemeClr val="tx1"/>
                </a:solidFill>
              </a:rPr>
              <a:t>Don’t get stuck on meaning – read and re-read the poem.</a:t>
            </a:r>
          </a:p>
          <a:p>
            <a:r>
              <a:rPr lang="en-GB" b="1" dirty="0" smtClean="0">
                <a:solidFill>
                  <a:schemeClr val="tx1"/>
                </a:solidFill>
              </a:rPr>
              <a:t>Look for clues in the question to help you.</a:t>
            </a:r>
          </a:p>
        </p:txBody>
      </p:sp>
      <p:sp>
        <p:nvSpPr>
          <p:cNvPr id="5" name="Subtitle 2"/>
          <p:cNvSpPr txBox="1">
            <a:spLocks/>
          </p:cNvSpPr>
          <p:nvPr/>
        </p:nvSpPr>
        <p:spPr>
          <a:xfrm>
            <a:off x="267727" y="5373216"/>
            <a:ext cx="8696808" cy="135443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Terminology: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Use of complex sentences; to explore in detail emotions; pathetic fallacy; sets the tone/mood/atmosphere. End-stopping; punctuation at the end of line, caesura; punctuation in the middle of a line; enjambment; run on lines in the poem; stanza’s; the verses of the poem; layout; how it appears and what effect this has, connotations; implied meanings </a:t>
            </a:r>
          </a:p>
        </p:txBody>
      </p:sp>
      <p:sp>
        <p:nvSpPr>
          <p:cNvPr id="6" name="TextBox 5"/>
          <p:cNvSpPr txBox="1"/>
          <p:nvPr/>
        </p:nvSpPr>
        <p:spPr>
          <a:xfrm>
            <a:off x="2411760" y="1124744"/>
            <a:ext cx="4248472" cy="397031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smtClean="0">
                <a:solidFill>
                  <a:schemeClr val="tx1">
                    <a:lumMod val="50000"/>
                    <a:lumOff val="50000"/>
                  </a:schemeClr>
                </a:solidFill>
              </a:rPr>
              <a:t>Place your poem here</a:t>
            </a:r>
          </a:p>
          <a:p>
            <a:pPr algn="ctr"/>
            <a:r>
              <a:rPr lang="en-GB" b="1" dirty="0" smtClean="0">
                <a:solidFill>
                  <a:schemeClr val="tx1">
                    <a:lumMod val="50000"/>
                    <a:lumOff val="50000"/>
                  </a:schemeClr>
                </a:solidFill>
              </a:rPr>
              <a:t>Plan and decide which quotes to select and which 3 pieces of context you will write about</a:t>
            </a:r>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p:txBody>
      </p:sp>
      <p:sp>
        <p:nvSpPr>
          <p:cNvPr id="7" name="TextBox 6"/>
          <p:cNvSpPr txBox="1"/>
          <p:nvPr/>
        </p:nvSpPr>
        <p:spPr>
          <a:xfrm>
            <a:off x="217890" y="118372"/>
            <a:ext cx="219387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Timing – plan 5 min. write 15 </a:t>
            </a:r>
            <a:r>
              <a:rPr lang="en-GB" sz="1200" b="1" dirty="0" err="1" smtClean="0"/>
              <a:t>mins</a:t>
            </a:r>
            <a:r>
              <a:rPr lang="en-GB" sz="1200" b="1" dirty="0" smtClean="0"/>
              <a:t>.  </a:t>
            </a:r>
            <a:endParaRPr lang="en-GB" sz="1200" b="1" dirty="0"/>
          </a:p>
        </p:txBody>
      </p:sp>
      <p:sp>
        <p:nvSpPr>
          <p:cNvPr id="8" name="TextBox 7"/>
          <p:cNvSpPr txBox="1"/>
          <p:nvPr/>
        </p:nvSpPr>
        <p:spPr>
          <a:xfrm>
            <a:off x="5724128" y="118372"/>
            <a:ext cx="3224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Sentence starters: </a:t>
            </a:r>
            <a:r>
              <a:rPr lang="en-GB" sz="1200" dirty="0" smtClean="0"/>
              <a:t>In the poem we see… </a:t>
            </a:r>
          </a:p>
          <a:p>
            <a:r>
              <a:rPr lang="en-GB" sz="1200" dirty="0" smtClean="0"/>
              <a:t>this suggests/implies/infers/conveys… </a:t>
            </a:r>
          </a:p>
          <a:p>
            <a:r>
              <a:rPr lang="en-GB" sz="1200" dirty="0" smtClean="0"/>
              <a:t>The poet implies/shows… Linking this to the time/place/intentions</a:t>
            </a:r>
          </a:p>
        </p:txBody>
      </p:sp>
    </p:spTree>
    <p:extLst>
      <p:ext uri="{BB962C8B-B14F-4D97-AF65-F5344CB8AC3E}">
        <p14:creationId xmlns:p14="http://schemas.microsoft.com/office/powerpoint/2010/main" val="796003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784" y="118372"/>
            <a:ext cx="2968029" cy="870995"/>
          </a:xfrm>
        </p:spPr>
        <p:style>
          <a:lnRef idx="2">
            <a:schemeClr val="accent1"/>
          </a:lnRef>
          <a:fillRef idx="1">
            <a:schemeClr val="lt1"/>
          </a:fillRef>
          <a:effectRef idx="0">
            <a:schemeClr val="accent1"/>
          </a:effectRef>
          <a:fontRef idx="minor">
            <a:schemeClr val="dk1"/>
          </a:fontRef>
        </p:style>
        <p:txBody>
          <a:bodyPr>
            <a:noAutofit/>
          </a:bodyPr>
          <a:lstStyle/>
          <a:p>
            <a:r>
              <a:rPr lang="en-GB" sz="2000" b="1" dirty="0" smtClean="0"/>
              <a:t>Unseen; comparison poem essay </a:t>
            </a:r>
            <a:endParaRPr lang="en-GB" sz="2000" b="1" dirty="0"/>
          </a:p>
        </p:txBody>
      </p:sp>
      <p:sp>
        <p:nvSpPr>
          <p:cNvPr id="3" name="Subtitle 2"/>
          <p:cNvSpPr>
            <a:spLocks noGrp="1"/>
          </p:cNvSpPr>
          <p:nvPr>
            <p:ph type="subTitle" idx="1"/>
          </p:nvPr>
        </p:nvSpPr>
        <p:spPr>
          <a:xfrm>
            <a:off x="267727" y="518013"/>
            <a:ext cx="2072072" cy="4561191"/>
          </a:xfrm>
        </p:spPr>
        <p:style>
          <a:lnRef idx="2">
            <a:schemeClr val="accent1"/>
          </a:lnRef>
          <a:fillRef idx="1">
            <a:schemeClr val="lt1"/>
          </a:fillRef>
          <a:effectRef idx="0">
            <a:schemeClr val="accent1"/>
          </a:effectRef>
          <a:fontRef idx="minor">
            <a:schemeClr val="dk1"/>
          </a:fontRef>
        </p:style>
        <p:txBody>
          <a:bodyPr>
            <a:noAutofit/>
          </a:bodyPr>
          <a:lstStyle/>
          <a:p>
            <a:r>
              <a:rPr lang="en-GB" sz="1300" b="1" i="1" dirty="0" smtClean="0">
                <a:solidFill>
                  <a:schemeClr val="tx1"/>
                </a:solidFill>
              </a:rPr>
              <a:t>Intro</a:t>
            </a:r>
            <a:r>
              <a:rPr lang="en-GB" sz="1300" b="1" dirty="0" smtClean="0">
                <a:solidFill>
                  <a:schemeClr val="tx1"/>
                </a:solidFill>
              </a:rPr>
              <a:t> – link to question. Explain where meaning of the poem briefly. Can say time period/influences (context)  </a:t>
            </a:r>
          </a:p>
          <a:p>
            <a:r>
              <a:rPr lang="en-GB" sz="1300" b="1" i="1" dirty="0" smtClean="0">
                <a:solidFill>
                  <a:schemeClr val="tx1"/>
                </a:solidFill>
              </a:rPr>
              <a:t>Throughout the essay– </a:t>
            </a:r>
            <a:r>
              <a:rPr lang="en-GB" sz="1300" b="1" dirty="0" smtClean="0">
                <a:solidFill>
                  <a:schemeClr val="tx1"/>
                </a:solidFill>
              </a:rPr>
              <a:t>Start with the 2</a:t>
            </a:r>
            <a:r>
              <a:rPr lang="en-GB" sz="1300" b="1" baseline="30000" dirty="0" smtClean="0">
                <a:solidFill>
                  <a:schemeClr val="tx1"/>
                </a:solidFill>
              </a:rPr>
              <a:t>nd</a:t>
            </a:r>
            <a:r>
              <a:rPr lang="en-GB" sz="1300" b="1" dirty="0" smtClean="0">
                <a:solidFill>
                  <a:schemeClr val="tx1"/>
                </a:solidFill>
              </a:rPr>
              <a:t> poem, choose relevant quotes/moments from the poem and analyse the language, structure and effect of these quotes and how they link to examples and analysis from poem 1. You must use connectives of comparison. Refer to the question and explain the meaning. </a:t>
            </a:r>
          </a:p>
          <a:p>
            <a:r>
              <a:rPr lang="en-GB" sz="1300" b="1" i="1" dirty="0" smtClean="0">
                <a:solidFill>
                  <a:schemeClr val="tx1"/>
                </a:solidFill>
              </a:rPr>
              <a:t>Conclude</a:t>
            </a:r>
            <a:r>
              <a:rPr lang="en-GB" sz="1300" b="1" dirty="0" smtClean="0">
                <a:solidFill>
                  <a:schemeClr val="tx1"/>
                </a:solidFill>
              </a:rPr>
              <a:t> – Short summary of points</a:t>
            </a:r>
            <a:endParaRPr lang="en-GB" sz="1300" b="1" dirty="0">
              <a:solidFill>
                <a:schemeClr val="tx1"/>
              </a:solidFill>
            </a:endParaRPr>
          </a:p>
        </p:txBody>
      </p:sp>
      <p:sp>
        <p:nvSpPr>
          <p:cNvPr id="4" name="Subtitle 2"/>
          <p:cNvSpPr txBox="1">
            <a:spLocks/>
          </p:cNvSpPr>
          <p:nvPr/>
        </p:nvSpPr>
        <p:spPr>
          <a:xfrm>
            <a:off x="6741681" y="1320664"/>
            <a:ext cx="2072072" cy="388198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Exploring the quotes: </a:t>
            </a:r>
          </a:p>
          <a:p>
            <a:r>
              <a:rPr lang="en-GB" b="1" dirty="0" smtClean="0">
                <a:solidFill>
                  <a:schemeClr val="tx1"/>
                </a:solidFill>
              </a:rPr>
              <a:t>Link to the question </a:t>
            </a:r>
          </a:p>
          <a:p>
            <a:r>
              <a:rPr lang="en-GB" b="1" dirty="0" smtClean="0">
                <a:solidFill>
                  <a:schemeClr val="tx1"/>
                </a:solidFill>
              </a:rPr>
              <a:t>Link to the terminology </a:t>
            </a:r>
          </a:p>
          <a:p>
            <a:r>
              <a:rPr lang="en-GB" b="1" dirty="0" smtClean="0">
                <a:solidFill>
                  <a:schemeClr val="tx1"/>
                </a:solidFill>
              </a:rPr>
              <a:t>Link to quote(s) </a:t>
            </a:r>
          </a:p>
          <a:p>
            <a:r>
              <a:rPr lang="en-GB" b="1" dirty="0" smtClean="0">
                <a:solidFill>
                  <a:schemeClr val="tx1"/>
                </a:solidFill>
              </a:rPr>
              <a:t>Explore the hidden and obvious meaning </a:t>
            </a:r>
          </a:p>
          <a:p>
            <a:r>
              <a:rPr lang="en-GB" b="1" dirty="0" smtClean="0">
                <a:solidFill>
                  <a:schemeClr val="tx1"/>
                </a:solidFill>
              </a:rPr>
              <a:t>Zoom in on the words/connotations</a:t>
            </a:r>
          </a:p>
          <a:p>
            <a:r>
              <a:rPr lang="en-GB" b="1" dirty="0" smtClean="0">
                <a:solidFill>
                  <a:schemeClr val="tx1"/>
                </a:solidFill>
              </a:rPr>
              <a:t>Explore the effect </a:t>
            </a:r>
          </a:p>
          <a:p>
            <a:r>
              <a:rPr lang="en-GB" b="1" dirty="0" smtClean="0">
                <a:solidFill>
                  <a:schemeClr val="tx1"/>
                </a:solidFill>
              </a:rPr>
              <a:t>What were the writers’ intentions </a:t>
            </a:r>
          </a:p>
          <a:p>
            <a:r>
              <a:rPr lang="en-GB" b="1" dirty="0" smtClean="0">
                <a:solidFill>
                  <a:schemeClr val="tx1"/>
                </a:solidFill>
              </a:rPr>
              <a:t>Use connectives of comparison to show you are aware of the similarities and differences in the poems. </a:t>
            </a:r>
          </a:p>
        </p:txBody>
      </p:sp>
      <p:sp>
        <p:nvSpPr>
          <p:cNvPr id="5" name="Subtitle 2"/>
          <p:cNvSpPr txBox="1">
            <a:spLocks/>
          </p:cNvSpPr>
          <p:nvPr/>
        </p:nvSpPr>
        <p:spPr>
          <a:xfrm>
            <a:off x="267727" y="5373216"/>
            <a:ext cx="8696808" cy="135443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Terminology: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Use of complex sentences; to explore in detail emotions; pathetic fallacy; sets the tone/mood/atmosphere. End-stopping; punctuation at the end of line, caesura; punctuation in the middle of a line; enjambment; run on lines in the poem; stanza’s; the verses of the poem; layout; how it appears and what effect this has, connotations; implied meanings </a:t>
            </a:r>
          </a:p>
        </p:txBody>
      </p:sp>
      <p:sp>
        <p:nvSpPr>
          <p:cNvPr id="6" name="TextBox 5"/>
          <p:cNvSpPr txBox="1"/>
          <p:nvPr/>
        </p:nvSpPr>
        <p:spPr>
          <a:xfrm>
            <a:off x="2411760" y="1244841"/>
            <a:ext cx="4248472" cy="397031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smtClean="0">
                <a:solidFill>
                  <a:schemeClr val="tx1">
                    <a:lumMod val="50000"/>
                    <a:lumOff val="50000"/>
                  </a:schemeClr>
                </a:solidFill>
              </a:rPr>
              <a:t>Place your poem here</a:t>
            </a:r>
          </a:p>
          <a:p>
            <a:pPr algn="ctr"/>
            <a:r>
              <a:rPr lang="en-GB" b="1" dirty="0" smtClean="0">
                <a:solidFill>
                  <a:schemeClr val="tx1">
                    <a:lumMod val="50000"/>
                    <a:lumOff val="50000"/>
                  </a:schemeClr>
                </a:solidFill>
              </a:rPr>
              <a:t>Plan and decide which quotes to select and which 3 pieces of context you will write about</a:t>
            </a:r>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a:p>
            <a:endParaRPr lang="en-GB" dirty="0">
              <a:solidFill>
                <a:schemeClr val="bg1">
                  <a:lumMod val="85000"/>
                </a:schemeClr>
              </a:solidFill>
            </a:endParaRPr>
          </a:p>
          <a:p>
            <a:endParaRPr lang="en-GB" dirty="0" smtClean="0">
              <a:solidFill>
                <a:schemeClr val="bg1">
                  <a:lumMod val="85000"/>
                </a:schemeClr>
              </a:solidFill>
            </a:endParaRPr>
          </a:p>
        </p:txBody>
      </p:sp>
      <p:sp>
        <p:nvSpPr>
          <p:cNvPr id="7" name="TextBox 6"/>
          <p:cNvSpPr txBox="1"/>
          <p:nvPr/>
        </p:nvSpPr>
        <p:spPr>
          <a:xfrm>
            <a:off x="107504" y="118372"/>
            <a:ext cx="252028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Timing – plan 5 min. write 35 </a:t>
            </a:r>
            <a:r>
              <a:rPr lang="en-GB" sz="1200" b="1" dirty="0" err="1" smtClean="0"/>
              <a:t>mins</a:t>
            </a:r>
            <a:r>
              <a:rPr lang="en-GB" sz="1200" b="1" dirty="0" smtClean="0"/>
              <a:t>.  </a:t>
            </a:r>
            <a:endParaRPr lang="en-GB" sz="1200" b="1" dirty="0"/>
          </a:p>
        </p:txBody>
      </p:sp>
      <p:sp>
        <p:nvSpPr>
          <p:cNvPr id="8" name="TextBox 7"/>
          <p:cNvSpPr txBox="1"/>
          <p:nvPr/>
        </p:nvSpPr>
        <p:spPr>
          <a:xfrm>
            <a:off x="5724128" y="118372"/>
            <a:ext cx="32242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smtClean="0"/>
              <a:t>Sentence starters: </a:t>
            </a:r>
            <a:r>
              <a:rPr lang="en-GB" sz="1200" dirty="0" smtClean="0"/>
              <a:t>In both poems we see… </a:t>
            </a:r>
          </a:p>
          <a:p>
            <a:r>
              <a:rPr lang="en-GB" sz="1200" dirty="0" smtClean="0"/>
              <a:t>this suggests/implies/infers/conveys… </a:t>
            </a:r>
          </a:p>
          <a:p>
            <a:r>
              <a:rPr lang="en-GB" sz="1200" dirty="0" smtClean="0"/>
              <a:t>The poet implies/shows… Linking this to the time/place/intentions … In both we see…</a:t>
            </a:r>
          </a:p>
          <a:p>
            <a:r>
              <a:rPr lang="en-GB" sz="1200" dirty="0" smtClean="0"/>
              <a:t>Similarities and differences are shown… </a:t>
            </a:r>
          </a:p>
        </p:txBody>
      </p:sp>
    </p:spTree>
    <p:extLst>
      <p:ext uri="{BB962C8B-B14F-4D97-AF65-F5344CB8AC3E}">
        <p14:creationId xmlns:p14="http://schemas.microsoft.com/office/powerpoint/2010/main" val="1156477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116632"/>
            <a:ext cx="4752528" cy="504056"/>
          </a:xfrm>
        </p:spPr>
        <p:style>
          <a:lnRef idx="2">
            <a:schemeClr val="accent3"/>
          </a:lnRef>
          <a:fillRef idx="1">
            <a:schemeClr val="lt1"/>
          </a:fillRef>
          <a:effectRef idx="0">
            <a:schemeClr val="accent3"/>
          </a:effectRef>
          <a:fontRef idx="minor">
            <a:schemeClr val="dk1"/>
          </a:fontRef>
        </p:style>
        <p:txBody>
          <a:bodyPr>
            <a:noAutofit/>
          </a:bodyPr>
          <a:lstStyle/>
          <a:p>
            <a:r>
              <a:rPr lang="en-GB" sz="2000" b="1" i="1" dirty="0" smtClean="0"/>
              <a:t>Language Reading Exam Key Reminders</a:t>
            </a:r>
            <a:endParaRPr lang="en-GB" sz="2000" b="1" i="1" dirty="0"/>
          </a:p>
        </p:txBody>
      </p:sp>
      <p:sp>
        <p:nvSpPr>
          <p:cNvPr id="3" name="Content Placeholder 2"/>
          <p:cNvSpPr>
            <a:spLocks noGrp="1"/>
          </p:cNvSpPr>
          <p:nvPr>
            <p:ph idx="1"/>
          </p:nvPr>
        </p:nvSpPr>
        <p:spPr>
          <a:xfrm>
            <a:off x="61836" y="847677"/>
            <a:ext cx="2664296" cy="4516316"/>
          </a:xfrm>
        </p:spPr>
        <p:style>
          <a:lnRef idx="2">
            <a:schemeClr val="accent3"/>
          </a:lnRef>
          <a:fillRef idx="1">
            <a:schemeClr val="lt1"/>
          </a:fillRef>
          <a:effectRef idx="0">
            <a:schemeClr val="accent3"/>
          </a:effectRef>
          <a:fontRef idx="minor">
            <a:schemeClr val="dk1"/>
          </a:fontRef>
        </p:style>
        <p:txBody>
          <a:bodyPr>
            <a:normAutofit fontScale="40000" lnSpcReduction="20000"/>
          </a:bodyPr>
          <a:lstStyle/>
          <a:p>
            <a:pPr marL="0" indent="0">
              <a:buNone/>
            </a:pPr>
            <a:r>
              <a:rPr lang="en-GB" sz="4000" b="1" i="1" dirty="0" smtClean="0"/>
              <a:t>Fiction 1A Reading</a:t>
            </a:r>
          </a:p>
          <a:p>
            <a:pPr marL="0" indent="0">
              <a:buNone/>
            </a:pPr>
            <a:r>
              <a:rPr lang="en-GB" sz="4000" b="1" dirty="0" smtClean="0"/>
              <a:t>A1 – </a:t>
            </a:r>
            <a:r>
              <a:rPr lang="en-GB" sz="4000" dirty="0" smtClean="0"/>
              <a:t>list 5 points linked to the question in separate bullet points </a:t>
            </a:r>
          </a:p>
          <a:p>
            <a:pPr marL="0" indent="0">
              <a:buNone/>
            </a:pPr>
            <a:r>
              <a:rPr lang="en-GB" sz="4000" b="1" dirty="0" smtClean="0"/>
              <a:t>A2 – </a:t>
            </a:r>
            <a:r>
              <a:rPr lang="en-GB" sz="4000" dirty="0" smtClean="0"/>
              <a:t>Language Analysis – link to question, quote, terminology, meaning &amp; effect (7 – 8 quotes) </a:t>
            </a:r>
          </a:p>
          <a:p>
            <a:pPr marL="0" indent="0">
              <a:buNone/>
            </a:pPr>
            <a:r>
              <a:rPr lang="en-GB" sz="4000" b="1" dirty="0" smtClean="0"/>
              <a:t>A3 - </a:t>
            </a:r>
            <a:r>
              <a:rPr lang="en-GB" sz="4000" dirty="0"/>
              <a:t>Language Analysis – link to question, quote, terminology, meaning &amp; </a:t>
            </a:r>
            <a:r>
              <a:rPr lang="en-GB" sz="4000" dirty="0" smtClean="0"/>
              <a:t>effect (7 – 8 quotes) </a:t>
            </a:r>
          </a:p>
          <a:p>
            <a:pPr marL="0" indent="0">
              <a:buNone/>
            </a:pPr>
            <a:r>
              <a:rPr lang="en-GB" sz="4000" b="1" dirty="0" smtClean="0"/>
              <a:t>A4 – </a:t>
            </a:r>
            <a:r>
              <a:rPr lang="en-GB" sz="4000" dirty="0" smtClean="0"/>
              <a:t>Language and Structure Analysis -link </a:t>
            </a:r>
            <a:r>
              <a:rPr lang="en-GB" sz="4000" dirty="0"/>
              <a:t>to question, quote, terminology, meaning &amp; </a:t>
            </a:r>
            <a:r>
              <a:rPr lang="en-GB" sz="4000" dirty="0" smtClean="0"/>
              <a:t>effect – levels of tension and drama too (7-8quotes)</a:t>
            </a:r>
          </a:p>
          <a:p>
            <a:pPr marL="0" indent="0">
              <a:buNone/>
            </a:pPr>
            <a:r>
              <a:rPr lang="en-GB" sz="4000" b="1" dirty="0" smtClean="0"/>
              <a:t>A5 – </a:t>
            </a:r>
            <a:r>
              <a:rPr lang="en-GB" sz="4000" dirty="0" smtClean="0"/>
              <a:t>Persuasive evaluation – Link to question, quote, opinion, alternative readers opinions(build argument) </a:t>
            </a:r>
            <a:endParaRPr lang="en-GB" sz="4000" dirty="0"/>
          </a:p>
        </p:txBody>
      </p:sp>
      <p:sp>
        <p:nvSpPr>
          <p:cNvPr id="4" name="Content Placeholder 2"/>
          <p:cNvSpPr txBox="1">
            <a:spLocks/>
          </p:cNvSpPr>
          <p:nvPr/>
        </p:nvSpPr>
        <p:spPr>
          <a:xfrm>
            <a:off x="6372200" y="727209"/>
            <a:ext cx="2664296" cy="5870143"/>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buFont typeface="Arial" panose="020B0604020202020204" pitchFamily="34" charset="0"/>
              <a:buNone/>
            </a:pPr>
            <a:r>
              <a:rPr lang="en-GB" sz="6400" b="1" i="1" dirty="0" smtClean="0"/>
              <a:t>Non - Fiction 2A Reading</a:t>
            </a:r>
          </a:p>
          <a:p>
            <a:pPr marL="0" indent="0">
              <a:buFont typeface="Arial" panose="020B0604020202020204" pitchFamily="34" charset="0"/>
              <a:buNone/>
            </a:pPr>
            <a:r>
              <a:rPr lang="en-GB" sz="6400" b="1" dirty="0" smtClean="0"/>
              <a:t>A1 – </a:t>
            </a:r>
            <a:r>
              <a:rPr lang="en-GB" sz="6400" dirty="0" smtClean="0"/>
              <a:t>list 3 points linked to the question in separate bullet points </a:t>
            </a:r>
          </a:p>
          <a:p>
            <a:pPr marL="0" indent="0">
              <a:buFont typeface="Arial" panose="020B0604020202020204" pitchFamily="34" charset="0"/>
              <a:buNone/>
            </a:pPr>
            <a:r>
              <a:rPr lang="en-GB" sz="6400" b="1" dirty="0" smtClean="0"/>
              <a:t>A2 – </a:t>
            </a:r>
            <a:r>
              <a:rPr lang="en-GB" sz="6400" dirty="0" smtClean="0"/>
              <a:t>Language Analysis – link to question, quote, terminology, meaning &amp; effect (7 – 8 quotes) </a:t>
            </a:r>
          </a:p>
          <a:p>
            <a:pPr marL="0" indent="0">
              <a:buFont typeface="Arial" panose="020B0604020202020204" pitchFamily="34" charset="0"/>
              <a:buNone/>
            </a:pPr>
            <a:r>
              <a:rPr lang="en-GB" sz="6400" b="1" dirty="0" smtClean="0"/>
              <a:t>A3 – </a:t>
            </a:r>
            <a:r>
              <a:rPr lang="en-GB" sz="6400" dirty="0" smtClean="0"/>
              <a:t>Answer 2 or 3 questions where you select information or make inferences on the text</a:t>
            </a:r>
          </a:p>
          <a:p>
            <a:pPr marL="0" indent="0">
              <a:buFont typeface="Arial" panose="020B0604020202020204" pitchFamily="34" charset="0"/>
              <a:buNone/>
            </a:pPr>
            <a:r>
              <a:rPr lang="en-GB" sz="6400" b="1" dirty="0" smtClean="0"/>
              <a:t>A4 – </a:t>
            </a:r>
            <a:r>
              <a:rPr lang="en-GB" sz="6400" dirty="0" smtClean="0"/>
              <a:t>Persuasive evaluation – Link to question, quote, opinion, alternative readers opinions(build argument)</a:t>
            </a:r>
          </a:p>
          <a:p>
            <a:pPr marL="0" indent="0">
              <a:buFont typeface="Arial" panose="020B0604020202020204" pitchFamily="34" charset="0"/>
              <a:buNone/>
            </a:pPr>
            <a:r>
              <a:rPr lang="en-GB" sz="6400" b="1" dirty="0" smtClean="0"/>
              <a:t>A5 – </a:t>
            </a:r>
            <a:r>
              <a:rPr lang="en-GB" sz="6400" dirty="0" smtClean="0"/>
              <a:t>Synthesis question -  bring together information from two texts using quotes and showing similarities or differences *NOT COMPARING* (4 or more quotes)</a:t>
            </a:r>
          </a:p>
          <a:p>
            <a:pPr marL="0" indent="0">
              <a:buFont typeface="Arial" panose="020B0604020202020204" pitchFamily="34" charset="0"/>
              <a:buNone/>
            </a:pPr>
            <a:r>
              <a:rPr lang="en-GB" sz="6400" b="1" dirty="0" smtClean="0"/>
              <a:t>A6 – </a:t>
            </a:r>
            <a:r>
              <a:rPr lang="en-GB" sz="6400" dirty="0" smtClean="0"/>
              <a:t>Comparison question – compare similarities or differences in both texts (select a range of quotes from both texts) </a:t>
            </a:r>
          </a:p>
          <a:p>
            <a:pPr marL="0" indent="0">
              <a:buFont typeface="Arial" panose="020B0604020202020204" pitchFamily="34" charset="0"/>
              <a:buNone/>
            </a:pPr>
            <a:r>
              <a:rPr lang="en-GB" dirty="0" smtClean="0"/>
              <a:t>  </a:t>
            </a:r>
          </a:p>
        </p:txBody>
      </p:sp>
      <p:sp>
        <p:nvSpPr>
          <p:cNvPr id="5" name="TextBox 4"/>
          <p:cNvSpPr txBox="1"/>
          <p:nvPr/>
        </p:nvSpPr>
        <p:spPr>
          <a:xfrm>
            <a:off x="107504" y="25802"/>
            <a:ext cx="187220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smtClean="0"/>
              <a:t>Timings:  Reading – 10 </a:t>
            </a:r>
          </a:p>
          <a:p>
            <a:r>
              <a:rPr lang="en-GB" sz="1200" dirty="0" smtClean="0"/>
              <a:t>A1 – 5, A2 – 8, A3 – 12</a:t>
            </a:r>
          </a:p>
          <a:p>
            <a:r>
              <a:rPr lang="en-GB" sz="1200" dirty="0" smtClean="0"/>
              <a:t>A4 – 12, A5 – 12 minutes</a:t>
            </a:r>
            <a:endParaRPr lang="en-GB" sz="1200" dirty="0"/>
          </a:p>
        </p:txBody>
      </p:sp>
      <p:sp>
        <p:nvSpPr>
          <p:cNvPr id="6" name="TextBox 5"/>
          <p:cNvSpPr txBox="1"/>
          <p:nvPr/>
        </p:nvSpPr>
        <p:spPr>
          <a:xfrm>
            <a:off x="7020272" y="28640"/>
            <a:ext cx="201622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smtClean="0"/>
              <a:t>Timings:  Reading – 14 </a:t>
            </a:r>
          </a:p>
          <a:p>
            <a:r>
              <a:rPr lang="en-GB" sz="1200" dirty="0" smtClean="0"/>
              <a:t>A1 – 5, A2 – 12, A3 – 5</a:t>
            </a:r>
          </a:p>
          <a:p>
            <a:r>
              <a:rPr lang="en-GB" sz="1200" dirty="0" smtClean="0"/>
              <a:t>A4 – 12, A5 – 12 minutes</a:t>
            </a:r>
            <a:endParaRPr lang="en-GB" sz="1200" dirty="0"/>
          </a:p>
        </p:txBody>
      </p:sp>
      <p:sp>
        <p:nvSpPr>
          <p:cNvPr id="7" name="Rectangle 6"/>
          <p:cNvSpPr/>
          <p:nvPr/>
        </p:nvSpPr>
        <p:spPr>
          <a:xfrm>
            <a:off x="2915816" y="797511"/>
            <a:ext cx="3312368"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600" b="1" dirty="0"/>
              <a:t>TOP TIPS: </a:t>
            </a:r>
          </a:p>
          <a:p>
            <a:pPr algn="ctr"/>
            <a:r>
              <a:rPr lang="en-GB" sz="1600" b="1" dirty="0"/>
              <a:t>Be Concise </a:t>
            </a:r>
          </a:p>
          <a:p>
            <a:pPr algn="ctr"/>
            <a:r>
              <a:rPr lang="en-GB" sz="1600" b="1" dirty="0" smtClean="0"/>
              <a:t>Use </a:t>
            </a:r>
            <a:r>
              <a:rPr lang="en-GB" sz="1600" b="1" dirty="0"/>
              <a:t>connectives to move onto your next point</a:t>
            </a:r>
          </a:p>
          <a:p>
            <a:pPr algn="ctr"/>
            <a:r>
              <a:rPr lang="en-GB" sz="1600" b="1" dirty="0"/>
              <a:t>C</a:t>
            </a:r>
            <a:r>
              <a:rPr lang="en-GB" sz="1600" b="1" dirty="0" smtClean="0"/>
              <a:t>hoose </a:t>
            </a:r>
            <a:r>
              <a:rPr lang="en-GB" sz="1600" b="1" dirty="0"/>
              <a:t>short and snappy quotes </a:t>
            </a:r>
            <a:endParaRPr lang="en-GB" sz="1600" b="1" dirty="0" smtClean="0"/>
          </a:p>
          <a:p>
            <a:pPr algn="ctr"/>
            <a:r>
              <a:rPr lang="en-GB" sz="1600" b="1" dirty="0" smtClean="0"/>
              <a:t>Choose quotes that stand out </a:t>
            </a:r>
          </a:p>
          <a:p>
            <a:pPr algn="ctr"/>
            <a:r>
              <a:rPr lang="en-GB" sz="1600" b="1" dirty="0" smtClean="0"/>
              <a:t>Choose quotes that link to the question </a:t>
            </a:r>
            <a:endParaRPr lang="en-GB" sz="1600" b="1" dirty="0"/>
          </a:p>
          <a:p>
            <a:pPr algn="ctr"/>
            <a:r>
              <a:rPr lang="en-GB" sz="1600" b="1" dirty="0"/>
              <a:t>Timing is key </a:t>
            </a:r>
          </a:p>
        </p:txBody>
      </p:sp>
      <p:sp>
        <p:nvSpPr>
          <p:cNvPr id="8" name="Rectangle 7"/>
          <p:cNvSpPr/>
          <p:nvPr/>
        </p:nvSpPr>
        <p:spPr>
          <a:xfrm>
            <a:off x="3851920" y="3219645"/>
            <a:ext cx="1296144" cy="193899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GB" sz="1200" b="1" dirty="0">
                <a:solidFill>
                  <a:schemeClr val="tx1"/>
                </a:solidFill>
              </a:rPr>
              <a:t>Comparing (similarities)</a:t>
            </a:r>
            <a:r>
              <a:rPr lang="en-GB" sz="1200" dirty="0">
                <a:solidFill>
                  <a:schemeClr val="tx1"/>
                </a:solidFill>
              </a:rPr>
              <a:t/>
            </a:r>
            <a:br>
              <a:rPr lang="en-GB" sz="1200" dirty="0">
                <a:solidFill>
                  <a:schemeClr val="tx1"/>
                </a:solidFill>
              </a:rPr>
            </a:br>
            <a:r>
              <a:rPr lang="en-GB" sz="1200" dirty="0">
                <a:solidFill>
                  <a:schemeClr val="tx1"/>
                </a:solidFill>
              </a:rPr>
              <a:t>Compared with…</a:t>
            </a:r>
            <a:br>
              <a:rPr lang="en-GB" sz="1200" dirty="0">
                <a:solidFill>
                  <a:schemeClr val="tx1"/>
                </a:solidFill>
              </a:rPr>
            </a:br>
            <a:r>
              <a:rPr lang="en-GB" sz="1200" dirty="0">
                <a:solidFill>
                  <a:schemeClr val="tx1"/>
                </a:solidFill>
              </a:rPr>
              <a:t>Similarly…</a:t>
            </a:r>
            <a:br>
              <a:rPr lang="en-GB" sz="1200" dirty="0">
                <a:solidFill>
                  <a:schemeClr val="tx1"/>
                </a:solidFill>
              </a:rPr>
            </a:br>
            <a:r>
              <a:rPr lang="en-GB" sz="1200" dirty="0">
                <a:solidFill>
                  <a:schemeClr val="tx1"/>
                </a:solidFill>
              </a:rPr>
              <a:t>In the same way…</a:t>
            </a:r>
            <a:br>
              <a:rPr lang="en-GB" sz="1200" dirty="0">
                <a:solidFill>
                  <a:schemeClr val="tx1"/>
                </a:solidFill>
              </a:rPr>
            </a:br>
            <a:r>
              <a:rPr lang="en-GB" sz="1200" dirty="0">
                <a:solidFill>
                  <a:schemeClr val="tx1"/>
                </a:solidFill>
              </a:rPr>
              <a:t>Likewise…</a:t>
            </a:r>
            <a:br>
              <a:rPr lang="en-GB" sz="1200" dirty="0">
                <a:solidFill>
                  <a:schemeClr val="tx1"/>
                </a:solidFill>
              </a:rPr>
            </a:br>
            <a:r>
              <a:rPr lang="en-GB" sz="1200" dirty="0">
                <a:solidFill>
                  <a:schemeClr val="tx1"/>
                </a:solidFill>
              </a:rPr>
              <a:t>Equally…</a:t>
            </a:r>
            <a:br>
              <a:rPr lang="en-GB" sz="1200" dirty="0">
                <a:solidFill>
                  <a:schemeClr val="tx1"/>
                </a:solidFill>
              </a:rPr>
            </a:br>
            <a:r>
              <a:rPr lang="en-GB" sz="1200" dirty="0">
                <a:solidFill>
                  <a:schemeClr val="tx1"/>
                </a:solidFill>
              </a:rPr>
              <a:t>As with…</a:t>
            </a:r>
            <a:br>
              <a:rPr lang="en-GB" sz="1200" dirty="0">
                <a:solidFill>
                  <a:schemeClr val="tx1"/>
                </a:solidFill>
              </a:rPr>
            </a:br>
            <a:r>
              <a:rPr lang="en-GB" sz="1200" dirty="0">
                <a:solidFill>
                  <a:schemeClr val="tx1"/>
                </a:solidFill>
              </a:rPr>
              <a:t>…are similar in that</a:t>
            </a:r>
            <a:r>
              <a:rPr lang="en-GB" sz="1200" dirty="0" smtClean="0">
                <a:solidFill>
                  <a:schemeClr val="tx1"/>
                </a:solidFill>
              </a:rPr>
              <a:t>…</a:t>
            </a:r>
            <a:endParaRPr lang="en-GB" sz="1200" dirty="0">
              <a:solidFill>
                <a:schemeClr val="tx1"/>
              </a:solidFill>
            </a:endParaRPr>
          </a:p>
        </p:txBody>
      </p:sp>
      <p:sp>
        <p:nvSpPr>
          <p:cNvPr id="9" name="Rectangle 8"/>
          <p:cNvSpPr/>
          <p:nvPr/>
        </p:nvSpPr>
        <p:spPr>
          <a:xfrm>
            <a:off x="5220072" y="3219645"/>
            <a:ext cx="1008112" cy="323165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GB" sz="1200" b="1" dirty="0" smtClean="0">
                <a:solidFill>
                  <a:schemeClr val="tx1"/>
                </a:solidFill>
              </a:rPr>
              <a:t>Contrasting </a:t>
            </a:r>
            <a:r>
              <a:rPr lang="en-GB" sz="1200" b="1" dirty="0">
                <a:solidFill>
                  <a:schemeClr val="tx1"/>
                </a:solidFill>
              </a:rPr>
              <a:t>(differences)</a:t>
            </a:r>
            <a:br>
              <a:rPr lang="en-GB" sz="1200" b="1" dirty="0">
                <a:solidFill>
                  <a:schemeClr val="tx1"/>
                </a:solidFill>
              </a:rPr>
            </a:br>
            <a:r>
              <a:rPr lang="en-GB" sz="1200" dirty="0">
                <a:solidFill>
                  <a:schemeClr val="tx1"/>
                </a:solidFill>
              </a:rPr>
              <a:t>However…</a:t>
            </a:r>
            <a:br>
              <a:rPr lang="en-GB" sz="1200" dirty="0">
                <a:solidFill>
                  <a:schemeClr val="tx1"/>
                </a:solidFill>
              </a:rPr>
            </a:br>
            <a:r>
              <a:rPr lang="en-GB" sz="1200" dirty="0">
                <a:solidFill>
                  <a:schemeClr val="tx1"/>
                </a:solidFill>
              </a:rPr>
              <a:t>On the other hand…</a:t>
            </a:r>
            <a:br>
              <a:rPr lang="en-GB" sz="1200" dirty="0">
                <a:solidFill>
                  <a:schemeClr val="tx1"/>
                </a:solidFill>
              </a:rPr>
            </a:br>
            <a:r>
              <a:rPr lang="en-GB" sz="1200" dirty="0">
                <a:solidFill>
                  <a:schemeClr val="tx1"/>
                </a:solidFill>
              </a:rPr>
              <a:t>On the contrary…</a:t>
            </a:r>
            <a:br>
              <a:rPr lang="en-GB" sz="1200" dirty="0">
                <a:solidFill>
                  <a:schemeClr val="tx1"/>
                </a:solidFill>
              </a:rPr>
            </a:br>
            <a:r>
              <a:rPr lang="en-GB" sz="1200" dirty="0">
                <a:solidFill>
                  <a:schemeClr val="tx1"/>
                </a:solidFill>
              </a:rPr>
              <a:t>Instead…</a:t>
            </a:r>
            <a:br>
              <a:rPr lang="en-GB" sz="1200" dirty="0">
                <a:solidFill>
                  <a:schemeClr val="tx1"/>
                </a:solidFill>
              </a:rPr>
            </a:br>
            <a:r>
              <a:rPr lang="en-GB" sz="1200" dirty="0">
                <a:solidFill>
                  <a:schemeClr val="tx1"/>
                </a:solidFill>
              </a:rPr>
              <a:t>As for…</a:t>
            </a:r>
            <a:br>
              <a:rPr lang="en-GB" sz="1200" dirty="0">
                <a:solidFill>
                  <a:schemeClr val="tx1"/>
                </a:solidFill>
              </a:rPr>
            </a:br>
            <a:r>
              <a:rPr lang="en-GB" sz="1200" dirty="0">
                <a:solidFill>
                  <a:schemeClr val="tx1"/>
                </a:solidFill>
              </a:rPr>
              <a:t>Alternatively…</a:t>
            </a:r>
            <a:br>
              <a:rPr lang="en-GB" sz="1200" dirty="0">
                <a:solidFill>
                  <a:schemeClr val="tx1"/>
                </a:solidFill>
              </a:rPr>
            </a:br>
            <a:r>
              <a:rPr lang="en-GB" sz="1200" dirty="0">
                <a:solidFill>
                  <a:schemeClr val="tx1"/>
                </a:solidFill>
              </a:rPr>
              <a:t>Despite this…</a:t>
            </a:r>
            <a:br>
              <a:rPr lang="en-GB" sz="1200" dirty="0">
                <a:solidFill>
                  <a:schemeClr val="tx1"/>
                </a:solidFill>
              </a:rPr>
            </a:br>
            <a:r>
              <a:rPr lang="en-GB" sz="1200" dirty="0">
                <a:solidFill>
                  <a:schemeClr val="tx1"/>
                </a:solidFill>
              </a:rPr>
              <a:t>…whereas…</a:t>
            </a:r>
            <a:br>
              <a:rPr lang="en-GB" sz="1200" dirty="0">
                <a:solidFill>
                  <a:schemeClr val="tx1"/>
                </a:solidFill>
              </a:rPr>
            </a:br>
            <a:r>
              <a:rPr lang="en-GB" sz="1200" dirty="0">
                <a:solidFill>
                  <a:schemeClr val="tx1"/>
                </a:solidFill>
              </a:rPr>
              <a:t>…while...</a:t>
            </a:r>
            <a:br>
              <a:rPr lang="en-GB" sz="1200" dirty="0">
                <a:solidFill>
                  <a:schemeClr val="tx1"/>
                </a:solidFill>
              </a:rPr>
            </a:br>
            <a:r>
              <a:rPr lang="en-GB" sz="1200" dirty="0">
                <a:solidFill>
                  <a:schemeClr val="tx1"/>
                </a:solidFill>
              </a:rPr>
              <a:t>…although…</a:t>
            </a:r>
            <a:br>
              <a:rPr lang="en-GB" sz="1200" dirty="0">
                <a:solidFill>
                  <a:schemeClr val="tx1"/>
                </a:solidFill>
              </a:rPr>
            </a:br>
            <a:r>
              <a:rPr lang="en-GB" sz="1200" dirty="0">
                <a:solidFill>
                  <a:schemeClr val="tx1"/>
                </a:solidFill>
              </a:rPr>
              <a:t>…yet…</a:t>
            </a:r>
          </a:p>
        </p:txBody>
      </p:sp>
      <p:sp>
        <p:nvSpPr>
          <p:cNvPr id="10" name="Rectangle 9"/>
          <p:cNvSpPr/>
          <p:nvPr/>
        </p:nvSpPr>
        <p:spPr>
          <a:xfrm>
            <a:off x="2817562" y="3219645"/>
            <a:ext cx="1008112" cy="249299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GB" sz="1200" b="1" dirty="0" smtClean="0">
                <a:solidFill>
                  <a:schemeClr val="tx1"/>
                </a:solidFill>
              </a:rPr>
              <a:t>Moving onto the next point </a:t>
            </a:r>
            <a:r>
              <a:rPr lang="en-GB" sz="1200" dirty="0" smtClean="0">
                <a:solidFill>
                  <a:schemeClr val="tx1"/>
                </a:solidFill>
              </a:rPr>
              <a:t>Also…</a:t>
            </a:r>
          </a:p>
          <a:p>
            <a:r>
              <a:rPr lang="en-GB" sz="1200" dirty="0" smtClean="0">
                <a:solidFill>
                  <a:schemeClr val="tx1"/>
                </a:solidFill>
              </a:rPr>
              <a:t>Another idea…</a:t>
            </a:r>
          </a:p>
          <a:p>
            <a:r>
              <a:rPr lang="en-GB" sz="1200" dirty="0" smtClean="0">
                <a:solidFill>
                  <a:schemeClr val="tx1"/>
                </a:solidFill>
              </a:rPr>
              <a:t>As well as…</a:t>
            </a:r>
          </a:p>
          <a:p>
            <a:r>
              <a:rPr lang="en-GB" sz="1200" dirty="0" smtClean="0">
                <a:solidFill>
                  <a:schemeClr val="tx1"/>
                </a:solidFill>
              </a:rPr>
              <a:t>Moreover…</a:t>
            </a:r>
          </a:p>
          <a:p>
            <a:r>
              <a:rPr lang="en-GB" sz="1200" dirty="0" smtClean="0">
                <a:solidFill>
                  <a:schemeClr val="tx1"/>
                </a:solidFill>
              </a:rPr>
              <a:t>Furthermore…</a:t>
            </a:r>
          </a:p>
          <a:p>
            <a:r>
              <a:rPr lang="en-GB" sz="1200" dirty="0" smtClean="0">
                <a:solidFill>
                  <a:schemeClr val="tx1"/>
                </a:solidFill>
              </a:rPr>
              <a:t>To support this…</a:t>
            </a:r>
          </a:p>
          <a:p>
            <a:r>
              <a:rPr lang="en-GB" sz="1200" dirty="0" smtClean="0">
                <a:solidFill>
                  <a:schemeClr val="tx1"/>
                </a:solidFill>
              </a:rPr>
              <a:t>To enhance…</a:t>
            </a:r>
          </a:p>
          <a:p>
            <a:r>
              <a:rPr lang="en-GB" sz="1200" dirty="0" smtClean="0">
                <a:solidFill>
                  <a:schemeClr val="tx1"/>
                </a:solidFill>
              </a:rPr>
              <a:t>In addition…</a:t>
            </a:r>
          </a:p>
        </p:txBody>
      </p:sp>
      <p:sp>
        <p:nvSpPr>
          <p:cNvPr id="11" name="TextBox 10"/>
          <p:cNvSpPr txBox="1"/>
          <p:nvPr/>
        </p:nvSpPr>
        <p:spPr>
          <a:xfrm>
            <a:off x="49310" y="5433300"/>
            <a:ext cx="2737659"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smtClean="0"/>
              <a:t>Terminology: </a:t>
            </a:r>
            <a:r>
              <a:rPr lang="en-GB" sz="1400" dirty="0" smtClean="0"/>
              <a:t>emotive language, </a:t>
            </a:r>
          </a:p>
          <a:p>
            <a:r>
              <a:rPr lang="en-GB" sz="1400" dirty="0"/>
              <a:t>h</a:t>
            </a:r>
            <a:r>
              <a:rPr lang="en-GB" sz="1400" dirty="0" smtClean="0"/>
              <a:t>yperbole, metaphor, simile, facts, </a:t>
            </a:r>
          </a:p>
          <a:p>
            <a:r>
              <a:rPr lang="en-GB" sz="1400" dirty="0" smtClean="0"/>
              <a:t>personification,,  imagery, tone, sentence structures, </a:t>
            </a:r>
            <a:r>
              <a:rPr lang="en-GB" sz="1400" dirty="0"/>
              <a:t>repetition </a:t>
            </a:r>
            <a:r>
              <a:rPr lang="en-GB" sz="1400" dirty="0" smtClean="0"/>
              <a:t>first/second/third person, narrative</a:t>
            </a:r>
          </a:p>
          <a:p>
            <a:r>
              <a:rPr lang="en-GB" sz="1400" dirty="0" smtClean="0"/>
              <a:t>voice, alliteration, triplets, </a:t>
            </a:r>
            <a:endParaRPr lang="en-GB" sz="1400" dirty="0"/>
          </a:p>
        </p:txBody>
      </p:sp>
      <p:sp>
        <p:nvSpPr>
          <p:cNvPr id="12" name="TextBox 11"/>
          <p:cNvSpPr txBox="1"/>
          <p:nvPr/>
        </p:nvSpPr>
        <p:spPr>
          <a:xfrm>
            <a:off x="3886283" y="5258863"/>
            <a:ext cx="1224136"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smtClean="0"/>
              <a:t>Word Class:</a:t>
            </a:r>
          </a:p>
          <a:p>
            <a:r>
              <a:rPr lang="en-GB" sz="1400" dirty="0" smtClean="0"/>
              <a:t>Noun</a:t>
            </a:r>
          </a:p>
          <a:p>
            <a:r>
              <a:rPr lang="en-GB" sz="1400" dirty="0" smtClean="0"/>
              <a:t>Adjective </a:t>
            </a:r>
          </a:p>
          <a:p>
            <a:r>
              <a:rPr lang="en-GB" sz="1400" dirty="0" smtClean="0"/>
              <a:t>Verb </a:t>
            </a:r>
          </a:p>
          <a:p>
            <a:r>
              <a:rPr lang="en-GB" sz="1400" dirty="0" smtClean="0"/>
              <a:t>Adverbs </a:t>
            </a:r>
          </a:p>
          <a:p>
            <a:r>
              <a:rPr lang="en-GB" sz="1400" dirty="0" smtClean="0"/>
              <a:t>Connotations</a:t>
            </a:r>
            <a:endParaRPr lang="en-GB" sz="1400" dirty="0"/>
          </a:p>
        </p:txBody>
      </p:sp>
    </p:spTree>
    <p:extLst>
      <p:ext uri="{BB962C8B-B14F-4D97-AF65-F5344CB8AC3E}">
        <p14:creationId xmlns:p14="http://schemas.microsoft.com/office/powerpoint/2010/main" val="147494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4207</Words>
  <Application>Microsoft Office PowerPoint</Application>
  <PresentationFormat>On-screen Show (4:3)</PresentationFormat>
  <Paragraphs>379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Romeo &amp; Juliet Extract Answer</vt:lpstr>
      <vt:lpstr>Romeo &amp; Juliet Essay Answer</vt:lpstr>
      <vt:lpstr>Explode the Extract Answer; BB, AIC, LOTF</vt:lpstr>
      <vt:lpstr>Explode the Extract Answer; A Christmas Carol with Context</vt:lpstr>
      <vt:lpstr>Anthology; single poem essay </vt:lpstr>
      <vt:lpstr>Anthology; comparison poem essay </vt:lpstr>
      <vt:lpstr>Unseen Poetry; single poem essay </vt:lpstr>
      <vt:lpstr>Unseen; comparison poem essay </vt:lpstr>
      <vt:lpstr>Language Reading Exam Key Reminders</vt:lpstr>
      <vt:lpstr>Language Writing Exam Key Reminders</vt:lpstr>
      <vt:lpstr>Literature Paper 1: Reading Analysis  </vt:lpstr>
      <vt:lpstr>Literature Paper 2: Reading Analysis  </vt:lpstr>
    </vt:vector>
  </TitlesOfParts>
  <Company>Authorised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Romeo &amp; Juliet Extract Answer</dc:title>
  <dc:creator>Susan Strachan</dc:creator>
  <cp:lastModifiedBy>Susan Strachan</cp:lastModifiedBy>
  <cp:revision>18</cp:revision>
  <dcterms:created xsi:type="dcterms:W3CDTF">2017-03-29T15:45:30Z</dcterms:created>
  <dcterms:modified xsi:type="dcterms:W3CDTF">2017-07-05T12:53:24Z</dcterms:modified>
</cp:coreProperties>
</file>