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309" r:id="rId2"/>
    <p:sldId id="300" r:id="rId3"/>
    <p:sldId id="301" r:id="rId4"/>
    <p:sldId id="302" r:id="rId5"/>
    <p:sldId id="305" r:id="rId6"/>
    <p:sldId id="307" r:id="rId7"/>
    <p:sldId id="303" r:id="rId8"/>
    <p:sldId id="306" r:id="rId9"/>
    <p:sldId id="269" r:id="rId10"/>
    <p:sldId id="298" r:id="rId11"/>
    <p:sldId id="282" r:id="rId12"/>
    <p:sldId id="285" r:id="rId13"/>
    <p:sldId id="292" r:id="rId14"/>
    <p:sldId id="284" r:id="rId15"/>
    <p:sldId id="283" r:id="rId16"/>
    <p:sldId id="286" r:id="rId17"/>
    <p:sldId id="293" r:id="rId18"/>
    <p:sldId id="294" r:id="rId19"/>
    <p:sldId id="287" r:id="rId20"/>
    <p:sldId id="291" r:id="rId21"/>
    <p:sldId id="296" r:id="rId22"/>
    <p:sldId id="288" r:id="rId23"/>
    <p:sldId id="289" r:id="rId24"/>
    <p:sldId id="290" r:id="rId25"/>
    <p:sldId id="295" r:id="rId26"/>
    <p:sldId id="297" r:id="rId27"/>
    <p:sldId id="308" r:id="rId2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96" y="186"/>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286090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56098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264758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B4EBC-EA75-4C85-A401-9281DEAF31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75B6EE-972C-4FF2-AD84-4ECD6730A87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C48796-0F97-4027-A527-FEB98F117833}"/>
              </a:ext>
            </a:extLst>
          </p:cNvPr>
          <p:cNvSpPr>
            <a:spLocks noGrp="1"/>
          </p:cNvSpPr>
          <p:nvPr>
            <p:ph type="dt" sz="half" idx="10"/>
          </p:nvPr>
        </p:nvSpPr>
        <p:spPr/>
        <p:txBody>
          <a:bodyPr/>
          <a:lstStyle/>
          <a:p>
            <a:fld id="{60168D1D-75CD-4B60-B468-A076767CEA8F}" type="datetimeFigureOut">
              <a:rPr lang="en-GB" smtClean="0"/>
              <a:t>16/04/2018</a:t>
            </a:fld>
            <a:endParaRPr lang="en-GB"/>
          </a:p>
        </p:txBody>
      </p:sp>
      <p:sp>
        <p:nvSpPr>
          <p:cNvPr id="5" name="Footer Placeholder 4">
            <a:extLst>
              <a:ext uri="{FF2B5EF4-FFF2-40B4-BE49-F238E27FC236}">
                <a16:creationId xmlns:a16="http://schemas.microsoft.com/office/drawing/2014/main" id="{C167F101-33C2-466B-8228-64BD93687B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40A1DB-3384-4A84-BFF1-234481FD8A97}"/>
              </a:ext>
            </a:extLst>
          </p:cNvPr>
          <p:cNvSpPr>
            <a:spLocks noGrp="1"/>
          </p:cNvSpPr>
          <p:nvPr>
            <p:ph type="sldNum" sz="quarter" idx="12"/>
          </p:nvPr>
        </p:nvSpPr>
        <p:spPr/>
        <p:txBody>
          <a:bodyPr/>
          <a:lstStyle/>
          <a:p>
            <a:fld id="{08634105-7D1B-4AD9-A1A6-1ADB537B8088}" type="slidenum">
              <a:rPr lang="en-GB" smtClean="0"/>
              <a:t>‹#›</a:t>
            </a:fld>
            <a:endParaRPr lang="en-GB"/>
          </a:p>
        </p:txBody>
      </p:sp>
    </p:spTree>
    <p:extLst>
      <p:ext uri="{BB962C8B-B14F-4D97-AF65-F5344CB8AC3E}">
        <p14:creationId xmlns:p14="http://schemas.microsoft.com/office/powerpoint/2010/main" val="3376922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1">
            <a:lumMod val="20000"/>
            <a:lumOff val="80000"/>
          </a:schemeClr>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30389"/>
            <a:ext cx="8229600" cy="1176650"/>
          </a:xfr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2399" b="1" dirty="0">
                <a:solidFill>
                  <a:schemeClr val="tx1"/>
                </a:solidFill>
              </a:rPr>
              <a:t>#</a:t>
            </a:r>
            <a:r>
              <a:rPr lang="en-GB" sz="2399" b="1" dirty="0" err="1">
                <a:solidFill>
                  <a:schemeClr val="tx1"/>
                </a:solidFill>
              </a:rPr>
              <a:t>revisechurchilleng</a:t>
            </a:r>
            <a:r>
              <a:rPr lang="en-GB" sz="2399" b="1" dirty="0">
                <a:solidFill>
                  <a:schemeClr val="tx1"/>
                </a:solidFill>
              </a:rPr>
              <a:t/>
            </a:r>
            <a:br>
              <a:rPr lang="en-GB" sz="2399" b="1" dirty="0">
                <a:solidFill>
                  <a:schemeClr val="tx1"/>
                </a:solidFill>
              </a:rPr>
            </a:br>
            <a:r>
              <a:rPr lang="en-GB" sz="2399" b="1" dirty="0">
                <a:solidFill>
                  <a:schemeClr val="tx1"/>
                </a:solidFill>
              </a:rPr>
              <a:t>The Final English Lecture No5: Aiming high – aiming higher – aiming highest</a:t>
            </a:r>
          </a:p>
        </p:txBody>
      </p:sp>
      <p:graphicFrame>
        <p:nvGraphicFramePr>
          <p:cNvPr id="6" name="Table 5"/>
          <p:cNvGraphicFramePr>
            <a:graphicFrameLocks noGrp="1"/>
          </p:cNvGraphicFramePr>
          <p:nvPr>
            <p:extLst>
              <p:ext uri="{D42A27DB-BD31-4B8C-83A1-F6EECF244321}">
                <p14:modId xmlns:p14="http://schemas.microsoft.com/office/powerpoint/2010/main" val="3155319216"/>
              </p:ext>
            </p:extLst>
          </p:nvPr>
        </p:nvGraphicFramePr>
        <p:xfrm>
          <a:off x="143991" y="1584428"/>
          <a:ext cx="6767577" cy="3428683"/>
        </p:xfrm>
        <a:graphic>
          <a:graphicData uri="http://schemas.openxmlformats.org/drawingml/2006/table">
            <a:tbl>
              <a:tblPr firstRow="1" firstCol="1" bandRow="1"/>
              <a:tblGrid>
                <a:gridCol w="6767577">
                  <a:extLst>
                    <a:ext uri="{9D8B030D-6E8A-4147-A177-3AD203B41FA5}">
                      <a16:colId xmlns:a16="http://schemas.microsoft.com/office/drawing/2014/main" val="20000"/>
                    </a:ext>
                  </a:extLst>
                </a:gridCol>
              </a:tblGrid>
              <a:tr h="3306223">
                <a:tc>
                  <a:txBody>
                    <a:bodyPr/>
                    <a:lstStyle/>
                    <a:p>
                      <a:pPr algn="ctr">
                        <a:lnSpc>
                          <a:spcPct val="107000"/>
                        </a:lnSpc>
                        <a:spcAft>
                          <a:spcPts val="0"/>
                        </a:spcAft>
                      </a:pPr>
                      <a:r>
                        <a:rPr lang="en-GB" sz="1400" b="1" dirty="0">
                          <a:effectLst/>
                          <a:latin typeface="Calibri"/>
                          <a:ea typeface="Calibri"/>
                          <a:cs typeface="Times New Roman"/>
                        </a:rPr>
                        <a:t>Embedding Context in The Anthology with Miss Strachan:  Thursday </a:t>
                      </a:r>
                      <a:r>
                        <a:rPr lang="en-GB" sz="1400" b="1">
                          <a:effectLst/>
                          <a:latin typeface="Calibri"/>
                          <a:ea typeface="Calibri"/>
                          <a:cs typeface="Times New Roman"/>
                        </a:rPr>
                        <a:t>H8 </a:t>
                      </a:r>
                      <a:r>
                        <a:rPr lang="en-GB" sz="1400" b="1" smtClean="0">
                          <a:effectLst/>
                          <a:latin typeface="Calibri"/>
                          <a:ea typeface="Calibri"/>
                          <a:cs typeface="Times New Roman"/>
                        </a:rPr>
                        <a:t>10th </a:t>
                      </a:r>
                      <a:r>
                        <a:rPr lang="en-GB" sz="1400" b="1" dirty="0">
                          <a:effectLst/>
                          <a:latin typeface="Calibri"/>
                          <a:ea typeface="Calibri"/>
                          <a:cs typeface="Times New Roman"/>
                        </a:rPr>
                        <a:t>May April </a:t>
                      </a:r>
                    </a:p>
                    <a:p>
                      <a:pPr marL="114300" indent="0" algn="ctr">
                        <a:buNone/>
                      </a:pPr>
                      <a:r>
                        <a:rPr lang="en-GB" sz="1400" b="1" dirty="0"/>
                        <a:t>Considering Context</a:t>
                      </a:r>
                    </a:p>
                    <a:p>
                      <a:pPr marL="114300" indent="0" algn="ctr">
                        <a:buNone/>
                      </a:pPr>
                      <a:endParaRPr lang="en-GB" sz="1400" b="1" dirty="0"/>
                    </a:p>
                    <a:p>
                      <a:pPr marL="114300" indent="0">
                        <a:buNone/>
                      </a:pPr>
                      <a:r>
                        <a:rPr lang="en-GB" sz="1400" dirty="0"/>
                        <a:t>How can context help us to develop our understanding of the Anthology Poems? </a:t>
                      </a:r>
                    </a:p>
                    <a:p>
                      <a:pPr marL="114300" indent="0">
                        <a:buNone/>
                      </a:pPr>
                      <a:endParaRPr lang="en-GB" sz="1400" dirty="0"/>
                    </a:p>
                    <a:p>
                      <a:pPr marL="114300" indent="0">
                        <a:buNone/>
                      </a:pPr>
                      <a:r>
                        <a:rPr lang="en-GB" sz="1400" dirty="0"/>
                        <a:t>This lecture will engage with the poems using the thematic clusters: Love, Place, War/Conflict and Nature. It will help examine the role of the Romantics and their preoccupying thoughts and feelings, explore how war and our current contextual knowledge can be brought to the forefront when examining these poems, as well as the generic ideas around love and place that can be used to embed context seamlessly. Finally, we will investigate contextual clues from throughout the poems which have specific quote links in order to clarify how to embed with ease Level 8/9 knowledge and understanding of context with the analysis of the poems. </a:t>
                      </a:r>
                    </a:p>
                    <a:p>
                      <a:pPr marL="114300" indent="0">
                        <a:buNone/>
                      </a:pPr>
                      <a:endParaRPr lang="en-GB" sz="1400" dirty="0"/>
                    </a:p>
                    <a:p>
                      <a:pPr marL="114300" indent="0">
                        <a:buNone/>
                      </a:pPr>
                      <a:r>
                        <a:rPr lang="en-GB" sz="1400" dirty="0"/>
                        <a:t>If you believe or want to investigate the idea that: “</a:t>
                      </a:r>
                      <a:r>
                        <a:rPr lang="en-GB" sz="1400" b="1" dirty="0"/>
                        <a:t>context is more than just the sum of what the poet believed</a:t>
                      </a:r>
                      <a:r>
                        <a:rPr lang="en-GB" sz="1400" dirty="0"/>
                        <a:t>” then this lecture is the right one for you. </a:t>
                      </a:r>
                    </a:p>
                  </a:txBody>
                  <a:tcPr marL="68568" marR="68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pic>
        <p:nvPicPr>
          <p:cNvPr id="3" name="Picture 2">
            <a:extLst>
              <a:ext uri="{FF2B5EF4-FFF2-40B4-BE49-F238E27FC236}">
                <a16:creationId xmlns:a16="http://schemas.microsoft.com/office/drawing/2014/main" id="{180B8746-6C0A-4648-BD63-5C44EEEAA7D8}"/>
              </a:ext>
            </a:extLst>
          </p:cNvPr>
          <p:cNvPicPr>
            <a:picLocks noChangeAspect="1"/>
          </p:cNvPicPr>
          <p:nvPr/>
        </p:nvPicPr>
        <p:blipFill>
          <a:blip r:embed="rId2"/>
          <a:stretch>
            <a:fillRect/>
          </a:stretch>
        </p:blipFill>
        <p:spPr>
          <a:xfrm>
            <a:off x="7041108" y="2283404"/>
            <a:ext cx="2026692" cy="2030730"/>
          </a:xfrm>
          <a:prstGeom prst="rect">
            <a:avLst/>
          </a:prstGeom>
        </p:spPr>
      </p:pic>
    </p:spTree>
    <p:extLst>
      <p:ext uri="{BB962C8B-B14F-4D97-AF65-F5344CB8AC3E}">
        <p14:creationId xmlns:p14="http://schemas.microsoft.com/office/powerpoint/2010/main" val="1015520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50E417-0859-4265-BC76-6018A2734F08}"/>
              </a:ext>
            </a:extLst>
          </p:cNvPr>
          <p:cNvSpPr/>
          <p:nvPr/>
        </p:nvSpPr>
        <p:spPr>
          <a:xfrm>
            <a:off x="177361" y="110359"/>
            <a:ext cx="4206240" cy="4555093"/>
          </a:xfrm>
          <a:prstGeom prst="rect">
            <a:avLst/>
          </a:prstGeom>
        </p:spPr>
        <p:txBody>
          <a:bodyPr wrap="square">
            <a:spAutoFit/>
          </a:bodyPr>
          <a:lstStyle/>
          <a:p>
            <a:r>
              <a:rPr lang="en-GB" sz="1200" b="1" dirty="0">
                <a:solidFill>
                  <a:srgbClr val="FF0000"/>
                </a:solidFill>
              </a:rPr>
              <a:t>(1) Excerpt</a:t>
            </a:r>
            <a:r>
              <a:rPr lang="en-GB" sz="1200" b="1" dirty="0"/>
              <a:t> from The Prelude  </a:t>
            </a:r>
          </a:p>
          <a:p>
            <a:endParaRPr lang="en-GB" sz="1200" b="1" dirty="0"/>
          </a:p>
          <a:p>
            <a:r>
              <a:rPr lang="en-GB" sz="1200" dirty="0"/>
              <a:t> And in the frosty season, when the sun </a:t>
            </a:r>
          </a:p>
          <a:p>
            <a:r>
              <a:rPr lang="en-GB" sz="1200" dirty="0"/>
              <a:t>Was set, and visible for many a mile </a:t>
            </a:r>
          </a:p>
          <a:p>
            <a:r>
              <a:rPr lang="en-GB" sz="1200" dirty="0"/>
              <a:t>The cottage windows through the twilight </a:t>
            </a:r>
            <a:r>
              <a:rPr lang="en-GB" sz="1200" dirty="0" err="1"/>
              <a:t>blaz’d</a:t>
            </a:r>
            <a:r>
              <a:rPr lang="en-GB" sz="1200" dirty="0"/>
              <a:t>, </a:t>
            </a:r>
          </a:p>
          <a:p>
            <a:r>
              <a:rPr lang="en-GB" sz="1200" b="1" dirty="0">
                <a:solidFill>
                  <a:schemeClr val="accent5"/>
                </a:solidFill>
              </a:rPr>
              <a:t>(2) I heeded not the summons: – happy time </a:t>
            </a:r>
          </a:p>
          <a:p>
            <a:r>
              <a:rPr lang="en-GB" sz="1200" dirty="0"/>
              <a:t>It was, indeed, for all of us; to me </a:t>
            </a:r>
          </a:p>
          <a:p>
            <a:r>
              <a:rPr lang="en-GB" sz="1200" dirty="0"/>
              <a:t>It was a time of rapture: clear and loud </a:t>
            </a:r>
          </a:p>
          <a:p>
            <a:r>
              <a:rPr lang="en-GB" sz="1200" dirty="0"/>
              <a:t>The village clock </a:t>
            </a:r>
            <a:r>
              <a:rPr lang="en-GB" sz="1200" dirty="0" err="1"/>
              <a:t>toll’d</a:t>
            </a:r>
            <a:r>
              <a:rPr lang="en-GB" sz="1200" dirty="0"/>
              <a:t> six; I </a:t>
            </a:r>
            <a:r>
              <a:rPr lang="en-GB" sz="1200" dirty="0" err="1"/>
              <a:t>wheel’d</a:t>
            </a:r>
            <a:r>
              <a:rPr lang="en-GB" sz="1200" dirty="0"/>
              <a:t> about, </a:t>
            </a:r>
          </a:p>
          <a:p>
            <a:r>
              <a:rPr lang="en-GB" sz="1200" dirty="0"/>
              <a:t>Proud and exulting, like an </a:t>
            </a:r>
            <a:r>
              <a:rPr lang="en-GB" sz="1200" dirty="0" err="1"/>
              <a:t>untir’d</a:t>
            </a:r>
            <a:r>
              <a:rPr lang="en-GB" sz="1200" dirty="0"/>
              <a:t> horse, </a:t>
            </a:r>
          </a:p>
          <a:p>
            <a:r>
              <a:rPr lang="en-GB" sz="1200" dirty="0"/>
              <a:t>That cares not for his home. – All shod with steel, </a:t>
            </a:r>
          </a:p>
          <a:p>
            <a:r>
              <a:rPr lang="en-GB" sz="1200" dirty="0"/>
              <a:t>We </a:t>
            </a:r>
            <a:r>
              <a:rPr lang="en-GB" sz="1200" dirty="0" err="1"/>
              <a:t>hiss’d</a:t>
            </a:r>
            <a:r>
              <a:rPr lang="en-GB" sz="1200" dirty="0"/>
              <a:t> along the </a:t>
            </a:r>
            <a:r>
              <a:rPr lang="en-GB" sz="1200" dirty="0" err="1"/>
              <a:t>polish’d</a:t>
            </a:r>
            <a:r>
              <a:rPr lang="en-GB" sz="1200" dirty="0"/>
              <a:t> ice, in games </a:t>
            </a:r>
          </a:p>
          <a:p>
            <a:r>
              <a:rPr lang="en-GB" sz="1200" dirty="0"/>
              <a:t>Confederate, imitative of the </a:t>
            </a:r>
            <a:r>
              <a:rPr lang="en-GB" sz="1200" dirty="0" err="1"/>
              <a:t>chace</a:t>
            </a:r>
            <a:r>
              <a:rPr lang="en-GB" sz="1200" dirty="0"/>
              <a:t> </a:t>
            </a:r>
          </a:p>
          <a:p>
            <a:r>
              <a:rPr lang="en-GB" sz="1200" b="1" dirty="0">
                <a:solidFill>
                  <a:srgbClr val="C00000"/>
                </a:solidFill>
              </a:rPr>
              <a:t>(3) And woodland pleasures, the resounding horn, </a:t>
            </a:r>
          </a:p>
          <a:p>
            <a:r>
              <a:rPr lang="en-GB" sz="1200" b="1" dirty="0">
                <a:solidFill>
                  <a:srgbClr val="C00000"/>
                </a:solidFill>
              </a:rPr>
              <a:t>The Pack loud bellowing, and the hunted hare. </a:t>
            </a:r>
          </a:p>
          <a:p>
            <a:r>
              <a:rPr lang="en-GB" sz="1200" dirty="0"/>
              <a:t>So through the darkness and the cold we flew, </a:t>
            </a:r>
          </a:p>
          <a:p>
            <a:r>
              <a:rPr lang="en-GB" sz="1200" dirty="0"/>
              <a:t>(4) And </a:t>
            </a:r>
            <a:r>
              <a:rPr lang="en-GB" sz="1200" b="1" dirty="0">
                <a:solidFill>
                  <a:schemeClr val="accent3"/>
                </a:solidFill>
              </a:rPr>
              <a:t>not a voice was idle</a:t>
            </a:r>
            <a:r>
              <a:rPr lang="en-GB" sz="1200" dirty="0"/>
              <a:t>; with the din, </a:t>
            </a:r>
          </a:p>
          <a:p>
            <a:r>
              <a:rPr lang="en-GB" sz="1200" dirty="0"/>
              <a:t>Meanwhile, the precipices rang aloud, </a:t>
            </a:r>
          </a:p>
          <a:p>
            <a:r>
              <a:rPr lang="en-GB" sz="1200" dirty="0"/>
              <a:t>The leafless trees, and every icy crag </a:t>
            </a:r>
          </a:p>
          <a:p>
            <a:r>
              <a:rPr lang="en-GB" sz="1200" dirty="0"/>
              <a:t>(5) Tinkled like iron, while the </a:t>
            </a:r>
            <a:r>
              <a:rPr lang="en-GB" sz="1200" b="1" dirty="0">
                <a:solidFill>
                  <a:srgbClr val="7030A0"/>
                </a:solidFill>
              </a:rPr>
              <a:t>distant hills </a:t>
            </a:r>
          </a:p>
          <a:p>
            <a:r>
              <a:rPr lang="en-GB" sz="1200" dirty="0"/>
              <a:t>Into the tumult sent an alien sound </a:t>
            </a:r>
          </a:p>
          <a:p>
            <a:r>
              <a:rPr lang="en-GB" sz="1200" dirty="0"/>
              <a:t>Of melancholy, not unnoticed, while the stars, </a:t>
            </a:r>
          </a:p>
          <a:p>
            <a:r>
              <a:rPr lang="en-GB" sz="1200" dirty="0"/>
              <a:t>Eastward, were sparkling clear, and in the west </a:t>
            </a:r>
          </a:p>
          <a:p>
            <a:r>
              <a:rPr lang="en-GB" sz="1200" dirty="0"/>
              <a:t>The orange sky of evening died away</a:t>
            </a:r>
            <a:r>
              <a:rPr lang="en-GB" dirty="0"/>
              <a:t>.</a:t>
            </a:r>
          </a:p>
        </p:txBody>
      </p:sp>
      <p:sp>
        <p:nvSpPr>
          <p:cNvPr id="3" name="TextBox 2">
            <a:extLst>
              <a:ext uri="{FF2B5EF4-FFF2-40B4-BE49-F238E27FC236}">
                <a16:creationId xmlns:a16="http://schemas.microsoft.com/office/drawing/2014/main" id="{619A0F20-1A37-4C1D-B408-33000190AB81}"/>
              </a:ext>
            </a:extLst>
          </p:cNvPr>
          <p:cNvSpPr txBox="1"/>
          <p:nvPr/>
        </p:nvSpPr>
        <p:spPr>
          <a:xfrm>
            <a:off x="4075912" y="907964"/>
            <a:ext cx="4867078" cy="3262432"/>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solidFill>
                  <a:schemeClr val="tx1"/>
                </a:solidFill>
              </a:rPr>
              <a:t>Excerpt from The Prelude by William Wordsworth</a:t>
            </a:r>
          </a:p>
          <a:p>
            <a:r>
              <a:rPr lang="en-GB" sz="1200" b="1" dirty="0">
                <a:solidFill>
                  <a:srgbClr val="FF0000"/>
                </a:solidFill>
              </a:rPr>
              <a:t>1 – Excerpt – autobiographical poem that spans the lifetime of Wordsworth, who loved living in the Lake District and was in awe of nature. This suggests that he had a lot to share about living in the Lake Districts and shows his awe of nature and the wide influence that it had.</a:t>
            </a:r>
          </a:p>
          <a:p>
            <a:r>
              <a:rPr lang="en-GB" sz="1200" b="1" dirty="0">
                <a:solidFill>
                  <a:schemeClr val="accent5"/>
                </a:solidFill>
              </a:rPr>
              <a:t>2 – Childhood memories of skating on the frozen lakes, prior to the death of his parents (innocence, childhood joy and freedom are reflected here) </a:t>
            </a:r>
          </a:p>
          <a:p>
            <a:r>
              <a:rPr lang="en-GB" sz="1200" b="1" dirty="0">
                <a:solidFill>
                  <a:srgbClr val="C00000"/>
                </a:solidFill>
              </a:rPr>
              <a:t>3 – Rural life being presented here with hunting sounds implying immanent danger as the hunt happens – somewhere out of sight, but known about</a:t>
            </a:r>
          </a:p>
          <a:p>
            <a:r>
              <a:rPr lang="en-GB" sz="1200" b="1" dirty="0">
                <a:solidFill>
                  <a:schemeClr val="accent3"/>
                </a:solidFill>
              </a:rPr>
              <a:t>4 – Memories of chatting with friends and being carefree and youthful – not having any other worries or concerns at this point in life. </a:t>
            </a:r>
          </a:p>
          <a:p>
            <a:r>
              <a:rPr lang="en-GB" sz="1200" b="1" dirty="0">
                <a:solidFill>
                  <a:srgbClr val="7030A0"/>
                </a:solidFill>
              </a:rPr>
              <a:t>5 – The hills are representative of the area in the Lake District which is an area of the country famous for hill walking </a:t>
            </a:r>
          </a:p>
        </p:txBody>
      </p:sp>
    </p:spTree>
    <p:extLst>
      <p:ext uri="{BB962C8B-B14F-4D97-AF65-F5344CB8AC3E}">
        <p14:creationId xmlns:p14="http://schemas.microsoft.com/office/powerpoint/2010/main" val="211703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FCE6A3-4687-4693-A34B-41178C435F85}"/>
              </a:ext>
            </a:extLst>
          </p:cNvPr>
          <p:cNvSpPr/>
          <p:nvPr/>
        </p:nvSpPr>
        <p:spPr>
          <a:xfrm>
            <a:off x="0" y="0"/>
            <a:ext cx="4572000" cy="5478423"/>
          </a:xfrm>
          <a:prstGeom prst="rect">
            <a:avLst/>
          </a:prstGeom>
        </p:spPr>
        <p:txBody>
          <a:bodyPr>
            <a:spAutoFit/>
          </a:bodyPr>
          <a:lstStyle/>
          <a:p>
            <a:pPr fontAlgn="base"/>
            <a:r>
              <a:rPr lang="en-GB" b="1" dirty="0">
                <a:latin typeface="Calibri" panose="020F0502020204030204" pitchFamily="34" charset="0"/>
                <a:cs typeface="Calibri" panose="020F0502020204030204" pitchFamily="34" charset="0"/>
              </a:rPr>
              <a:t>To Autumn by John Keats </a:t>
            </a:r>
          </a:p>
          <a:p>
            <a:pPr fontAlgn="base"/>
            <a:r>
              <a:rPr lang="en-GB" dirty="0">
                <a:solidFill>
                  <a:srgbClr val="FF0000"/>
                </a:solidFill>
                <a:latin typeface="Calibri" panose="020F0502020204030204" pitchFamily="34" charset="0"/>
                <a:cs typeface="Calibri" panose="020F0502020204030204" pitchFamily="34" charset="0"/>
              </a:rPr>
              <a:t>(1) Season of mists and mellow fruitfulness, </a:t>
            </a:r>
            <a:r>
              <a:rPr lang="en-GB" dirty="0">
                <a:latin typeface="Calibri" panose="020F0502020204030204" pitchFamily="34" charset="0"/>
                <a:cs typeface="Calibri" panose="020F0502020204030204" pitchFamily="34" charset="0"/>
              </a:rPr>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Close bosom-friend of the maturing sun;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Conspiring with him how to load and bless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With fruit the vines that round the thatch-eves run;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To bend with apples the </a:t>
            </a:r>
            <a:r>
              <a:rPr lang="en-GB" dirty="0" err="1">
                <a:latin typeface="Calibri" panose="020F0502020204030204" pitchFamily="34" charset="0"/>
                <a:cs typeface="Calibri" panose="020F0502020204030204" pitchFamily="34" charset="0"/>
              </a:rPr>
              <a:t>moss'd</a:t>
            </a:r>
            <a:r>
              <a:rPr lang="en-GB" dirty="0">
                <a:latin typeface="Calibri" panose="020F0502020204030204" pitchFamily="34" charset="0"/>
                <a:cs typeface="Calibri" panose="020F0502020204030204" pitchFamily="34" charset="0"/>
              </a:rPr>
              <a:t> cottage-trees,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And fill all fruit with ripeness to the core;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To swell the gourd, and plump the hazel shells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With a sweet kernel; to set budding more,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And still more, later flowers for the bees,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Until they think warm days will never cease,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(2) For summer has </a:t>
            </a:r>
            <a:r>
              <a:rPr lang="en-GB" b="1" dirty="0">
                <a:solidFill>
                  <a:schemeClr val="accent5"/>
                </a:solidFill>
                <a:latin typeface="Calibri" panose="020F0502020204030204" pitchFamily="34" charset="0"/>
                <a:cs typeface="Calibri" panose="020F0502020204030204" pitchFamily="34" charset="0"/>
              </a:rPr>
              <a:t>o'er-</a:t>
            </a:r>
            <a:r>
              <a:rPr lang="en-GB" b="1" dirty="0" err="1">
                <a:solidFill>
                  <a:schemeClr val="accent5"/>
                </a:solidFill>
                <a:latin typeface="Calibri" panose="020F0502020204030204" pitchFamily="34" charset="0"/>
                <a:cs typeface="Calibri" panose="020F0502020204030204" pitchFamily="34" charset="0"/>
              </a:rPr>
              <a:t>brimm'd</a:t>
            </a:r>
            <a:r>
              <a:rPr lang="en-GB" b="1" dirty="0">
                <a:solidFill>
                  <a:schemeClr val="accent5"/>
                </a:solidFill>
                <a:latin typeface="Calibri" panose="020F0502020204030204" pitchFamily="34" charset="0"/>
                <a:cs typeface="Calibri" panose="020F0502020204030204" pitchFamily="34" charset="0"/>
              </a:rPr>
              <a:t> their clammy cells. </a:t>
            </a:r>
            <a:r>
              <a:rPr lang="en-GB" dirty="0">
                <a:latin typeface="Calibri" panose="020F0502020204030204" pitchFamily="34" charset="0"/>
                <a:cs typeface="Calibri" panose="020F0502020204030204" pitchFamily="34" charset="0"/>
              </a:rPr>
              <a:t/>
            </a:r>
            <a:br>
              <a:rPr lang="en-GB" dirty="0">
                <a:latin typeface="Calibri" panose="020F0502020204030204" pitchFamily="34" charset="0"/>
                <a:cs typeface="Calibri" panose="020F0502020204030204" pitchFamily="34" charset="0"/>
              </a:rPr>
            </a:br>
            <a:endParaRPr lang="en-GB" dirty="0">
              <a:latin typeface="Calibri" panose="020F0502020204030204" pitchFamily="34" charset="0"/>
              <a:cs typeface="Calibri" panose="020F0502020204030204" pitchFamily="34" charset="0"/>
            </a:endParaRPr>
          </a:p>
          <a:p>
            <a:pPr fontAlgn="base"/>
            <a:r>
              <a:rPr lang="en-GB" dirty="0">
                <a:latin typeface="Calibri" panose="020F0502020204030204" pitchFamily="34" charset="0"/>
                <a:cs typeface="Calibri" panose="020F0502020204030204" pitchFamily="34" charset="0"/>
              </a:rPr>
              <a:t>Who hath not seen thee oft amid thy store?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Sometimes whoever seeks abroad may find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Thee sitting careless on a granary floor,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Thy hair soft-lifted by the winnowing wind;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Or on a half-</a:t>
            </a:r>
            <a:r>
              <a:rPr lang="en-GB" dirty="0" err="1">
                <a:latin typeface="Calibri" panose="020F0502020204030204" pitchFamily="34" charset="0"/>
                <a:cs typeface="Calibri" panose="020F0502020204030204" pitchFamily="34" charset="0"/>
              </a:rPr>
              <a:t>reap'd</a:t>
            </a:r>
            <a:r>
              <a:rPr lang="en-GB" dirty="0">
                <a:latin typeface="Calibri" panose="020F0502020204030204" pitchFamily="34" charset="0"/>
                <a:cs typeface="Calibri" panose="020F0502020204030204" pitchFamily="34" charset="0"/>
              </a:rPr>
              <a:t> furrow sound asleep,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(3) </a:t>
            </a:r>
            <a:r>
              <a:rPr lang="en-GB" dirty="0" err="1">
                <a:latin typeface="Calibri" panose="020F0502020204030204" pitchFamily="34" charset="0"/>
                <a:cs typeface="Calibri" panose="020F0502020204030204" pitchFamily="34" charset="0"/>
              </a:rPr>
              <a:t>Drows'd</a:t>
            </a:r>
            <a:r>
              <a:rPr lang="en-GB" dirty="0">
                <a:latin typeface="Calibri" panose="020F0502020204030204" pitchFamily="34" charset="0"/>
                <a:cs typeface="Calibri" panose="020F0502020204030204" pitchFamily="34" charset="0"/>
              </a:rPr>
              <a:t> with the </a:t>
            </a:r>
            <a:r>
              <a:rPr lang="en-GB" b="1" dirty="0">
                <a:solidFill>
                  <a:srgbClr val="C00000"/>
                </a:solidFill>
                <a:latin typeface="Calibri" panose="020F0502020204030204" pitchFamily="34" charset="0"/>
                <a:cs typeface="Calibri" panose="020F0502020204030204" pitchFamily="34" charset="0"/>
              </a:rPr>
              <a:t>fume of poppies</a:t>
            </a:r>
            <a:r>
              <a:rPr lang="en-GB" dirty="0">
                <a:latin typeface="Calibri" panose="020F0502020204030204" pitchFamily="34" charset="0"/>
                <a:cs typeface="Calibri" panose="020F0502020204030204" pitchFamily="34" charset="0"/>
              </a:rPr>
              <a:t>, while thy hook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Spares the next swath and all its twined flowers: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And sometimes like a gleaner thou dost keep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Steady thy laden head across a brook;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Or by a cyder-press, with patient look,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Thou </a:t>
            </a:r>
            <a:r>
              <a:rPr lang="en-GB" dirty="0" err="1">
                <a:latin typeface="Calibri" panose="020F0502020204030204" pitchFamily="34" charset="0"/>
                <a:cs typeface="Calibri" panose="020F0502020204030204" pitchFamily="34" charset="0"/>
              </a:rPr>
              <a:t>watchest</a:t>
            </a:r>
            <a:r>
              <a:rPr lang="en-GB" dirty="0">
                <a:latin typeface="Calibri" panose="020F0502020204030204" pitchFamily="34" charset="0"/>
                <a:cs typeface="Calibri" panose="020F0502020204030204" pitchFamily="34" charset="0"/>
              </a:rPr>
              <a:t> the last </a:t>
            </a:r>
            <a:r>
              <a:rPr lang="en-GB" dirty="0" err="1">
                <a:latin typeface="Calibri" panose="020F0502020204030204" pitchFamily="34" charset="0"/>
                <a:cs typeface="Calibri" panose="020F0502020204030204" pitchFamily="34" charset="0"/>
              </a:rPr>
              <a:t>oozings</a:t>
            </a:r>
            <a:r>
              <a:rPr lang="en-GB" dirty="0">
                <a:latin typeface="Calibri" panose="020F0502020204030204" pitchFamily="34" charset="0"/>
                <a:cs typeface="Calibri" panose="020F0502020204030204" pitchFamily="34" charset="0"/>
              </a:rPr>
              <a:t> hours by hours. </a:t>
            </a:r>
            <a:br>
              <a:rPr lang="en-GB" dirty="0">
                <a:latin typeface="Calibri" panose="020F0502020204030204" pitchFamily="34" charset="0"/>
                <a:cs typeface="Calibri" panose="020F0502020204030204" pitchFamily="34" charset="0"/>
              </a:rPr>
            </a:br>
            <a:endParaRPr lang="en-GB" dirty="0">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3435AD3-321A-4122-8895-50C02C232A04}"/>
              </a:ext>
            </a:extLst>
          </p:cNvPr>
          <p:cNvSpPr/>
          <p:nvPr/>
        </p:nvSpPr>
        <p:spPr>
          <a:xfrm>
            <a:off x="4404360" y="0"/>
            <a:ext cx="4572000" cy="2462213"/>
          </a:xfrm>
          <a:prstGeom prst="rect">
            <a:avLst/>
          </a:prstGeom>
        </p:spPr>
        <p:txBody>
          <a:bodyPr>
            <a:spAutoFit/>
          </a:bodyPr>
          <a:lstStyle/>
          <a:p>
            <a:pPr fontAlgn="base"/>
            <a:r>
              <a:rPr lang="en-GB" b="1" dirty="0">
                <a:solidFill>
                  <a:schemeClr val="accent3"/>
                </a:solidFill>
                <a:latin typeface="Calibri" panose="020F0502020204030204" pitchFamily="34" charset="0"/>
                <a:cs typeface="Calibri" panose="020F0502020204030204" pitchFamily="34" charset="0"/>
              </a:rPr>
              <a:t>(4) Where are the songs of spring? </a:t>
            </a:r>
            <a:r>
              <a:rPr lang="en-GB" dirty="0">
                <a:latin typeface="Calibri" panose="020F0502020204030204" pitchFamily="34" charset="0"/>
                <a:cs typeface="Calibri" panose="020F0502020204030204" pitchFamily="34" charset="0"/>
              </a:rPr>
              <a:t>Ay, Where are they?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Think not of them, thou hast thy music too,—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While barred clouds bloom the soft-dying day,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And touch the stubble-plains with rosy hue;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Then in a </a:t>
            </a:r>
            <a:r>
              <a:rPr lang="en-GB" dirty="0" err="1">
                <a:latin typeface="Calibri" panose="020F0502020204030204" pitchFamily="34" charset="0"/>
                <a:cs typeface="Calibri" panose="020F0502020204030204" pitchFamily="34" charset="0"/>
              </a:rPr>
              <a:t>wailful</a:t>
            </a:r>
            <a:r>
              <a:rPr lang="en-GB" dirty="0">
                <a:latin typeface="Calibri" panose="020F0502020204030204" pitchFamily="34" charset="0"/>
                <a:cs typeface="Calibri" panose="020F0502020204030204" pitchFamily="34" charset="0"/>
              </a:rPr>
              <a:t> choir the small gnats mourn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Among the river </a:t>
            </a:r>
            <a:r>
              <a:rPr lang="en-GB" dirty="0" err="1">
                <a:latin typeface="Calibri" panose="020F0502020204030204" pitchFamily="34" charset="0"/>
                <a:cs typeface="Calibri" panose="020F0502020204030204" pitchFamily="34" charset="0"/>
              </a:rPr>
              <a:t>sallows</a:t>
            </a:r>
            <a:r>
              <a:rPr lang="en-GB" dirty="0">
                <a:latin typeface="Calibri" panose="020F0502020204030204" pitchFamily="34" charset="0"/>
                <a:cs typeface="Calibri" panose="020F0502020204030204" pitchFamily="34" charset="0"/>
              </a:rPr>
              <a:t>, borne aloft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Or sinking as the light wind lives or dies;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And </a:t>
            </a:r>
            <a:r>
              <a:rPr lang="en-GB" b="1" dirty="0">
                <a:solidFill>
                  <a:srgbClr val="7030A0"/>
                </a:solidFill>
                <a:latin typeface="Calibri" panose="020F0502020204030204" pitchFamily="34" charset="0"/>
                <a:cs typeface="Calibri" panose="020F0502020204030204" pitchFamily="34" charset="0"/>
              </a:rPr>
              <a:t>full-grown lambs loud bleat from hilly bourn; </a:t>
            </a:r>
            <a:br>
              <a:rPr lang="en-GB" b="1" dirty="0">
                <a:solidFill>
                  <a:srgbClr val="7030A0"/>
                </a:solidFill>
                <a:latin typeface="Calibri" panose="020F0502020204030204" pitchFamily="34" charset="0"/>
                <a:cs typeface="Calibri" panose="020F0502020204030204" pitchFamily="34" charset="0"/>
              </a:rPr>
            </a:br>
            <a:r>
              <a:rPr lang="en-GB" b="1" dirty="0">
                <a:solidFill>
                  <a:srgbClr val="7030A0"/>
                </a:solidFill>
                <a:latin typeface="Calibri" panose="020F0502020204030204" pitchFamily="34" charset="0"/>
                <a:cs typeface="Calibri" panose="020F0502020204030204" pitchFamily="34" charset="0"/>
              </a:rPr>
              <a:t>   Hedge-crickets sing; and now with treble soft </a:t>
            </a:r>
            <a:br>
              <a:rPr lang="en-GB" b="1" dirty="0">
                <a:solidFill>
                  <a:srgbClr val="7030A0"/>
                </a:solidFill>
                <a:latin typeface="Calibri" panose="020F0502020204030204" pitchFamily="34" charset="0"/>
                <a:cs typeface="Calibri" panose="020F0502020204030204" pitchFamily="34" charset="0"/>
              </a:rPr>
            </a:br>
            <a:r>
              <a:rPr lang="en-GB" b="1" dirty="0">
                <a:solidFill>
                  <a:srgbClr val="7030A0"/>
                </a:solidFill>
                <a:latin typeface="Calibri" panose="020F0502020204030204" pitchFamily="34" charset="0"/>
                <a:cs typeface="Calibri" panose="020F0502020204030204" pitchFamily="34" charset="0"/>
              </a:rPr>
              <a:t>   The red-breast whistles from a garden-croft; </a:t>
            </a:r>
            <a:br>
              <a:rPr lang="en-GB" b="1" dirty="0">
                <a:solidFill>
                  <a:srgbClr val="7030A0"/>
                </a:solidFill>
                <a:latin typeface="Calibri" panose="020F0502020204030204" pitchFamily="34" charset="0"/>
                <a:cs typeface="Calibri" panose="020F0502020204030204" pitchFamily="34" charset="0"/>
              </a:rPr>
            </a:br>
            <a:r>
              <a:rPr lang="en-GB" b="1" dirty="0">
                <a:solidFill>
                  <a:srgbClr val="7030A0"/>
                </a:solidFill>
                <a:latin typeface="Calibri" panose="020F0502020204030204" pitchFamily="34" charset="0"/>
                <a:cs typeface="Calibri" panose="020F0502020204030204" pitchFamily="34" charset="0"/>
              </a:rPr>
              <a:t>      And gathering swallows twitter in the skies</a:t>
            </a:r>
            <a:r>
              <a:rPr lang="en-GB" dirty="0">
                <a:latin typeface="Calibri" panose="020F0502020204030204" pitchFamily="34" charset="0"/>
                <a:cs typeface="Calibri" panose="020F0502020204030204" pitchFamily="34" charset="0"/>
              </a:rPr>
              <a:t>.</a:t>
            </a:r>
          </a:p>
        </p:txBody>
      </p:sp>
      <p:sp>
        <p:nvSpPr>
          <p:cNvPr id="6" name="TextBox 5">
            <a:extLst>
              <a:ext uri="{FF2B5EF4-FFF2-40B4-BE49-F238E27FC236}">
                <a16:creationId xmlns:a16="http://schemas.microsoft.com/office/drawing/2014/main" id="{F98B5E90-E7F9-44A8-A07A-89E66394A502}"/>
              </a:ext>
            </a:extLst>
          </p:cNvPr>
          <p:cNvSpPr txBox="1"/>
          <p:nvPr/>
        </p:nvSpPr>
        <p:spPr>
          <a:xfrm>
            <a:off x="4195466" y="2462213"/>
            <a:ext cx="4867078" cy="2523768"/>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solidFill>
                  <a:schemeClr val="tx1"/>
                </a:solidFill>
              </a:rPr>
              <a:t>To Autumn by John Keats</a:t>
            </a:r>
          </a:p>
          <a:p>
            <a:r>
              <a:rPr lang="en-GB" sz="1200" b="1" dirty="0">
                <a:solidFill>
                  <a:srgbClr val="FF0000"/>
                </a:solidFill>
              </a:rPr>
              <a:t>1 – Suggests that the season is changing and that the weather is closing in </a:t>
            </a:r>
          </a:p>
          <a:p>
            <a:r>
              <a:rPr lang="en-GB" sz="1200" b="1" dirty="0">
                <a:solidFill>
                  <a:schemeClr val="accent5"/>
                </a:solidFill>
              </a:rPr>
              <a:t>2 – The summer has allowed food to be plentiful which was important as the harvest was needed to feed all the families in the community throughout the winter.</a:t>
            </a:r>
          </a:p>
          <a:p>
            <a:r>
              <a:rPr lang="en-GB" sz="1200" b="1" dirty="0">
                <a:solidFill>
                  <a:srgbClr val="C00000"/>
                </a:solidFill>
              </a:rPr>
              <a:t>3 – Reflection of the opiate qualities of poppies (drugged) by nature</a:t>
            </a:r>
          </a:p>
          <a:p>
            <a:r>
              <a:rPr lang="en-GB" sz="1200" b="1" dirty="0">
                <a:solidFill>
                  <a:schemeClr val="accent3"/>
                </a:solidFill>
              </a:rPr>
              <a:t>4 – A reflection of the changing of the season and going metaphorically into old age</a:t>
            </a:r>
          </a:p>
          <a:p>
            <a:r>
              <a:rPr lang="en-GB" sz="1200" b="1" dirty="0">
                <a:solidFill>
                  <a:srgbClr val="7030A0"/>
                </a:solidFill>
              </a:rPr>
              <a:t>5 – The importance of animals in nature is presented here showing a romantics view of looking for the beauty in everything</a:t>
            </a:r>
          </a:p>
        </p:txBody>
      </p:sp>
    </p:spTree>
    <p:extLst>
      <p:ext uri="{BB962C8B-B14F-4D97-AF65-F5344CB8AC3E}">
        <p14:creationId xmlns:p14="http://schemas.microsoft.com/office/powerpoint/2010/main" val="4221783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4B32ED-B989-4E6C-AE65-375B1E7AE7AC}"/>
              </a:ext>
            </a:extLst>
          </p:cNvPr>
          <p:cNvSpPr/>
          <p:nvPr/>
        </p:nvSpPr>
        <p:spPr>
          <a:xfrm>
            <a:off x="182880" y="53393"/>
            <a:ext cx="2910840" cy="5082930"/>
          </a:xfrm>
          <a:prstGeom prst="rect">
            <a:avLst/>
          </a:prstGeom>
        </p:spPr>
        <p:txBody>
          <a:bodyPr wrap="square">
            <a:spAutoFit/>
          </a:bodyPr>
          <a:lstStyle/>
          <a:p>
            <a:pPr>
              <a:lnSpc>
                <a:spcPct val="115000"/>
              </a:lnSpc>
            </a:pPr>
            <a:r>
              <a:rPr lang="en-GB"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Hawk Roosting by Ted Hughes</a:t>
            </a:r>
            <a:endPar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9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(1) I sit in the top of the wood, </a:t>
            </a:r>
            <a:r>
              <a:rPr lang="en-GB" sz="900" dirty="0">
                <a:latin typeface="Arial" panose="020B0604020202020204" pitchFamily="34" charset="0"/>
                <a:ea typeface="Times New Roman" panose="02020603050405020304" pitchFamily="18" charset="0"/>
                <a:cs typeface="Times New Roman" panose="02020603050405020304" pitchFamily="18" charset="0"/>
              </a:rPr>
              <a:t>my eyes closed.</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Inaction, no falsifying dream</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Between my hooked head and hooked feet:</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Or in sleep rehearse perfect kills and eat.</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The convenience of the high trees!</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The air's buoyancy and the sun's ray</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Are of advantage to me;</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(2) And the </a:t>
            </a:r>
            <a:r>
              <a:rPr lang="en-GB" sz="900" b="1" dirty="0">
                <a:solidFill>
                  <a:schemeClr val="accent5"/>
                </a:solidFill>
                <a:latin typeface="Arial" panose="020B0604020202020204" pitchFamily="34" charset="0"/>
                <a:ea typeface="Times New Roman" panose="02020603050405020304" pitchFamily="18" charset="0"/>
                <a:cs typeface="Times New Roman" panose="02020603050405020304" pitchFamily="18" charset="0"/>
              </a:rPr>
              <a:t>earth's face upward for my inspection.</a:t>
            </a:r>
            <a:br>
              <a:rPr lang="en-GB" sz="900" b="1" dirty="0">
                <a:solidFill>
                  <a:schemeClr val="accent5"/>
                </a:solidFill>
                <a:latin typeface="Arial" panose="020B0604020202020204" pitchFamily="34" charset="0"/>
                <a:ea typeface="Times New Roman" panose="02020603050405020304" pitchFamily="18" charset="0"/>
                <a:cs typeface="Times New Roman" panose="02020603050405020304" pitchFamily="18" charset="0"/>
              </a:rPr>
            </a:br>
            <a:r>
              <a:rPr lang="en-GB" sz="900" b="1" dirty="0">
                <a:solidFill>
                  <a:schemeClr val="accent5"/>
                </a:solidFill>
                <a:latin typeface="Arial" panose="020B0604020202020204" pitchFamily="34" charset="0"/>
                <a:ea typeface="Times New Roman" panose="02020603050405020304" pitchFamily="18" charset="0"/>
                <a:cs typeface="Times New Roman" panose="02020603050405020304" pitchFamily="18" charset="0"/>
              </a:rPr>
              <a:t/>
            </a:r>
            <a:br>
              <a:rPr lang="en-GB" sz="900" b="1" dirty="0">
                <a:solidFill>
                  <a:schemeClr val="accent5"/>
                </a:solidFill>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My feet are locked upon the rough bark.</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(3) It took the whole of </a:t>
            </a:r>
            <a:r>
              <a:rPr lang="en-GB" sz="900" b="1" dirty="0">
                <a:solidFill>
                  <a:srgbClr val="C00000"/>
                </a:solidFill>
                <a:latin typeface="Arial" panose="020B0604020202020204" pitchFamily="34" charset="0"/>
                <a:ea typeface="Times New Roman" panose="02020603050405020304" pitchFamily="18" charset="0"/>
                <a:cs typeface="Times New Roman" panose="02020603050405020304" pitchFamily="18" charset="0"/>
              </a:rPr>
              <a:t>Creation</a:t>
            </a:r>
            <a:r>
              <a:rPr lang="en-GB" sz="900" dirty="0">
                <a:latin typeface="Arial" panose="020B0604020202020204" pitchFamily="34" charset="0"/>
                <a:ea typeface="Times New Roman" panose="02020603050405020304" pitchFamily="18" charset="0"/>
                <a:cs typeface="Times New Roman" panose="02020603050405020304" pitchFamily="18" charset="0"/>
              </a:rPr>
              <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To produce my foot, my each feather:</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Now I hold Creation in my foot</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Or fly up, and revolve it all slowly -</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I kill where I please because it is all mine.</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There is no sophistry in my body:</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(4) </a:t>
            </a:r>
            <a:r>
              <a:rPr lang="en-GB" sz="900" b="1" dirty="0">
                <a:solidFill>
                  <a:schemeClr val="accent3"/>
                </a:solidFill>
                <a:latin typeface="Arial" panose="020B0604020202020204" pitchFamily="34" charset="0"/>
                <a:ea typeface="Times New Roman" panose="02020603050405020304" pitchFamily="18" charset="0"/>
                <a:cs typeface="Times New Roman" panose="02020603050405020304" pitchFamily="18" charset="0"/>
              </a:rPr>
              <a:t>My manners are tearing off heads -</a:t>
            </a:r>
            <a:br>
              <a:rPr lang="en-GB" sz="900" b="1" dirty="0">
                <a:solidFill>
                  <a:schemeClr val="accent3"/>
                </a:solidFill>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The allotment of death.</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For the one path of my flight is direct</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Through the bones of the living.</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No arguments assert my right:</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(5) </a:t>
            </a:r>
            <a:r>
              <a:rPr lang="en-GB" sz="9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The sun is behind me.</a:t>
            </a:r>
            <a:r>
              <a:rPr lang="en-GB" sz="900" dirty="0">
                <a:latin typeface="Arial" panose="020B0604020202020204" pitchFamily="34" charset="0"/>
                <a:ea typeface="Times New Roman" panose="02020603050405020304" pitchFamily="18" charset="0"/>
                <a:cs typeface="Times New Roman" panose="02020603050405020304" pitchFamily="18" charset="0"/>
              </a:rPr>
              <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Nothing has changed since I began.</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My eye has permitted no change.</a:t>
            </a:r>
            <a:br>
              <a:rPr lang="en-GB" sz="900" dirty="0">
                <a:latin typeface="Arial" panose="020B0604020202020204" pitchFamily="34" charset="0"/>
                <a:ea typeface="Times New Roman" panose="02020603050405020304" pitchFamily="18" charset="0"/>
                <a:cs typeface="Times New Roman" panose="02020603050405020304" pitchFamily="18" charset="0"/>
              </a:rPr>
            </a:br>
            <a:r>
              <a:rPr lang="en-GB" sz="900" dirty="0">
                <a:latin typeface="Arial" panose="020B0604020202020204" pitchFamily="34" charset="0"/>
                <a:ea typeface="Times New Roman" panose="02020603050405020304" pitchFamily="18" charset="0"/>
                <a:cs typeface="Times New Roman" panose="02020603050405020304" pitchFamily="18" charset="0"/>
              </a:rPr>
              <a:t>I am going to keep things like this.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900" dirty="0">
                <a:latin typeface="Calibri" panose="020F0502020204030204" pitchFamily="34" charset="0"/>
                <a:ea typeface="Calibri" panose="020F0502020204030204" pitchFamily="34" charset="0"/>
                <a:cs typeface="Times New Roman" panose="02020603050405020304" pitchFamily="18"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5F5004F8-0BDD-4B06-9538-3A10565FA9AA}"/>
              </a:ext>
            </a:extLst>
          </p:cNvPr>
          <p:cNvSpPr txBox="1"/>
          <p:nvPr/>
        </p:nvSpPr>
        <p:spPr>
          <a:xfrm>
            <a:off x="3631586" y="1195078"/>
            <a:ext cx="4867078" cy="3262432"/>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solidFill>
                  <a:schemeClr val="tx1"/>
                </a:solidFill>
              </a:rPr>
              <a:t>Hawk Roosting by Ted Hughes</a:t>
            </a:r>
          </a:p>
          <a:p>
            <a:r>
              <a:rPr lang="en-GB" sz="1200" b="1" dirty="0">
                <a:solidFill>
                  <a:srgbClr val="FF0000"/>
                </a:solidFill>
              </a:rPr>
              <a:t>1 – Superiority of this bird of prey who believes he is above all other creatures and can control nature </a:t>
            </a:r>
          </a:p>
          <a:p>
            <a:r>
              <a:rPr lang="en-GB" sz="1200" b="1" dirty="0">
                <a:solidFill>
                  <a:schemeClr val="accent5"/>
                </a:solidFill>
              </a:rPr>
              <a:t>2 – This bird of prey shows that everything around him is his and belongs to him, even the earth (God’s creation) is there for him to use.</a:t>
            </a:r>
          </a:p>
          <a:p>
            <a:r>
              <a:rPr lang="en-GB" sz="1200" b="1" dirty="0">
                <a:solidFill>
                  <a:srgbClr val="C00000"/>
                </a:solidFill>
              </a:rPr>
              <a:t>3 – Religious reference to God as the creator, but the supercilious and demanding nature of the Hawk implies that he was made to be magnificent</a:t>
            </a:r>
          </a:p>
          <a:p>
            <a:r>
              <a:rPr lang="en-GB" sz="1200" b="1" dirty="0">
                <a:solidFill>
                  <a:schemeClr val="accent3"/>
                </a:solidFill>
              </a:rPr>
              <a:t>4 – As a bird of prey there is no apology for killing, this is what the bird is designed to do and will do. It is the natural order and instinct and ensures the survival of the fittest (a Darwinian idea related to the idea of natural selection) </a:t>
            </a:r>
          </a:p>
          <a:p>
            <a:r>
              <a:rPr lang="en-GB" sz="1200" b="1" dirty="0">
                <a:solidFill>
                  <a:srgbClr val="7030A0"/>
                </a:solidFill>
              </a:rPr>
              <a:t>5 – Sun is necessary for life and this conjures up imagery of the bird framed against the sun in the sky. A bird in flight is an iconic picture of nature that most people are familiar with and reinforces Hughes preoccupation with nature. </a:t>
            </a:r>
          </a:p>
        </p:txBody>
      </p:sp>
    </p:spTree>
    <p:extLst>
      <p:ext uri="{BB962C8B-B14F-4D97-AF65-F5344CB8AC3E}">
        <p14:creationId xmlns:p14="http://schemas.microsoft.com/office/powerpoint/2010/main" val="147524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5F7F80-BAE2-42BC-9565-8444E95118A7}"/>
              </a:ext>
            </a:extLst>
          </p:cNvPr>
          <p:cNvSpPr/>
          <p:nvPr/>
        </p:nvSpPr>
        <p:spPr>
          <a:xfrm>
            <a:off x="373700" y="537002"/>
            <a:ext cx="3460376" cy="4247317"/>
          </a:xfrm>
          <a:prstGeom prst="rect">
            <a:avLst/>
          </a:prstGeom>
        </p:spPr>
        <p:txBody>
          <a:bodyPr wrap="square">
            <a:spAutoFit/>
          </a:bodyPr>
          <a:lstStyle/>
          <a:p>
            <a:r>
              <a:rPr lang="en-GB" sz="1600" b="1" dirty="0"/>
              <a:t>As Imperceptibly as Grief by Emily Dickinson </a:t>
            </a:r>
          </a:p>
          <a:p>
            <a:endParaRPr lang="en-GB" dirty="0"/>
          </a:p>
          <a:p>
            <a:r>
              <a:rPr lang="en-GB" dirty="0"/>
              <a:t>(1) As imperceptibly </a:t>
            </a:r>
            <a:r>
              <a:rPr lang="en-GB" b="1" dirty="0">
                <a:solidFill>
                  <a:srgbClr val="FF0000"/>
                </a:solidFill>
              </a:rPr>
              <a:t>as Grief </a:t>
            </a:r>
          </a:p>
          <a:p>
            <a:r>
              <a:rPr lang="en-GB" dirty="0"/>
              <a:t>(2) The </a:t>
            </a:r>
            <a:r>
              <a:rPr lang="en-GB" b="1" dirty="0">
                <a:solidFill>
                  <a:schemeClr val="accent5"/>
                </a:solidFill>
              </a:rPr>
              <a:t>Summer lapsed away — </a:t>
            </a:r>
          </a:p>
          <a:p>
            <a:r>
              <a:rPr lang="en-GB" dirty="0"/>
              <a:t>Too imperceptible at last </a:t>
            </a:r>
          </a:p>
          <a:p>
            <a:r>
              <a:rPr lang="en-GB" dirty="0"/>
              <a:t>To seem like Perfidy — </a:t>
            </a:r>
          </a:p>
          <a:p>
            <a:r>
              <a:rPr lang="en-GB" dirty="0"/>
              <a:t>A Quietness distilled </a:t>
            </a:r>
          </a:p>
          <a:p>
            <a:r>
              <a:rPr lang="en-GB" dirty="0"/>
              <a:t>(3) As </a:t>
            </a:r>
            <a:r>
              <a:rPr lang="en-GB" dirty="0">
                <a:solidFill>
                  <a:srgbClr val="C00000"/>
                </a:solidFill>
              </a:rPr>
              <a:t>Twilight long begun</a:t>
            </a:r>
            <a:r>
              <a:rPr lang="en-GB" dirty="0"/>
              <a:t>, </a:t>
            </a:r>
          </a:p>
          <a:p>
            <a:r>
              <a:rPr lang="en-GB" dirty="0"/>
              <a:t>Or Nature spending with herself </a:t>
            </a:r>
          </a:p>
          <a:p>
            <a:r>
              <a:rPr lang="en-GB" dirty="0"/>
              <a:t>Sequestered Afternoon — </a:t>
            </a:r>
          </a:p>
          <a:p>
            <a:r>
              <a:rPr lang="en-GB" dirty="0"/>
              <a:t>The Dusk drew earlier in — </a:t>
            </a:r>
          </a:p>
          <a:p>
            <a:r>
              <a:rPr lang="en-GB" dirty="0"/>
              <a:t>The Morning foreign shone — </a:t>
            </a:r>
          </a:p>
          <a:p>
            <a:r>
              <a:rPr lang="en-GB" dirty="0"/>
              <a:t>(4) A courteous, yet harrowing </a:t>
            </a:r>
            <a:r>
              <a:rPr lang="en-GB" b="1" dirty="0">
                <a:solidFill>
                  <a:schemeClr val="bg1">
                    <a:lumMod val="50000"/>
                  </a:schemeClr>
                </a:solidFill>
              </a:rPr>
              <a:t>Grace,</a:t>
            </a:r>
            <a:r>
              <a:rPr lang="en-GB" b="1" dirty="0">
                <a:solidFill>
                  <a:srgbClr val="7030A0"/>
                </a:solidFill>
              </a:rPr>
              <a:t> </a:t>
            </a:r>
          </a:p>
          <a:p>
            <a:r>
              <a:rPr lang="en-GB" dirty="0"/>
              <a:t>As Guest, that would be gone — </a:t>
            </a:r>
          </a:p>
          <a:p>
            <a:r>
              <a:rPr lang="en-GB" dirty="0"/>
              <a:t>And thus, without a Wing </a:t>
            </a:r>
          </a:p>
          <a:p>
            <a:r>
              <a:rPr lang="en-GB" dirty="0"/>
              <a:t>(5) Or service of a </a:t>
            </a:r>
            <a:r>
              <a:rPr lang="en-GB" b="1" dirty="0">
                <a:solidFill>
                  <a:srgbClr val="7030A0"/>
                </a:solidFill>
              </a:rPr>
              <a:t>Keel </a:t>
            </a:r>
          </a:p>
          <a:p>
            <a:r>
              <a:rPr lang="en-GB" dirty="0"/>
              <a:t>Our Summer made her light escape</a:t>
            </a:r>
          </a:p>
          <a:p>
            <a:r>
              <a:rPr lang="en-GB" dirty="0"/>
              <a:t>Into the Beautiful.</a:t>
            </a:r>
          </a:p>
        </p:txBody>
      </p:sp>
      <p:sp>
        <p:nvSpPr>
          <p:cNvPr id="5" name="TextBox 4">
            <a:extLst>
              <a:ext uri="{FF2B5EF4-FFF2-40B4-BE49-F238E27FC236}">
                <a16:creationId xmlns:a16="http://schemas.microsoft.com/office/drawing/2014/main" id="{435DA008-5D2F-4A3B-8ED6-E8EDDC1E3C03}"/>
              </a:ext>
            </a:extLst>
          </p:cNvPr>
          <p:cNvSpPr txBox="1"/>
          <p:nvPr/>
        </p:nvSpPr>
        <p:spPr>
          <a:xfrm>
            <a:off x="3631586" y="1195078"/>
            <a:ext cx="4867078" cy="2492990"/>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As Imperceptibly as Grief by Emily Dickinson </a:t>
            </a:r>
          </a:p>
          <a:p>
            <a:r>
              <a:rPr lang="en-GB" sz="1200" b="1" dirty="0">
                <a:solidFill>
                  <a:srgbClr val="FF0000"/>
                </a:solidFill>
              </a:rPr>
              <a:t>1 – Dickinson was greatly affected by the death of friends during the civil war and the grief could represent this or the collective grief of America</a:t>
            </a:r>
          </a:p>
          <a:p>
            <a:r>
              <a:rPr lang="en-GB" sz="1200" b="1" dirty="0">
                <a:solidFill>
                  <a:schemeClr val="accent5"/>
                </a:solidFill>
              </a:rPr>
              <a:t>2 – She was famously reclusive and the passing of the seasons for her would have been seen from her bedroom where she spent a lot of time watching the world and writing</a:t>
            </a:r>
          </a:p>
          <a:p>
            <a:r>
              <a:rPr lang="en-GB" sz="1200" b="1" dirty="0">
                <a:solidFill>
                  <a:srgbClr val="C00000"/>
                </a:solidFill>
              </a:rPr>
              <a:t>3 – Time passing is a preoccupation in this poem</a:t>
            </a:r>
          </a:p>
          <a:p>
            <a:r>
              <a:rPr lang="en-GB" sz="1200" b="1" dirty="0">
                <a:solidFill>
                  <a:schemeClr val="accent3"/>
                </a:solidFill>
              </a:rPr>
              <a:t>4 – Could be linked to religion and the idea that this is important in stabilising how these feelings are processed</a:t>
            </a:r>
          </a:p>
          <a:p>
            <a:r>
              <a:rPr lang="en-GB" sz="1200" b="1" dirty="0">
                <a:solidFill>
                  <a:srgbClr val="7030A0"/>
                </a:solidFill>
              </a:rPr>
              <a:t>5 – A keel is part of a ship used to keep everything steady, therefore this can link to the emotions felt and the fact that they will fluctuate with time and with the passing of the seasons</a:t>
            </a:r>
          </a:p>
        </p:txBody>
      </p:sp>
    </p:spTree>
    <p:extLst>
      <p:ext uri="{BB962C8B-B14F-4D97-AF65-F5344CB8AC3E}">
        <p14:creationId xmlns:p14="http://schemas.microsoft.com/office/powerpoint/2010/main" val="2348253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C5916B6-A15E-4C21-837D-00E5326EC3AE}"/>
              </a:ext>
            </a:extLst>
          </p:cNvPr>
          <p:cNvSpPr/>
          <p:nvPr/>
        </p:nvSpPr>
        <p:spPr>
          <a:xfrm>
            <a:off x="109344" y="95964"/>
            <a:ext cx="4572000" cy="5047536"/>
          </a:xfrm>
          <a:prstGeom prst="rect">
            <a:avLst/>
          </a:prstGeom>
        </p:spPr>
        <p:txBody>
          <a:bodyPr>
            <a:spAutoFit/>
          </a:bodyPr>
          <a:lstStyle/>
          <a:p>
            <a:r>
              <a:rPr lang="en-GB" dirty="0"/>
              <a:t>She Walks in Beauty By Lord Byron </a:t>
            </a:r>
          </a:p>
          <a:p>
            <a:endParaRPr lang="en-GB" dirty="0"/>
          </a:p>
          <a:p>
            <a:r>
              <a:rPr lang="en-GB" b="1" dirty="0">
                <a:solidFill>
                  <a:srgbClr val="FF0000"/>
                </a:solidFill>
              </a:rPr>
              <a:t>(1) She walks in beauty</a:t>
            </a:r>
            <a:r>
              <a:rPr lang="en-GB" dirty="0"/>
              <a:t>, like the night </a:t>
            </a:r>
          </a:p>
          <a:p>
            <a:r>
              <a:rPr lang="en-GB" dirty="0"/>
              <a:t>   Of cloudless climes and starry skies; </a:t>
            </a:r>
          </a:p>
          <a:p>
            <a:r>
              <a:rPr lang="en-GB" dirty="0"/>
              <a:t>And all that’s best of dark and bright </a:t>
            </a:r>
          </a:p>
          <a:p>
            <a:r>
              <a:rPr lang="en-GB" dirty="0"/>
              <a:t>  (2) Meet in her </a:t>
            </a:r>
            <a:r>
              <a:rPr lang="en-GB" b="1" dirty="0">
                <a:solidFill>
                  <a:schemeClr val="accent5"/>
                </a:solidFill>
              </a:rPr>
              <a:t>aspect and her eyes</a:t>
            </a:r>
            <a:r>
              <a:rPr lang="en-GB" b="1" dirty="0"/>
              <a:t>; </a:t>
            </a:r>
          </a:p>
          <a:p>
            <a:r>
              <a:rPr lang="en-GB" dirty="0"/>
              <a:t>Thus mellowed to that tender light </a:t>
            </a:r>
          </a:p>
          <a:p>
            <a:r>
              <a:rPr lang="en-GB" dirty="0"/>
              <a:t>   Which heaven to gaudy day denies.</a:t>
            </a:r>
          </a:p>
          <a:p>
            <a:r>
              <a:rPr lang="en-GB" dirty="0"/>
              <a:t> </a:t>
            </a:r>
          </a:p>
          <a:p>
            <a:r>
              <a:rPr lang="en-GB" dirty="0"/>
              <a:t>One shade the more, one ray the less, </a:t>
            </a:r>
          </a:p>
          <a:p>
            <a:r>
              <a:rPr lang="en-GB" dirty="0"/>
              <a:t>   Had half impaired the nameless grace </a:t>
            </a:r>
          </a:p>
          <a:p>
            <a:r>
              <a:rPr lang="en-GB" dirty="0"/>
              <a:t>(3) Which waves in every </a:t>
            </a:r>
            <a:r>
              <a:rPr lang="en-GB" b="1" dirty="0">
                <a:solidFill>
                  <a:srgbClr val="C00000"/>
                </a:solidFill>
              </a:rPr>
              <a:t>raven tress, </a:t>
            </a:r>
          </a:p>
          <a:p>
            <a:r>
              <a:rPr lang="en-GB" dirty="0"/>
              <a:t>   Or softly lightens o’er her face; </a:t>
            </a:r>
          </a:p>
          <a:p>
            <a:r>
              <a:rPr lang="en-GB" dirty="0"/>
              <a:t>Where thoughts serenely sweet express, </a:t>
            </a:r>
          </a:p>
          <a:p>
            <a:r>
              <a:rPr lang="en-GB" dirty="0"/>
              <a:t>   How pure, how dear their dwelling-place.</a:t>
            </a:r>
          </a:p>
          <a:p>
            <a:r>
              <a:rPr lang="en-GB" dirty="0"/>
              <a:t> </a:t>
            </a:r>
          </a:p>
          <a:p>
            <a:r>
              <a:rPr lang="en-GB" dirty="0"/>
              <a:t>And on that cheek, and o’er that brow, </a:t>
            </a:r>
          </a:p>
          <a:p>
            <a:r>
              <a:rPr lang="en-GB" dirty="0"/>
              <a:t> (4)  </a:t>
            </a:r>
            <a:r>
              <a:rPr lang="en-GB" b="1" dirty="0">
                <a:solidFill>
                  <a:schemeClr val="bg1">
                    <a:lumMod val="50000"/>
                  </a:schemeClr>
                </a:solidFill>
              </a:rPr>
              <a:t>So soft, so calm, yet eloquent, </a:t>
            </a:r>
          </a:p>
          <a:p>
            <a:r>
              <a:rPr lang="en-GB" dirty="0"/>
              <a:t>The smiles that win, the tints that glow, </a:t>
            </a:r>
          </a:p>
          <a:p>
            <a:r>
              <a:rPr lang="en-GB" dirty="0"/>
              <a:t>   But tell of days in goodness spent, </a:t>
            </a:r>
          </a:p>
          <a:p>
            <a:r>
              <a:rPr lang="en-GB" dirty="0"/>
              <a:t>(5) A mind at peace with </a:t>
            </a:r>
            <a:r>
              <a:rPr lang="en-GB" b="1" dirty="0">
                <a:solidFill>
                  <a:srgbClr val="7030A0"/>
                </a:solidFill>
              </a:rPr>
              <a:t>all below, </a:t>
            </a:r>
          </a:p>
          <a:p>
            <a:r>
              <a:rPr lang="en-GB" b="1" dirty="0">
                <a:solidFill>
                  <a:srgbClr val="7030A0"/>
                </a:solidFill>
              </a:rPr>
              <a:t>   A heart whose love is innocent!</a:t>
            </a:r>
          </a:p>
          <a:p>
            <a:r>
              <a:rPr lang="en-GB" dirty="0"/>
              <a:t>			</a:t>
            </a:r>
          </a:p>
        </p:txBody>
      </p:sp>
      <p:sp>
        <p:nvSpPr>
          <p:cNvPr id="3" name="TextBox 2">
            <a:extLst>
              <a:ext uri="{FF2B5EF4-FFF2-40B4-BE49-F238E27FC236}">
                <a16:creationId xmlns:a16="http://schemas.microsoft.com/office/drawing/2014/main" id="{DFBB4B93-F784-445B-96A5-5C3A3A4FE191}"/>
              </a:ext>
            </a:extLst>
          </p:cNvPr>
          <p:cNvSpPr txBox="1"/>
          <p:nvPr/>
        </p:nvSpPr>
        <p:spPr>
          <a:xfrm>
            <a:off x="3944006" y="209639"/>
            <a:ext cx="4867078" cy="4524315"/>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She Walks in Beauty by Lord Byron</a:t>
            </a:r>
          </a:p>
          <a:p>
            <a:r>
              <a:rPr lang="en-GB" sz="1200" b="1" dirty="0">
                <a:solidFill>
                  <a:srgbClr val="FF0000"/>
                </a:solidFill>
              </a:rPr>
              <a:t>1 – Byron was inspired to write this about his cousin (by marriage) who was in mourning – (she) suggests that the persona is not well known to him</a:t>
            </a:r>
          </a:p>
          <a:p>
            <a:r>
              <a:rPr lang="en-GB" sz="1200" b="1" dirty="0">
                <a:solidFill>
                  <a:schemeClr val="accent5"/>
                </a:solidFill>
              </a:rPr>
              <a:t>2 – Byron was a womaniser or a well known lothario who had a reputations as being a ladies man and this poem focusing on the aesthetic appearance of the female form reinforces this reputation.</a:t>
            </a:r>
          </a:p>
          <a:p>
            <a:r>
              <a:rPr lang="en-GB" sz="1200" b="1" dirty="0">
                <a:solidFill>
                  <a:srgbClr val="C00000"/>
                </a:solidFill>
              </a:rPr>
              <a:t>3 – Dark haired beauty, but this also links to the bird ‘The Raven’ which is said to be a omen of bad luck or ill fortune and this symbolism could be as a result of the interest Byron is taking on the lady in the poem</a:t>
            </a:r>
          </a:p>
          <a:p>
            <a:r>
              <a:rPr lang="en-GB" sz="1200" b="1" dirty="0">
                <a:solidFill>
                  <a:schemeClr val="accent3"/>
                </a:solidFill>
              </a:rPr>
              <a:t>4 – Lots of assumptions being made about the personality of the female due to her looks, which links to patriarchal ideas about women. There is a supposition that women should look good and obey the male and this is reinforced in this poem as we hear nothing of the females thoughts and opinions.</a:t>
            </a:r>
          </a:p>
          <a:p>
            <a:r>
              <a:rPr lang="en-GB" sz="1200" b="1" dirty="0">
                <a:solidFill>
                  <a:srgbClr val="7030A0"/>
                </a:solidFill>
              </a:rPr>
              <a:t>5 – The female was in mourning clothes and therefore effectively ‘out of bounds’ from male admiration and these lines show that again the female is being suggested as having ethereal and otherworldly qualities. The attention would have been considered over the top due to the mourning garments the female was wearing. How she feels is being assumed here again, despite every indication that they have never met.</a:t>
            </a:r>
          </a:p>
        </p:txBody>
      </p:sp>
    </p:spTree>
    <p:extLst>
      <p:ext uri="{BB962C8B-B14F-4D97-AF65-F5344CB8AC3E}">
        <p14:creationId xmlns:p14="http://schemas.microsoft.com/office/powerpoint/2010/main" val="166029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9FB92D-A400-44FD-8D7B-BBACBDA91204}"/>
              </a:ext>
            </a:extLst>
          </p:cNvPr>
          <p:cNvSpPr/>
          <p:nvPr/>
        </p:nvSpPr>
        <p:spPr>
          <a:xfrm>
            <a:off x="0" y="243542"/>
            <a:ext cx="4663440" cy="3570208"/>
          </a:xfrm>
          <a:prstGeom prst="rect">
            <a:avLst/>
          </a:prstGeom>
        </p:spPr>
        <p:txBody>
          <a:bodyPr wrap="square">
            <a:spAutoFit/>
          </a:bodyPr>
          <a:lstStyle/>
          <a:p>
            <a:r>
              <a:rPr lang="en-GB" b="1" dirty="0"/>
              <a:t>Sonnet 43 by Elizabeth Barrett Browning</a:t>
            </a:r>
          </a:p>
          <a:p>
            <a:endParaRPr lang="en-GB" sz="1600" b="1" dirty="0"/>
          </a:p>
          <a:p>
            <a:r>
              <a:rPr lang="en-GB" dirty="0">
                <a:solidFill>
                  <a:srgbClr val="FF0000"/>
                </a:solidFill>
              </a:rPr>
              <a:t>(1) How do I love thee? </a:t>
            </a:r>
            <a:r>
              <a:rPr lang="en-GB" dirty="0"/>
              <a:t>Let me count the ways.</a:t>
            </a:r>
          </a:p>
          <a:p>
            <a:r>
              <a:rPr lang="en-GB" dirty="0"/>
              <a:t> (2) I love thee to the </a:t>
            </a:r>
            <a:r>
              <a:rPr lang="en-GB" b="1" dirty="0">
                <a:solidFill>
                  <a:schemeClr val="accent5"/>
                </a:solidFill>
              </a:rPr>
              <a:t>depth and breadth and height</a:t>
            </a:r>
            <a:r>
              <a:rPr lang="en-GB" dirty="0"/>
              <a:t> </a:t>
            </a:r>
          </a:p>
          <a:p>
            <a:r>
              <a:rPr lang="en-GB" dirty="0"/>
              <a:t>My soul can reach, when feeling out of sight </a:t>
            </a:r>
          </a:p>
          <a:p>
            <a:r>
              <a:rPr lang="en-GB" dirty="0"/>
              <a:t>For the ends of Being and ideal Grace. </a:t>
            </a:r>
          </a:p>
          <a:p>
            <a:r>
              <a:rPr lang="en-GB" dirty="0"/>
              <a:t>I love thee to the level of every day’s </a:t>
            </a:r>
          </a:p>
          <a:p>
            <a:r>
              <a:rPr lang="en-GB" dirty="0"/>
              <a:t>Most quiet need, by sun and candlelight. </a:t>
            </a:r>
          </a:p>
          <a:p>
            <a:r>
              <a:rPr lang="en-GB" dirty="0"/>
              <a:t>(3) I love thee freely, as </a:t>
            </a:r>
            <a:r>
              <a:rPr lang="en-GB" b="1" dirty="0">
                <a:solidFill>
                  <a:srgbClr val="C00000"/>
                </a:solidFill>
              </a:rPr>
              <a:t>men strive for Right; </a:t>
            </a:r>
          </a:p>
          <a:p>
            <a:r>
              <a:rPr lang="en-GB" dirty="0"/>
              <a:t>(4) I love thee purely, as they turn </a:t>
            </a:r>
            <a:r>
              <a:rPr lang="en-GB" b="1" dirty="0">
                <a:solidFill>
                  <a:schemeClr val="bg1">
                    <a:lumMod val="50000"/>
                  </a:schemeClr>
                </a:solidFill>
              </a:rPr>
              <a:t>from Praise</a:t>
            </a:r>
            <a:r>
              <a:rPr lang="en-GB" dirty="0"/>
              <a:t>. </a:t>
            </a:r>
          </a:p>
          <a:p>
            <a:r>
              <a:rPr lang="en-GB" dirty="0"/>
              <a:t>I love thee with the passion put to use </a:t>
            </a:r>
          </a:p>
          <a:p>
            <a:r>
              <a:rPr lang="en-GB" dirty="0"/>
              <a:t>In my old griefs, and with my childhood’s faith. </a:t>
            </a:r>
          </a:p>
          <a:p>
            <a:r>
              <a:rPr lang="en-GB" dirty="0"/>
              <a:t>I love thee with a love I seemed to lose </a:t>
            </a:r>
          </a:p>
          <a:p>
            <a:r>
              <a:rPr lang="en-GB" dirty="0"/>
              <a:t>(5) With </a:t>
            </a:r>
            <a:r>
              <a:rPr lang="en-GB" b="1" dirty="0">
                <a:solidFill>
                  <a:srgbClr val="7030A0"/>
                </a:solidFill>
              </a:rPr>
              <a:t>my lost saints </a:t>
            </a:r>
            <a:r>
              <a:rPr lang="en-GB" dirty="0"/>
              <a:t>– I love thee with the breath, </a:t>
            </a:r>
          </a:p>
          <a:p>
            <a:r>
              <a:rPr lang="en-GB" dirty="0"/>
              <a:t>Smiles, tears, of all my life! – and, if God choose, </a:t>
            </a:r>
          </a:p>
          <a:p>
            <a:r>
              <a:rPr lang="en-GB" dirty="0"/>
              <a:t>I shall but love thee better after death.</a:t>
            </a:r>
          </a:p>
        </p:txBody>
      </p:sp>
      <p:sp>
        <p:nvSpPr>
          <p:cNvPr id="3" name="TextBox 2">
            <a:extLst>
              <a:ext uri="{FF2B5EF4-FFF2-40B4-BE49-F238E27FC236}">
                <a16:creationId xmlns:a16="http://schemas.microsoft.com/office/drawing/2014/main" id="{F1CBD272-E1EB-458D-9DC6-D5E1178DC9D7}"/>
              </a:ext>
            </a:extLst>
          </p:cNvPr>
          <p:cNvSpPr txBox="1"/>
          <p:nvPr/>
        </p:nvSpPr>
        <p:spPr>
          <a:xfrm>
            <a:off x="4663440" y="209639"/>
            <a:ext cx="4147644" cy="4524315"/>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Sonnet 43 by Elizabeth Barrett Browning</a:t>
            </a:r>
          </a:p>
          <a:p>
            <a:r>
              <a:rPr lang="en-GB" sz="1200" b="1" dirty="0">
                <a:solidFill>
                  <a:srgbClr val="FF0000"/>
                </a:solidFill>
              </a:rPr>
              <a:t>1 – The question is rhetorical and indicates the overwhelming love that Barrett Browning had for her husband choosing to portray this in the repetition of this phrase so many times to emphasise the power of her love for Robert (another poet) whom she felt saved her. </a:t>
            </a:r>
          </a:p>
          <a:p>
            <a:r>
              <a:rPr lang="en-GB" sz="1200" b="1" dirty="0">
                <a:solidFill>
                  <a:schemeClr val="accent5"/>
                </a:solidFill>
              </a:rPr>
              <a:t>2 – Her love transcends worldly confines which is linked to the transcendental nature of being a Romantic poet</a:t>
            </a:r>
          </a:p>
          <a:p>
            <a:r>
              <a:rPr lang="en-GB" sz="1200" b="1" dirty="0">
                <a:solidFill>
                  <a:srgbClr val="C00000"/>
                </a:solidFill>
              </a:rPr>
              <a:t>3 – This reflects the idea that equality for men and women was not a given at the time and that men were still fighting for the right to vote when EBB wrote the poem</a:t>
            </a:r>
          </a:p>
          <a:p>
            <a:r>
              <a:rPr lang="en-GB" sz="1200" b="1" dirty="0">
                <a:solidFill>
                  <a:schemeClr val="accent3"/>
                </a:solidFill>
              </a:rPr>
              <a:t>4 – Rejecting the religion that she was brought up with perhaps as a result of the suffocation she felt from being part of the religion and her fathers disapproval of her marrying Robert BB. She was famously outcast by her father due to her marriage and no longer a favourite of her dictatorial father.</a:t>
            </a:r>
          </a:p>
          <a:p>
            <a:r>
              <a:rPr lang="en-GB" sz="1200" b="1" dirty="0">
                <a:solidFill>
                  <a:srgbClr val="7030A0"/>
                </a:solidFill>
              </a:rPr>
              <a:t>5 – suggests that in rejecting religion she has found something better and more fulfilling with her love for her husband – something that will continue to make her happy and satisfied even after death.</a:t>
            </a:r>
          </a:p>
        </p:txBody>
      </p:sp>
    </p:spTree>
    <p:extLst>
      <p:ext uri="{BB962C8B-B14F-4D97-AF65-F5344CB8AC3E}">
        <p14:creationId xmlns:p14="http://schemas.microsoft.com/office/powerpoint/2010/main" val="300224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F3C0DBF-1C10-4C17-9622-FB415D356861}"/>
              </a:ext>
            </a:extLst>
          </p:cNvPr>
          <p:cNvSpPr/>
          <p:nvPr/>
        </p:nvSpPr>
        <p:spPr>
          <a:xfrm>
            <a:off x="0" y="0"/>
            <a:ext cx="2834640" cy="5955476"/>
          </a:xfrm>
          <a:prstGeom prst="rect">
            <a:avLst/>
          </a:prstGeom>
        </p:spPr>
        <p:txBody>
          <a:bodyPr wrap="square">
            <a:spAutoFit/>
          </a:bodyPr>
          <a:lstStyle/>
          <a:p>
            <a:r>
              <a:rPr lang="en-GB" sz="1050" b="1" dirty="0"/>
              <a:t>Valentine by Carol Ann Duffy</a:t>
            </a:r>
          </a:p>
          <a:p>
            <a:endParaRPr lang="en-GB" sz="1000" dirty="0"/>
          </a:p>
          <a:p>
            <a:r>
              <a:rPr lang="en-GB" sz="1000" dirty="0"/>
              <a:t>(1) Not a </a:t>
            </a:r>
            <a:r>
              <a:rPr lang="en-GB" sz="1000" b="1" dirty="0">
                <a:solidFill>
                  <a:srgbClr val="FF0000"/>
                </a:solidFill>
              </a:rPr>
              <a:t>red rose or a satin heart</a:t>
            </a:r>
            <a:r>
              <a:rPr lang="en-GB" sz="1000" dirty="0"/>
              <a:t>.</a:t>
            </a:r>
          </a:p>
          <a:p>
            <a:endParaRPr lang="en-GB" sz="1000" dirty="0"/>
          </a:p>
          <a:p>
            <a:r>
              <a:rPr lang="en-GB" sz="1000" dirty="0"/>
              <a:t>(2) I give you </a:t>
            </a:r>
            <a:r>
              <a:rPr lang="en-GB" sz="1000" b="1" dirty="0">
                <a:solidFill>
                  <a:schemeClr val="accent5"/>
                </a:solidFill>
              </a:rPr>
              <a:t>an onion.</a:t>
            </a:r>
          </a:p>
          <a:p>
            <a:r>
              <a:rPr lang="en-GB" sz="1000" dirty="0"/>
              <a:t>It is a moon wrapped in brown paper.</a:t>
            </a:r>
          </a:p>
          <a:p>
            <a:r>
              <a:rPr lang="en-GB" sz="1000" dirty="0"/>
              <a:t>It promises light</a:t>
            </a:r>
          </a:p>
          <a:p>
            <a:r>
              <a:rPr lang="en-GB" sz="1000" dirty="0"/>
              <a:t>like the careful undressing of love.</a:t>
            </a:r>
          </a:p>
          <a:p>
            <a:endParaRPr lang="en-GB" sz="1000" dirty="0"/>
          </a:p>
          <a:p>
            <a:r>
              <a:rPr lang="en-GB" sz="1000" dirty="0"/>
              <a:t>Here. </a:t>
            </a:r>
          </a:p>
          <a:p>
            <a:r>
              <a:rPr lang="en-GB" sz="1000" dirty="0"/>
              <a:t>(3) It will </a:t>
            </a:r>
            <a:r>
              <a:rPr lang="en-GB" sz="1000" b="1" dirty="0">
                <a:solidFill>
                  <a:srgbClr val="C00000"/>
                </a:solidFill>
              </a:rPr>
              <a:t>blind you with tears </a:t>
            </a:r>
          </a:p>
          <a:p>
            <a:r>
              <a:rPr lang="en-GB" sz="1000" dirty="0"/>
              <a:t>like a lover.</a:t>
            </a:r>
          </a:p>
          <a:p>
            <a:r>
              <a:rPr lang="en-GB" sz="1000" dirty="0"/>
              <a:t>It will make your reflection</a:t>
            </a:r>
          </a:p>
          <a:p>
            <a:r>
              <a:rPr lang="en-GB" sz="1000" dirty="0"/>
              <a:t>a wobbling photo of grief.</a:t>
            </a:r>
          </a:p>
          <a:p>
            <a:endParaRPr lang="en-GB" sz="1000" dirty="0"/>
          </a:p>
          <a:p>
            <a:r>
              <a:rPr lang="en-GB" sz="1000" dirty="0"/>
              <a:t>I am trying to be truthful.</a:t>
            </a:r>
          </a:p>
          <a:p>
            <a:endParaRPr lang="en-GB" sz="1000" dirty="0"/>
          </a:p>
          <a:p>
            <a:r>
              <a:rPr lang="en-GB" sz="1000" dirty="0"/>
              <a:t>Not a cute card or a </a:t>
            </a:r>
            <a:r>
              <a:rPr lang="en-GB" sz="1000" dirty="0" err="1"/>
              <a:t>kissogram</a:t>
            </a:r>
            <a:r>
              <a:rPr lang="en-GB" sz="1000" dirty="0"/>
              <a:t>.</a:t>
            </a:r>
          </a:p>
          <a:p>
            <a:endParaRPr lang="en-GB" sz="1000" dirty="0"/>
          </a:p>
          <a:p>
            <a:r>
              <a:rPr lang="en-GB" sz="1000" dirty="0"/>
              <a:t>I give you an onion.</a:t>
            </a:r>
          </a:p>
          <a:p>
            <a:r>
              <a:rPr lang="en-GB" sz="1000" dirty="0"/>
              <a:t>Its fierce kiss will stay on your lips,</a:t>
            </a:r>
          </a:p>
          <a:p>
            <a:r>
              <a:rPr lang="en-GB" sz="1000" dirty="0"/>
              <a:t>possessive and faithful</a:t>
            </a:r>
          </a:p>
          <a:p>
            <a:r>
              <a:rPr lang="en-GB" sz="1000" dirty="0"/>
              <a:t>as we are,</a:t>
            </a:r>
          </a:p>
          <a:p>
            <a:r>
              <a:rPr lang="en-GB" sz="1000" dirty="0"/>
              <a:t>for as long as we are.</a:t>
            </a:r>
          </a:p>
          <a:p>
            <a:endParaRPr lang="en-GB" sz="1000" dirty="0"/>
          </a:p>
          <a:p>
            <a:r>
              <a:rPr lang="en-GB" sz="1000" dirty="0"/>
              <a:t>Take it.</a:t>
            </a:r>
          </a:p>
          <a:p>
            <a:r>
              <a:rPr lang="en-GB" sz="1000" dirty="0"/>
              <a:t>(4) Its </a:t>
            </a:r>
            <a:r>
              <a:rPr lang="en-GB" sz="1000" b="1" dirty="0">
                <a:solidFill>
                  <a:schemeClr val="bg1">
                    <a:lumMod val="50000"/>
                  </a:schemeClr>
                </a:solidFill>
              </a:rPr>
              <a:t>platinum loops shrink to a wedding-ring,</a:t>
            </a:r>
          </a:p>
          <a:p>
            <a:r>
              <a:rPr lang="en-GB" sz="1000" dirty="0"/>
              <a:t>if you like.</a:t>
            </a:r>
          </a:p>
          <a:p>
            <a:endParaRPr lang="en-GB" sz="1000" dirty="0"/>
          </a:p>
          <a:p>
            <a:r>
              <a:rPr lang="en-GB" sz="1000" dirty="0"/>
              <a:t>Lethal.</a:t>
            </a:r>
          </a:p>
          <a:p>
            <a:r>
              <a:rPr lang="en-GB" sz="1000" dirty="0"/>
              <a:t>(5) Its scent will </a:t>
            </a:r>
            <a:r>
              <a:rPr lang="en-GB" sz="1000" b="1" dirty="0">
                <a:solidFill>
                  <a:srgbClr val="7030A0"/>
                </a:solidFill>
              </a:rPr>
              <a:t>cling to your fingers,</a:t>
            </a:r>
          </a:p>
          <a:p>
            <a:r>
              <a:rPr lang="en-GB" sz="1000" b="1" dirty="0">
                <a:solidFill>
                  <a:srgbClr val="7030A0"/>
                </a:solidFill>
              </a:rPr>
              <a:t>cling to your knife. </a:t>
            </a:r>
          </a:p>
          <a:p>
            <a:endParaRPr lang="en-GB" sz="900" dirty="0"/>
          </a:p>
          <a:p>
            <a:endParaRPr lang="en-GB" dirty="0"/>
          </a:p>
          <a:p>
            <a:endParaRPr lang="en-GB" dirty="0"/>
          </a:p>
          <a:p>
            <a:endParaRPr lang="en-GB" dirty="0"/>
          </a:p>
        </p:txBody>
      </p:sp>
      <p:sp>
        <p:nvSpPr>
          <p:cNvPr id="5" name="TextBox 4">
            <a:extLst>
              <a:ext uri="{FF2B5EF4-FFF2-40B4-BE49-F238E27FC236}">
                <a16:creationId xmlns:a16="http://schemas.microsoft.com/office/drawing/2014/main" id="{C6D569C0-E3A6-4F49-90CF-598DC4C58FEB}"/>
              </a:ext>
            </a:extLst>
          </p:cNvPr>
          <p:cNvSpPr txBox="1"/>
          <p:nvPr/>
        </p:nvSpPr>
        <p:spPr>
          <a:xfrm>
            <a:off x="4419600" y="309592"/>
            <a:ext cx="4147644" cy="4154984"/>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Valentine By Carol Ann Duffy</a:t>
            </a:r>
          </a:p>
          <a:p>
            <a:r>
              <a:rPr lang="en-GB" sz="1200" b="1" dirty="0">
                <a:solidFill>
                  <a:srgbClr val="FF0000"/>
                </a:solidFill>
              </a:rPr>
              <a:t>1 – A rejection here of the stereotypical and traditional trinkets that are often associated with love and giving on Valentines day. Duffy rejects these stereotypes. </a:t>
            </a:r>
          </a:p>
          <a:p>
            <a:r>
              <a:rPr lang="en-GB" sz="1200" b="1" dirty="0">
                <a:solidFill>
                  <a:schemeClr val="accent5"/>
                </a:solidFill>
              </a:rPr>
              <a:t>2 – A real gift, something that is useful and has some meaning is given instead</a:t>
            </a:r>
          </a:p>
          <a:p>
            <a:r>
              <a:rPr lang="en-GB" sz="1200" b="1" dirty="0">
                <a:solidFill>
                  <a:srgbClr val="C00000"/>
                </a:solidFill>
              </a:rPr>
              <a:t>3 – Realism of love is depicted in the poem through the continuation of the extended metaphor. Love is not an easy journey and it will make you cry, but this is to be expected. Contextually, love is an emotional journey and Duffy is not hiding this realism.</a:t>
            </a:r>
          </a:p>
          <a:p>
            <a:r>
              <a:rPr lang="en-GB" sz="1200" b="1" dirty="0">
                <a:solidFill>
                  <a:schemeClr val="accent3"/>
                </a:solidFill>
              </a:rPr>
              <a:t>4 – a symbol of marriage. Most people recognise the importance of the institute of marriage and that this is a binding commitment. Here Duffy implies that the vows should be taken seriously and that this is a binding agreement. </a:t>
            </a:r>
          </a:p>
          <a:p>
            <a:r>
              <a:rPr lang="en-GB" sz="1200" b="1" dirty="0">
                <a:solidFill>
                  <a:srgbClr val="7030A0"/>
                </a:solidFill>
              </a:rPr>
              <a:t>5 – All the emotions that are associated with love are meant to stay with you through all the different layers of a relationship. Duffy recognises that love is an ever evolving journey and that contextually relationships are joyful and painful and that juxtaposing emotions are meant to be felt in the journey of a relationship.</a:t>
            </a:r>
          </a:p>
        </p:txBody>
      </p:sp>
    </p:spTree>
    <p:extLst>
      <p:ext uri="{BB962C8B-B14F-4D97-AF65-F5344CB8AC3E}">
        <p14:creationId xmlns:p14="http://schemas.microsoft.com/office/powerpoint/2010/main" val="524049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3800AE8-A4B5-47E9-82B3-405A7C8C29AD}"/>
              </a:ext>
            </a:extLst>
          </p:cNvPr>
          <p:cNvSpPr/>
          <p:nvPr/>
        </p:nvSpPr>
        <p:spPr>
          <a:xfrm>
            <a:off x="0" y="0"/>
            <a:ext cx="3742124" cy="5324535"/>
          </a:xfrm>
          <a:prstGeom prst="rect">
            <a:avLst/>
          </a:prstGeom>
        </p:spPr>
        <p:txBody>
          <a:bodyPr wrap="square">
            <a:spAutoFit/>
          </a:bodyPr>
          <a:lstStyle/>
          <a:p>
            <a:r>
              <a:rPr lang="en-GB" sz="1000" b="1" dirty="0">
                <a:solidFill>
                  <a:srgbClr val="333333"/>
                </a:solidFill>
                <a:latin typeface="Roboto"/>
              </a:rPr>
              <a:t>(1) Cozy Apologia by Rita Dove </a:t>
            </a:r>
            <a:r>
              <a:rPr lang="en-GB" sz="1000" b="1" dirty="0">
                <a:solidFill>
                  <a:srgbClr val="FF0000"/>
                </a:solidFill>
                <a:latin typeface="Roboto"/>
              </a:rPr>
              <a:t>(for Fred) </a:t>
            </a:r>
            <a:endParaRPr lang="en-GB" sz="1000" dirty="0">
              <a:solidFill>
                <a:srgbClr val="FF0000"/>
              </a:solidFill>
              <a:latin typeface="Roboto"/>
            </a:endParaRPr>
          </a:p>
          <a:p>
            <a:r>
              <a:rPr lang="en-GB" sz="1000" dirty="0">
                <a:solidFill>
                  <a:srgbClr val="333333"/>
                </a:solidFill>
                <a:latin typeface="Roboto"/>
              </a:rPr>
              <a:t>I could pick anything and think of you— </a:t>
            </a:r>
            <a:r>
              <a:rPr lang="en-GB" sz="1000" dirty="0"/>
              <a:t/>
            </a:r>
            <a:br>
              <a:rPr lang="en-GB" sz="1000" dirty="0"/>
            </a:br>
            <a:r>
              <a:rPr lang="en-GB" sz="1000" dirty="0">
                <a:solidFill>
                  <a:srgbClr val="333333"/>
                </a:solidFill>
                <a:latin typeface="Roboto"/>
              </a:rPr>
              <a:t>This lamp, the wind-still rain, the glossy blue </a:t>
            </a:r>
            <a:r>
              <a:rPr lang="en-GB" sz="1000" dirty="0"/>
              <a:t/>
            </a:r>
            <a:br>
              <a:rPr lang="en-GB" sz="1000" dirty="0"/>
            </a:br>
            <a:r>
              <a:rPr lang="en-GB" sz="1000" dirty="0"/>
              <a:t>(2) </a:t>
            </a:r>
            <a:r>
              <a:rPr lang="en-GB" sz="1000" b="1" dirty="0">
                <a:solidFill>
                  <a:schemeClr val="accent5"/>
                </a:solidFill>
                <a:latin typeface="Roboto"/>
              </a:rPr>
              <a:t>My pen exudes, drying matte, upon the page. </a:t>
            </a:r>
            <a:r>
              <a:rPr lang="en-GB" sz="1000" dirty="0"/>
              <a:t/>
            </a:r>
            <a:br>
              <a:rPr lang="en-GB" sz="1000" dirty="0"/>
            </a:br>
            <a:r>
              <a:rPr lang="en-GB" sz="1000" dirty="0">
                <a:solidFill>
                  <a:srgbClr val="333333"/>
                </a:solidFill>
                <a:latin typeface="Roboto"/>
              </a:rPr>
              <a:t>I could choose any hero, any cause or age </a:t>
            </a:r>
            <a:r>
              <a:rPr lang="en-GB" sz="1000" dirty="0"/>
              <a:t/>
            </a:r>
            <a:br>
              <a:rPr lang="en-GB" sz="1000" dirty="0"/>
            </a:br>
            <a:r>
              <a:rPr lang="en-GB" sz="1000" dirty="0">
                <a:solidFill>
                  <a:srgbClr val="333333"/>
                </a:solidFill>
                <a:latin typeface="Roboto"/>
              </a:rPr>
              <a:t>And, sure as shooting arrows to the heart, </a:t>
            </a:r>
            <a:r>
              <a:rPr lang="en-GB" sz="1000" dirty="0"/>
              <a:t/>
            </a:r>
            <a:br>
              <a:rPr lang="en-GB" sz="1000" dirty="0"/>
            </a:br>
            <a:r>
              <a:rPr lang="en-GB" sz="1000" dirty="0">
                <a:solidFill>
                  <a:srgbClr val="333333"/>
                </a:solidFill>
                <a:latin typeface="Roboto"/>
              </a:rPr>
              <a:t>Astride a dappled mare, legs braced as far apart </a:t>
            </a:r>
            <a:r>
              <a:rPr lang="en-GB" sz="1000" dirty="0"/>
              <a:t/>
            </a:r>
            <a:br>
              <a:rPr lang="en-GB" sz="1000" dirty="0"/>
            </a:br>
            <a:r>
              <a:rPr lang="en-GB" sz="1000" dirty="0">
                <a:solidFill>
                  <a:srgbClr val="333333"/>
                </a:solidFill>
                <a:latin typeface="Roboto"/>
              </a:rPr>
              <a:t>As standing in silver stirrups will allow— </a:t>
            </a:r>
            <a:r>
              <a:rPr lang="en-GB" sz="1000" dirty="0"/>
              <a:t/>
            </a:r>
            <a:br>
              <a:rPr lang="en-GB" sz="1000" dirty="0"/>
            </a:br>
            <a:r>
              <a:rPr lang="en-GB" sz="1000" dirty="0">
                <a:solidFill>
                  <a:srgbClr val="333333"/>
                </a:solidFill>
                <a:latin typeface="Roboto"/>
              </a:rPr>
              <a:t>There you'll be, with furrowed brow </a:t>
            </a:r>
            <a:r>
              <a:rPr lang="en-GB" sz="1000" dirty="0"/>
              <a:t/>
            </a:r>
            <a:br>
              <a:rPr lang="en-GB" sz="1000" dirty="0"/>
            </a:br>
            <a:r>
              <a:rPr lang="en-GB" sz="1000" dirty="0"/>
              <a:t>(3) </a:t>
            </a:r>
            <a:r>
              <a:rPr lang="en-GB" sz="1000" dirty="0">
                <a:solidFill>
                  <a:srgbClr val="333333"/>
                </a:solidFill>
                <a:latin typeface="Roboto"/>
              </a:rPr>
              <a:t>And </a:t>
            </a:r>
            <a:r>
              <a:rPr lang="en-GB" sz="1000" b="1" dirty="0">
                <a:solidFill>
                  <a:srgbClr val="C00000"/>
                </a:solidFill>
                <a:latin typeface="Roboto"/>
              </a:rPr>
              <a:t>chain mail glinting</a:t>
            </a:r>
            <a:r>
              <a:rPr lang="en-GB" sz="1000" dirty="0">
                <a:solidFill>
                  <a:srgbClr val="333333"/>
                </a:solidFill>
                <a:latin typeface="Roboto"/>
              </a:rPr>
              <a:t>, to set me free: </a:t>
            </a:r>
            <a:r>
              <a:rPr lang="en-GB" sz="1000" dirty="0"/>
              <a:t/>
            </a:r>
            <a:br>
              <a:rPr lang="en-GB" sz="1000" dirty="0"/>
            </a:br>
            <a:r>
              <a:rPr lang="en-GB" sz="1000" dirty="0">
                <a:solidFill>
                  <a:srgbClr val="333333"/>
                </a:solidFill>
                <a:latin typeface="Roboto"/>
              </a:rPr>
              <a:t>One eye smiling, the other firm upon the enemy.</a:t>
            </a:r>
          </a:p>
          <a:p>
            <a:endParaRPr lang="en-GB" sz="1000" dirty="0">
              <a:solidFill>
                <a:srgbClr val="333333"/>
              </a:solidFill>
              <a:latin typeface="Roboto"/>
            </a:endParaRPr>
          </a:p>
          <a:p>
            <a:r>
              <a:rPr lang="en-GB" sz="1000" dirty="0"/>
              <a:t>This post-postmodern age is all business: compact disks </a:t>
            </a:r>
            <a:br>
              <a:rPr lang="en-GB" sz="1000" dirty="0"/>
            </a:br>
            <a:r>
              <a:rPr lang="en-GB" sz="1000" dirty="0"/>
              <a:t>And faxes, a do-it-now-and-take-no-risks </a:t>
            </a:r>
            <a:br>
              <a:rPr lang="en-GB" sz="1000" dirty="0"/>
            </a:br>
            <a:r>
              <a:rPr lang="en-GB" sz="1000" dirty="0"/>
              <a:t>Event. Today a hurricane is nudging up the coast, </a:t>
            </a:r>
            <a:br>
              <a:rPr lang="en-GB" sz="1000" dirty="0"/>
            </a:br>
            <a:r>
              <a:rPr lang="en-GB" sz="1000" dirty="0"/>
              <a:t>Oddly male: Big Bad Floyd, who brings a host </a:t>
            </a:r>
            <a:br>
              <a:rPr lang="en-GB" sz="1000" dirty="0"/>
            </a:br>
            <a:r>
              <a:rPr lang="en-GB" sz="1000" dirty="0"/>
              <a:t>Of daydreams: awkward reminiscences </a:t>
            </a:r>
            <a:br>
              <a:rPr lang="en-GB" sz="1000" dirty="0"/>
            </a:br>
            <a:r>
              <a:rPr lang="en-GB" sz="1000" dirty="0"/>
              <a:t>Of teenage crushes on worthless boys </a:t>
            </a:r>
            <a:br>
              <a:rPr lang="en-GB" sz="1000" dirty="0"/>
            </a:br>
            <a:r>
              <a:rPr lang="en-GB" sz="1000" dirty="0"/>
              <a:t>Whose only talent was to kiss you senseless. </a:t>
            </a:r>
            <a:br>
              <a:rPr lang="en-GB" sz="1000" dirty="0"/>
            </a:br>
            <a:r>
              <a:rPr lang="en-GB" sz="1000" dirty="0"/>
              <a:t>They all had sissy names—Marcel, Percy, Dewey; </a:t>
            </a:r>
            <a:br>
              <a:rPr lang="en-GB" sz="1000" dirty="0"/>
            </a:br>
            <a:r>
              <a:rPr lang="en-GB" sz="1000" dirty="0"/>
              <a:t>Were thin as </a:t>
            </a:r>
            <a:r>
              <a:rPr lang="en-GB" sz="1000" dirty="0" err="1"/>
              <a:t>licorice</a:t>
            </a:r>
            <a:r>
              <a:rPr lang="en-GB" sz="1000" dirty="0"/>
              <a:t> and as chewy, </a:t>
            </a:r>
            <a:br>
              <a:rPr lang="en-GB" sz="1000" dirty="0"/>
            </a:br>
            <a:r>
              <a:rPr lang="en-GB" sz="1000" dirty="0"/>
              <a:t>(4) (5) </a:t>
            </a:r>
            <a:r>
              <a:rPr lang="en-GB" sz="1000" b="1" dirty="0">
                <a:solidFill>
                  <a:schemeClr val="bg1">
                    <a:lumMod val="50000"/>
                  </a:schemeClr>
                </a:solidFill>
              </a:rPr>
              <a:t>Sweet with a dark and hollow </a:t>
            </a:r>
            <a:r>
              <a:rPr lang="en-GB" sz="1000" b="1" dirty="0" err="1">
                <a:solidFill>
                  <a:schemeClr val="bg1">
                    <a:lumMod val="50000"/>
                  </a:schemeClr>
                </a:solidFill>
              </a:rPr>
              <a:t>center</a:t>
            </a:r>
            <a:r>
              <a:rPr lang="en-GB" sz="1000" b="1" dirty="0">
                <a:solidFill>
                  <a:schemeClr val="bg1">
                    <a:lumMod val="50000"/>
                  </a:schemeClr>
                </a:solidFill>
              </a:rPr>
              <a:t>. </a:t>
            </a:r>
            <a:r>
              <a:rPr lang="en-GB" sz="1000" b="1" dirty="0">
                <a:solidFill>
                  <a:srgbClr val="7030A0"/>
                </a:solidFill>
              </a:rPr>
              <a:t>Floyd's </a:t>
            </a:r>
            <a:r>
              <a:rPr lang="en-GB" sz="1000" dirty="0">
                <a:solidFill>
                  <a:srgbClr val="7030A0"/>
                </a:solidFill>
              </a:rPr>
              <a:t/>
            </a:r>
            <a:br>
              <a:rPr lang="en-GB" sz="1000" dirty="0">
                <a:solidFill>
                  <a:srgbClr val="7030A0"/>
                </a:solidFill>
              </a:rPr>
            </a:br>
            <a:r>
              <a:rPr lang="en-GB" sz="1000" dirty="0">
                <a:solidFill>
                  <a:srgbClr val="7030A0"/>
                </a:solidFill>
              </a:rPr>
              <a:t/>
            </a:r>
            <a:br>
              <a:rPr lang="en-GB" sz="1000" dirty="0">
                <a:solidFill>
                  <a:srgbClr val="7030A0"/>
                </a:solidFill>
              </a:rPr>
            </a:br>
            <a:r>
              <a:rPr lang="en-GB" sz="1000" dirty="0">
                <a:solidFill>
                  <a:srgbClr val="7030A0"/>
                </a:solidFill>
              </a:rPr>
              <a:t>Cussing up a storm.</a:t>
            </a:r>
            <a:r>
              <a:rPr lang="en-GB" sz="1000" dirty="0"/>
              <a:t> You're bunkered in your </a:t>
            </a:r>
            <a:br>
              <a:rPr lang="en-GB" sz="1000" dirty="0"/>
            </a:br>
            <a:r>
              <a:rPr lang="en-GB" sz="1000" dirty="0" err="1"/>
              <a:t>Aerie</a:t>
            </a:r>
            <a:r>
              <a:rPr lang="en-GB" sz="1000" dirty="0"/>
              <a:t>, I'm perched in mine </a:t>
            </a:r>
            <a:br>
              <a:rPr lang="en-GB" sz="1000" dirty="0"/>
            </a:br>
            <a:r>
              <a:rPr lang="en-GB" sz="1000" dirty="0"/>
              <a:t>(Twin desks, computers, hardwood floors): </a:t>
            </a:r>
            <a:br>
              <a:rPr lang="en-GB" sz="1000" dirty="0"/>
            </a:br>
            <a:r>
              <a:rPr lang="en-GB" sz="1000" dirty="0"/>
              <a:t>We're content, but fall short of the Divine. </a:t>
            </a:r>
            <a:br>
              <a:rPr lang="en-GB" sz="1000" dirty="0"/>
            </a:br>
            <a:r>
              <a:rPr lang="en-GB" sz="1000" dirty="0"/>
              <a:t>Still, it's embarrassing, this happiness— </a:t>
            </a:r>
            <a:br>
              <a:rPr lang="en-GB" sz="1000" dirty="0"/>
            </a:br>
            <a:r>
              <a:rPr lang="en-GB" sz="1000" dirty="0"/>
              <a:t>Who's satisfied simply with what's good for us, </a:t>
            </a:r>
            <a:br>
              <a:rPr lang="en-GB" sz="1000" dirty="0"/>
            </a:br>
            <a:r>
              <a:rPr lang="en-GB" sz="1000" dirty="0"/>
              <a:t>When has the ordinary ever been news? </a:t>
            </a:r>
            <a:br>
              <a:rPr lang="en-GB" sz="1000" dirty="0"/>
            </a:br>
            <a:r>
              <a:rPr lang="en-GB" sz="1000" dirty="0"/>
              <a:t>And yet, because nothing else will do </a:t>
            </a:r>
            <a:br>
              <a:rPr lang="en-GB" sz="1000" dirty="0"/>
            </a:br>
            <a:r>
              <a:rPr lang="en-GB" sz="1000" dirty="0"/>
              <a:t>To keep me from melancholy (call it blues), </a:t>
            </a:r>
            <a:br>
              <a:rPr lang="en-GB" sz="1000" dirty="0"/>
            </a:br>
            <a:r>
              <a:rPr lang="en-GB" sz="1000" dirty="0"/>
              <a:t>I fill this stolen time with you. </a:t>
            </a:r>
          </a:p>
        </p:txBody>
      </p:sp>
      <p:sp>
        <p:nvSpPr>
          <p:cNvPr id="5" name="TextBox 4">
            <a:extLst>
              <a:ext uri="{FF2B5EF4-FFF2-40B4-BE49-F238E27FC236}">
                <a16:creationId xmlns:a16="http://schemas.microsoft.com/office/drawing/2014/main" id="{4416B3D6-33B8-43B8-B424-29A6B46F683F}"/>
              </a:ext>
            </a:extLst>
          </p:cNvPr>
          <p:cNvSpPr txBox="1"/>
          <p:nvPr/>
        </p:nvSpPr>
        <p:spPr>
          <a:xfrm>
            <a:off x="4419600" y="309592"/>
            <a:ext cx="4147644" cy="3785652"/>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Cozy Apologia by Rita Dove </a:t>
            </a:r>
          </a:p>
          <a:p>
            <a:r>
              <a:rPr lang="en-GB" sz="1200" b="1" dirty="0">
                <a:solidFill>
                  <a:srgbClr val="FF0000"/>
                </a:solidFill>
              </a:rPr>
              <a:t>1 – Fred </a:t>
            </a:r>
            <a:r>
              <a:rPr lang="en-GB" sz="1200" b="1" dirty="0" err="1">
                <a:solidFill>
                  <a:srgbClr val="FF0000"/>
                </a:solidFill>
              </a:rPr>
              <a:t>Viebahn</a:t>
            </a:r>
            <a:r>
              <a:rPr lang="en-GB" sz="1200" b="1" dirty="0">
                <a:solidFill>
                  <a:srgbClr val="FF0000"/>
                </a:solidFill>
              </a:rPr>
              <a:t> is Rita’s husband and the poem appears to be dedicated to him and a time when she was grateful to take a step out of day to day life and appreciate spending quality time with him</a:t>
            </a:r>
          </a:p>
          <a:p>
            <a:r>
              <a:rPr lang="en-GB" sz="1200" b="1" dirty="0">
                <a:solidFill>
                  <a:schemeClr val="accent5"/>
                </a:solidFill>
              </a:rPr>
              <a:t>2 – Dove is a writer (as is her husband Fred) and this detail appears to show the reality of this being autobiographical and about the relationship with her husband.</a:t>
            </a:r>
          </a:p>
          <a:p>
            <a:r>
              <a:rPr lang="en-GB" sz="1200" b="1" dirty="0">
                <a:solidFill>
                  <a:srgbClr val="C00000"/>
                </a:solidFill>
              </a:rPr>
              <a:t>3 – Fairy tale depictions are made and alluded to. Rita implies that her husband is her knight in shining armour which is a stereotypical depiction of how relationships present. This suggests she is happy to have been saved by him. </a:t>
            </a:r>
          </a:p>
          <a:p>
            <a:r>
              <a:rPr lang="en-GB" sz="1200" b="1" dirty="0">
                <a:solidFill>
                  <a:schemeClr val="accent3"/>
                </a:solidFill>
              </a:rPr>
              <a:t>4 – Dove reflects on previous relationships that she had with young men and finds them dissatisfying and something that has not made her happy.</a:t>
            </a:r>
          </a:p>
          <a:p>
            <a:r>
              <a:rPr lang="en-GB" sz="1200" b="1" dirty="0">
                <a:solidFill>
                  <a:srgbClr val="7030A0"/>
                </a:solidFill>
              </a:rPr>
              <a:t>5 – Floyd is the masculine name of the hurricane which ripped through the East Coast of America in 1999 causing damage and destruction</a:t>
            </a:r>
          </a:p>
        </p:txBody>
      </p:sp>
    </p:spTree>
    <p:extLst>
      <p:ext uri="{BB962C8B-B14F-4D97-AF65-F5344CB8AC3E}">
        <p14:creationId xmlns:p14="http://schemas.microsoft.com/office/powerpoint/2010/main" val="1436266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E2F9326-FE5A-439F-828C-492D47FECF8D}"/>
              </a:ext>
            </a:extLst>
          </p:cNvPr>
          <p:cNvSpPr/>
          <p:nvPr/>
        </p:nvSpPr>
        <p:spPr>
          <a:xfrm>
            <a:off x="0" y="0"/>
            <a:ext cx="2270760" cy="5047536"/>
          </a:xfrm>
          <a:prstGeom prst="rect">
            <a:avLst/>
          </a:prstGeom>
        </p:spPr>
        <p:txBody>
          <a:bodyPr wrap="square">
            <a:spAutoFit/>
          </a:bodyPr>
          <a:lstStyle/>
          <a:p>
            <a:r>
              <a:rPr lang="en-GB" b="1" dirty="0">
                <a:solidFill>
                  <a:srgbClr val="222222"/>
                </a:solidFill>
                <a:latin typeface="Calibri" panose="020F0502020204030204" pitchFamily="34" charset="0"/>
                <a:cs typeface="Calibri" panose="020F0502020204030204" pitchFamily="34" charset="0"/>
              </a:rPr>
              <a:t>Afternoons by Philip Larkin</a:t>
            </a:r>
          </a:p>
          <a:p>
            <a:endParaRPr lang="en-GB" sz="1100" dirty="0">
              <a:solidFill>
                <a:srgbClr val="222222"/>
              </a:solidFill>
              <a:latin typeface="Calibri" panose="020F0502020204030204" pitchFamily="34" charset="0"/>
              <a:cs typeface="Calibri" panose="020F0502020204030204" pitchFamily="34" charset="0"/>
            </a:endParaRPr>
          </a:p>
          <a:p>
            <a:r>
              <a:rPr lang="en-GB" sz="1100" b="1" dirty="0">
                <a:solidFill>
                  <a:srgbClr val="FF0000"/>
                </a:solidFill>
                <a:latin typeface="Calibri" panose="020F0502020204030204" pitchFamily="34" charset="0"/>
                <a:cs typeface="Calibri" panose="020F0502020204030204" pitchFamily="34" charset="0"/>
              </a:rPr>
              <a:t>(1) Summer is fading:</a:t>
            </a:r>
            <a:br>
              <a:rPr lang="en-GB" sz="1100" b="1" dirty="0">
                <a:solidFill>
                  <a:srgbClr val="FF0000"/>
                </a:solidFill>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The leaves fall in ones and twos</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From trees bordering</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The new recreation ground.</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In the hollows of afternoons</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latin typeface="Calibri" panose="020F0502020204030204" pitchFamily="34" charset="0"/>
                <a:cs typeface="Calibri" panose="020F0502020204030204" pitchFamily="34" charset="0"/>
              </a:rPr>
              <a:t>(2) </a:t>
            </a:r>
            <a:r>
              <a:rPr lang="en-GB" sz="1100" b="1" dirty="0">
                <a:solidFill>
                  <a:schemeClr val="accent5"/>
                </a:solidFill>
                <a:latin typeface="Calibri" panose="020F0502020204030204" pitchFamily="34" charset="0"/>
                <a:cs typeface="Calibri" panose="020F0502020204030204" pitchFamily="34" charset="0"/>
              </a:rPr>
              <a:t>Young mothers assemble</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At swing and sandpit</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Setting free their children.</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Behind them, at intervals,</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Stand husbands in skilled trades,</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An </a:t>
            </a:r>
            <a:r>
              <a:rPr lang="en-GB" sz="1100" dirty="0" err="1">
                <a:solidFill>
                  <a:srgbClr val="222222"/>
                </a:solidFill>
                <a:latin typeface="Calibri" panose="020F0502020204030204" pitchFamily="34" charset="0"/>
                <a:cs typeface="Calibri" panose="020F0502020204030204" pitchFamily="34" charset="0"/>
              </a:rPr>
              <a:t>estateful</a:t>
            </a:r>
            <a:r>
              <a:rPr lang="en-GB" sz="1100" dirty="0">
                <a:solidFill>
                  <a:srgbClr val="222222"/>
                </a:solidFill>
                <a:latin typeface="Calibri" panose="020F0502020204030204" pitchFamily="34" charset="0"/>
                <a:cs typeface="Calibri" panose="020F0502020204030204" pitchFamily="34" charset="0"/>
              </a:rPr>
              <a:t> of washing,</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And the albums, lettered</a:t>
            </a:r>
            <a:endParaRPr lang="en-GB" sz="1100" dirty="0">
              <a:latin typeface="Calibri" panose="020F0502020204030204" pitchFamily="34" charset="0"/>
              <a:cs typeface="Calibri" panose="020F0502020204030204" pitchFamily="34" charset="0"/>
            </a:endParaRPr>
          </a:p>
          <a:p>
            <a:r>
              <a:rPr lang="en-GB" sz="1100" dirty="0">
                <a:latin typeface="Calibri" panose="020F0502020204030204" pitchFamily="34" charset="0"/>
                <a:cs typeface="Calibri" panose="020F0502020204030204" pitchFamily="34" charset="0"/>
              </a:rPr>
              <a:t>(3) </a:t>
            </a:r>
            <a:r>
              <a:rPr lang="en-GB" sz="1100" b="1" i="1" dirty="0">
                <a:solidFill>
                  <a:srgbClr val="C00000"/>
                </a:solidFill>
                <a:latin typeface="Calibri" panose="020F0502020204030204" pitchFamily="34" charset="0"/>
                <a:cs typeface="Calibri" panose="020F0502020204030204" pitchFamily="34" charset="0"/>
              </a:rPr>
              <a:t>Our Wedding</a:t>
            </a:r>
            <a:r>
              <a:rPr lang="en-GB" sz="1100" b="1" dirty="0">
                <a:solidFill>
                  <a:srgbClr val="C00000"/>
                </a:solidFill>
                <a:latin typeface="Calibri" panose="020F0502020204030204" pitchFamily="34" charset="0"/>
                <a:cs typeface="Calibri" panose="020F0502020204030204" pitchFamily="34" charset="0"/>
              </a:rPr>
              <a:t>, lying</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Near the television:</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Before them, the wind</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Is ruining their courting-places</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That are still courting-places</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latin typeface="Calibri" panose="020F0502020204030204" pitchFamily="34" charset="0"/>
                <a:cs typeface="Calibri" panose="020F0502020204030204" pitchFamily="34" charset="0"/>
              </a:rPr>
              <a:t>(4) </a:t>
            </a:r>
            <a:r>
              <a:rPr lang="en-GB" sz="1100" dirty="0">
                <a:solidFill>
                  <a:srgbClr val="222222"/>
                </a:solidFill>
                <a:latin typeface="Calibri" panose="020F0502020204030204" pitchFamily="34" charset="0"/>
                <a:cs typeface="Calibri" panose="020F0502020204030204" pitchFamily="34" charset="0"/>
              </a:rPr>
              <a:t>(But </a:t>
            </a:r>
            <a:r>
              <a:rPr lang="en-GB" sz="1100" b="1" dirty="0">
                <a:solidFill>
                  <a:schemeClr val="bg1">
                    <a:lumMod val="50000"/>
                  </a:schemeClr>
                </a:solidFill>
                <a:latin typeface="Calibri" panose="020F0502020204030204" pitchFamily="34" charset="0"/>
                <a:cs typeface="Calibri" panose="020F0502020204030204" pitchFamily="34" charset="0"/>
              </a:rPr>
              <a:t>the lovers are all in school),</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And their children, so intent on</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latin typeface="Calibri" panose="020F0502020204030204" pitchFamily="34" charset="0"/>
                <a:cs typeface="Calibri" panose="020F0502020204030204" pitchFamily="34" charset="0"/>
              </a:rPr>
              <a:t>(5) </a:t>
            </a:r>
            <a:r>
              <a:rPr lang="en-GB" sz="1100" dirty="0">
                <a:solidFill>
                  <a:srgbClr val="222222"/>
                </a:solidFill>
                <a:latin typeface="Calibri" panose="020F0502020204030204" pitchFamily="34" charset="0"/>
                <a:cs typeface="Calibri" panose="020F0502020204030204" pitchFamily="34" charset="0"/>
              </a:rPr>
              <a:t>Finding more </a:t>
            </a:r>
            <a:r>
              <a:rPr lang="en-GB" sz="1100" b="1" dirty="0">
                <a:solidFill>
                  <a:srgbClr val="7030A0"/>
                </a:solidFill>
                <a:latin typeface="Calibri" panose="020F0502020204030204" pitchFamily="34" charset="0"/>
                <a:cs typeface="Calibri" panose="020F0502020204030204" pitchFamily="34" charset="0"/>
              </a:rPr>
              <a:t>unripe </a:t>
            </a:r>
            <a:r>
              <a:rPr lang="en-GB" sz="1100" b="1" dirty="0" err="1">
                <a:solidFill>
                  <a:srgbClr val="7030A0"/>
                </a:solidFill>
                <a:latin typeface="Calibri" panose="020F0502020204030204" pitchFamily="34" charset="0"/>
                <a:cs typeface="Calibri" panose="020F0502020204030204" pitchFamily="34" charset="0"/>
              </a:rPr>
              <a:t>acrons</a:t>
            </a:r>
            <a:r>
              <a:rPr lang="en-GB" sz="1100" b="1" dirty="0">
                <a:solidFill>
                  <a:srgbClr val="7030A0"/>
                </a:solidFill>
                <a:latin typeface="Calibri" panose="020F0502020204030204" pitchFamily="34" charset="0"/>
                <a:cs typeface="Calibri" panose="020F0502020204030204" pitchFamily="34" charset="0"/>
              </a:rPr>
              <a:t>,</a:t>
            </a:r>
            <a:br>
              <a:rPr lang="en-GB" sz="1100" b="1" dirty="0">
                <a:solidFill>
                  <a:srgbClr val="7030A0"/>
                </a:solidFill>
                <a:latin typeface="Calibri" panose="020F0502020204030204" pitchFamily="34" charset="0"/>
                <a:cs typeface="Calibri" panose="020F0502020204030204" pitchFamily="34" charset="0"/>
              </a:rPr>
            </a:br>
            <a:r>
              <a:rPr lang="en-GB" sz="1100" b="1" dirty="0">
                <a:solidFill>
                  <a:srgbClr val="7030A0"/>
                </a:solidFill>
                <a:latin typeface="Calibri" panose="020F0502020204030204" pitchFamily="34" charset="0"/>
                <a:cs typeface="Calibri" panose="020F0502020204030204" pitchFamily="34" charset="0"/>
              </a:rPr>
              <a:t>Expect to be taken home</a:t>
            </a:r>
            <a:r>
              <a:rPr lang="en-GB" sz="1100" dirty="0">
                <a:solidFill>
                  <a:srgbClr val="222222"/>
                </a:solidFill>
                <a:latin typeface="Calibri" panose="020F0502020204030204" pitchFamily="34" charset="0"/>
                <a:cs typeface="Calibri" panose="020F0502020204030204" pitchFamily="34" charset="0"/>
              </a:rPr>
              <a:t>.</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Their beauty has thickened.</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Something is pushing them</a:t>
            </a:r>
            <a:r>
              <a:rPr lang="en-GB" sz="1100" dirty="0">
                <a:latin typeface="Calibri" panose="020F0502020204030204" pitchFamily="34" charset="0"/>
                <a:cs typeface="Calibri" panose="020F0502020204030204" pitchFamily="34" charset="0"/>
              </a:rPr>
              <a:t/>
            </a:r>
            <a:br>
              <a:rPr lang="en-GB" sz="1100" dirty="0">
                <a:latin typeface="Calibri" panose="020F0502020204030204" pitchFamily="34" charset="0"/>
                <a:cs typeface="Calibri" panose="020F0502020204030204" pitchFamily="34" charset="0"/>
              </a:rPr>
            </a:br>
            <a:r>
              <a:rPr lang="en-GB" sz="1100" dirty="0">
                <a:solidFill>
                  <a:srgbClr val="222222"/>
                </a:solidFill>
                <a:latin typeface="Calibri" panose="020F0502020204030204" pitchFamily="34" charset="0"/>
                <a:cs typeface="Calibri" panose="020F0502020204030204" pitchFamily="34" charset="0"/>
              </a:rPr>
              <a:t>To the side of their own lives. </a:t>
            </a:r>
            <a:endParaRPr lang="en-GB" sz="11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E85B4B48-392D-45E2-B1CE-73EBE8FBD614}"/>
              </a:ext>
            </a:extLst>
          </p:cNvPr>
          <p:cNvSpPr txBox="1"/>
          <p:nvPr/>
        </p:nvSpPr>
        <p:spPr>
          <a:xfrm>
            <a:off x="3329940" y="546303"/>
            <a:ext cx="4846320" cy="4154984"/>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Afternoons by Philip Larkin</a:t>
            </a:r>
          </a:p>
          <a:p>
            <a:r>
              <a:rPr lang="en-GB" sz="1200" b="1" dirty="0">
                <a:solidFill>
                  <a:srgbClr val="FF0000"/>
                </a:solidFill>
              </a:rPr>
              <a:t>1 – Larkin was famously preoccupied with death and life ending and this comes through as a preoccupation with the seasons changing. Often this is described as being typically Larkinesque as he focused on the negativity in life and time passing as opposed to the positives.</a:t>
            </a:r>
          </a:p>
          <a:p>
            <a:r>
              <a:rPr lang="en-GB" sz="1200" b="1" dirty="0">
                <a:solidFill>
                  <a:schemeClr val="accent5"/>
                </a:solidFill>
              </a:rPr>
              <a:t>2 – Larkin never had any children and is an outsider looking in at the family life and relationships being played out here. He doesn’t have any experience of being in a relationship with children as he was incredibly (self confessed) selfish</a:t>
            </a:r>
          </a:p>
          <a:p>
            <a:r>
              <a:rPr lang="en-GB" sz="1200" b="1" dirty="0">
                <a:solidFill>
                  <a:srgbClr val="C00000"/>
                </a:solidFill>
              </a:rPr>
              <a:t>3 – Marriage is depicted as something that is quickly forgotten in the mundanity of day to day life. TV and the false and unrealistic lifestyles shown on the TV take prime position in comparison to the marriage.</a:t>
            </a:r>
          </a:p>
          <a:p>
            <a:r>
              <a:rPr lang="en-GB" sz="1200" b="1" dirty="0">
                <a:solidFill>
                  <a:schemeClr val="accent3"/>
                </a:solidFill>
              </a:rPr>
              <a:t>4 – The process of ageing is shown through the children taking over as young lovers. Life goes on and what adults did in the past becomes the preserve of the young. </a:t>
            </a:r>
          </a:p>
          <a:p>
            <a:r>
              <a:rPr lang="en-GB" sz="1200" b="1" dirty="0">
                <a:solidFill>
                  <a:srgbClr val="7030A0"/>
                </a:solidFill>
              </a:rPr>
              <a:t>5 – Children expect to be taken care off and have carefree and fun times with no real responsibility. This is the preserve of the mothers. Observationally, Larkin was looking at how mothers and children inter-acted in the local park and imagining a narrative around this. </a:t>
            </a:r>
          </a:p>
        </p:txBody>
      </p:sp>
    </p:spTree>
    <p:extLst>
      <p:ext uri="{BB962C8B-B14F-4D97-AF65-F5344CB8AC3E}">
        <p14:creationId xmlns:p14="http://schemas.microsoft.com/office/powerpoint/2010/main" val="21392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4E8BFA-ECEC-4B53-9984-98064446A807}"/>
              </a:ext>
            </a:extLst>
          </p:cNvPr>
          <p:cNvSpPr/>
          <p:nvPr/>
        </p:nvSpPr>
        <p:spPr>
          <a:xfrm>
            <a:off x="106680" y="81827"/>
            <a:ext cx="4389120" cy="4616648"/>
          </a:xfrm>
          <a:prstGeom prst="rect">
            <a:avLst/>
          </a:prstGeom>
        </p:spPr>
        <p:txBody>
          <a:bodyPr wrap="square">
            <a:spAutoFit/>
          </a:bodyPr>
          <a:lstStyle/>
          <a:p>
            <a:pPr marL="139700" lvl="0" indent="-190500">
              <a:buClr>
                <a:schemeClr val="dk1"/>
              </a:buClr>
              <a:buSzPts val="1100"/>
            </a:pPr>
            <a:r>
              <a:rPr lang="en-GB" b="1" dirty="0">
                <a:solidFill>
                  <a:schemeClr val="dk1"/>
                </a:solidFill>
                <a:latin typeface="Calibri" panose="020F0502020204030204" pitchFamily="34" charset="0"/>
                <a:ea typeface="Raleway"/>
                <a:cs typeface="Calibri" panose="020F0502020204030204" pitchFamily="34" charset="0"/>
                <a:sym typeface="Raleway"/>
              </a:rPr>
              <a:t>LONDON by William Blake</a:t>
            </a:r>
          </a:p>
          <a:p>
            <a:pPr marL="139700" lvl="0" indent="-190500">
              <a:buClr>
                <a:schemeClr val="dk1"/>
              </a:buClr>
              <a:buSzPts val="1100"/>
            </a:pPr>
            <a:r>
              <a:rPr lang="en-GB" dirty="0">
                <a:solidFill>
                  <a:schemeClr val="tx1"/>
                </a:solidFill>
                <a:latin typeface="Calibri" panose="020F0502020204030204" pitchFamily="34" charset="0"/>
                <a:ea typeface="Raleway"/>
                <a:cs typeface="Calibri" panose="020F0502020204030204" pitchFamily="34" charset="0"/>
                <a:sym typeface="Raleway"/>
              </a:rPr>
              <a:t>(1) I wander thro' each </a:t>
            </a:r>
            <a:r>
              <a:rPr lang="en-GB" b="1" dirty="0" err="1">
                <a:solidFill>
                  <a:srgbClr val="FF0000"/>
                </a:solidFill>
                <a:latin typeface="Calibri" panose="020F0502020204030204" pitchFamily="34" charset="0"/>
                <a:ea typeface="Raleway"/>
                <a:cs typeface="Calibri" panose="020F0502020204030204" pitchFamily="34" charset="0"/>
                <a:sym typeface="Raleway"/>
              </a:rPr>
              <a:t>charter'd</a:t>
            </a:r>
            <a:r>
              <a:rPr lang="en-GB" b="1" dirty="0">
                <a:solidFill>
                  <a:srgbClr val="FF0000"/>
                </a:solidFill>
                <a:latin typeface="Calibri" panose="020F0502020204030204" pitchFamily="34" charset="0"/>
                <a:ea typeface="Raleway"/>
                <a:cs typeface="Calibri" panose="020F0502020204030204" pitchFamily="34" charset="0"/>
                <a:sym typeface="Raleway"/>
              </a:rPr>
              <a:t> street, </a:t>
            </a:r>
          </a:p>
          <a:p>
            <a:pPr marL="139700" lvl="0" indent="-190500">
              <a:buClr>
                <a:schemeClr val="dk1"/>
              </a:buClr>
              <a:buSzPts val="1100"/>
            </a:pPr>
            <a:r>
              <a:rPr lang="en-GB" b="1" dirty="0">
                <a:solidFill>
                  <a:srgbClr val="FF0000"/>
                </a:solidFill>
                <a:latin typeface="Calibri" panose="020F0502020204030204" pitchFamily="34" charset="0"/>
                <a:ea typeface="Raleway"/>
                <a:cs typeface="Calibri" panose="020F0502020204030204" pitchFamily="34" charset="0"/>
                <a:sym typeface="Raleway"/>
              </a:rPr>
              <a:t>Near where the </a:t>
            </a:r>
            <a:r>
              <a:rPr lang="en-GB" b="1" dirty="0" err="1">
                <a:solidFill>
                  <a:srgbClr val="FF0000"/>
                </a:solidFill>
                <a:latin typeface="Calibri" panose="020F0502020204030204" pitchFamily="34" charset="0"/>
                <a:ea typeface="Raleway"/>
                <a:cs typeface="Calibri" panose="020F0502020204030204" pitchFamily="34" charset="0"/>
                <a:sym typeface="Raleway"/>
              </a:rPr>
              <a:t>charter'd</a:t>
            </a:r>
            <a:r>
              <a:rPr lang="en-GB" b="1" dirty="0">
                <a:solidFill>
                  <a:srgbClr val="FF0000"/>
                </a:solidFill>
                <a:latin typeface="Calibri" panose="020F0502020204030204" pitchFamily="34" charset="0"/>
                <a:ea typeface="Raleway"/>
                <a:cs typeface="Calibri" panose="020F0502020204030204" pitchFamily="34" charset="0"/>
                <a:sym typeface="Raleway"/>
              </a:rPr>
              <a:t> Thames</a:t>
            </a:r>
            <a:r>
              <a:rPr lang="en-GB" dirty="0">
                <a:solidFill>
                  <a:schemeClr val="tx1"/>
                </a:solidFill>
                <a:latin typeface="Calibri" panose="020F0502020204030204" pitchFamily="34" charset="0"/>
                <a:ea typeface="Raleway"/>
                <a:cs typeface="Calibri" panose="020F0502020204030204" pitchFamily="34" charset="0"/>
                <a:sym typeface="Raleway"/>
              </a:rPr>
              <a:t> does flow. </a:t>
            </a:r>
          </a:p>
          <a:p>
            <a:pPr marL="139700" lvl="0" indent="-190500">
              <a:buClr>
                <a:schemeClr val="dk1"/>
              </a:buClr>
              <a:buSzPts val="1100"/>
            </a:pPr>
            <a:r>
              <a:rPr lang="en-GB" dirty="0">
                <a:solidFill>
                  <a:schemeClr val="tx1"/>
                </a:solidFill>
                <a:latin typeface="Calibri" panose="020F0502020204030204" pitchFamily="34" charset="0"/>
                <a:ea typeface="Raleway"/>
                <a:cs typeface="Calibri" panose="020F0502020204030204" pitchFamily="34" charset="0"/>
                <a:sym typeface="Raleway"/>
              </a:rPr>
              <a:t>And mark in every face I meet </a:t>
            </a:r>
          </a:p>
          <a:p>
            <a:pPr marL="139700" lvl="0" indent="-190500">
              <a:buClr>
                <a:schemeClr val="dk1"/>
              </a:buClr>
              <a:buSzPts val="1100"/>
            </a:pPr>
            <a:r>
              <a:rPr lang="en-GB" dirty="0">
                <a:solidFill>
                  <a:schemeClr val="tx1"/>
                </a:solidFill>
                <a:latin typeface="Calibri" panose="020F0502020204030204" pitchFamily="34" charset="0"/>
                <a:ea typeface="Raleway"/>
                <a:cs typeface="Calibri" panose="020F0502020204030204" pitchFamily="34" charset="0"/>
                <a:sym typeface="Raleway"/>
              </a:rPr>
              <a:t>Marks of weakness, marks of woe. </a:t>
            </a:r>
          </a:p>
          <a:p>
            <a:pPr marL="139700" lvl="0" indent="-190500">
              <a:buClr>
                <a:schemeClr val="dk1"/>
              </a:buClr>
              <a:buSzPts val="1100"/>
            </a:pPr>
            <a:endParaRPr lang="en-GB" dirty="0">
              <a:solidFill>
                <a:schemeClr val="tx1"/>
              </a:solidFill>
              <a:latin typeface="Calibri" panose="020F0502020204030204" pitchFamily="34" charset="0"/>
              <a:ea typeface="Raleway"/>
              <a:cs typeface="Calibri" panose="020F0502020204030204" pitchFamily="34" charset="0"/>
              <a:sym typeface="Raleway"/>
            </a:endParaRPr>
          </a:p>
          <a:p>
            <a:pPr marL="139700" lvl="0" indent="-190500">
              <a:buClr>
                <a:schemeClr val="dk1"/>
              </a:buClr>
              <a:buSzPts val="1100"/>
            </a:pPr>
            <a:r>
              <a:rPr lang="en-GB" dirty="0">
                <a:solidFill>
                  <a:schemeClr val="accent5"/>
                </a:solidFill>
                <a:latin typeface="Calibri" panose="020F0502020204030204" pitchFamily="34" charset="0"/>
                <a:ea typeface="Raleway"/>
                <a:cs typeface="Calibri" panose="020F0502020204030204" pitchFamily="34" charset="0"/>
                <a:sym typeface="Raleway"/>
              </a:rPr>
              <a:t>(2) In every </a:t>
            </a:r>
            <a:r>
              <a:rPr lang="en-GB" dirty="0">
                <a:solidFill>
                  <a:schemeClr val="tx1"/>
                </a:solidFill>
                <a:latin typeface="Calibri" panose="020F0502020204030204" pitchFamily="34" charset="0"/>
                <a:ea typeface="Raleway"/>
                <a:cs typeface="Calibri" panose="020F0502020204030204" pitchFamily="34" charset="0"/>
                <a:sym typeface="Raleway"/>
              </a:rPr>
              <a:t>cry of every Man, </a:t>
            </a:r>
          </a:p>
          <a:p>
            <a:pPr marL="139700" lvl="0" indent="-190500">
              <a:buClr>
                <a:schemeClr val="dk1"/>
              </a:buClr>
              <a:buSzPts val="1100"/>
            </a:pPr>
            <a:r>
              <a:rPr lang="en-GB" dirty="0">
                <a:solidFill>
                  <a:schemeClr val="tx1"/>
                </a:solidFill>
                <a:latin typeface="Calibri" panose="020F0502020204030204" pitchFamily="34" charset="0"/>
                <a:ea typeface="Raleway"/>
                <a:cs typeface="Calibri" panose="020F0502020204030204" pitchFamily="34" charset="0"/>
                <a:sym typeface="Raleway"/>
              </a:rPr>
              <a:t>In every Infants cry of fear, </a:t>
            </a:r>
          </a:p>
          <a:p>
            <a:pPr marL="139700" lvl="0" indent="-190500">
              <a:buClr>
                <a:schemeClr val="dk1"/>
              </a:buClr>
              <a:buSzPts val="1100"/>
            </a:pPr>
            <a:r>
              <a:rPr lang="en-GB" dirty="0">
                <a:solidFill>
                  <a:schemeClr val="tx1"/>
                </a:solidFill>
                <a:latin typeface="Calibri" panose="020F0502020204030204" pitchFamily="34" charset="0"/>
                <a:ea typeface="Raleway"/>
                <a:cs typeface="Calibri" panose="020F0502020204030204" pitchFamily="34" charset="0"/>
                <a:sym typeface="Raleway"/>
              </a:rPr>
              <a:t>In every voice: in every ban, </a:t>
            </a:r>
          </a:p>
          <a:p>
            <a:pPr marL="139700" lvl="0" indent="-190500">
              <a:buClr>
                <a:schemeClr val="dk1"/>
              </a:buClr>
              <a:buSzPts val="1100"/>
            </a:pPr>
            <a:r>
              <a:rPr lang="en-GB" dirty="0">
                <a:solidFill>
                  <a:schemeClr val="tx1"/>
                </a:solidFill>
                <a:latin typeface="Calibri" panose="020F0502020204030204" pitchFamily="34" charset="0"/>
                <a:ea typeface="Raleway"/>
                <a:cs typeface="Calibri" panose="020F0502020204030204" pitchFamily="34" charset="0"/>
                <a:sym typeface="Raleway"/>
              </a:rPr>
              <a:t>The mind-</a:t>
            </a:r>
            <a:r>
              <a:rPr lang="en-GB" dirty="0" err="1">
                <a:solidFill>
                  <a:schemeClr val="tx1"/>
                </a:solidFill>
                <a:latin typeface="Calibri" panose="020F0502020204030204" pitchFamily="34" charset="0"/>
                <a:ea typeface="Raleway"/>
                <a:cs typeface="Calibri" panose="020F0502020204030204" pitchFamily="34" charset="0"/>
                <a:sym typeface="Raleway"/>
              </a:rPr>
              <a:t>forg'd</a:t>
            </a:r>
            <a:r>
              <a:rPr lang="en-GB" dirty="0">
                <a:solidFill>
                  <a:schemeClr val="tx1"/>
                </a:solidFill>
                <a:latin typeface="Calibri" panose="020F0502020204030204" pitchFamily="34" charset="0"/>
                <a:ea typeface="Raleway"/>
                <a:cs typeface="Calibri" panose="020F0502020204030204" pitchFamily="34" charset="0"/>
                <a:sym typeface="Raleway"/>
              </a:rPr>
              <a:t> manacles I hear </a:t>
            </a:r>
          </a:p>
          <a:p>
            <a:pPr marL="139700" lvl="0" indent="-190500">
              <a:buNone/>
            </a:pPr>
            <a:endParaRPr lang="en-GB" dirty="0">
              <a:solidFill>
                <a:schemeClr val="tx1"/>
              </a:solidFill>
              <a:latin typeface="Calibri" panose="020F0502020204030204" pitchFamily="34" charset="0"/>
              <a:ea typeface="Raleway"/>
              <a:cs typeface="Calibri" panose="020F0502020204030204" pitchFamily="34" charset="0"/>
              <a:sym typeface="Raleway"/>
            </a:endParaRPr>
          </a:p>
          <a:p>
            <a:pPr marL="139700" lvl="0" indent="-190500">
              <a:buNone/>
            </a:pPr>
            <a:r>
              <a:rPr lang="en-GB" dirty="0">
                <a:solidFill>
                  <a:schemeClr val="tx1"/>
                </a:solidFill>
                <a:latin typeface="Calibri" panose="020F0502020204030204" pitchFamily="34" charset="0"/>
                <a:ea typeface="Raleway"/>
                <a:cs typeface="Calibri" panose="020F0502020204030204" pitchFamily="34" charset="0"/>
                <a:sym typeface="Raleway"/>
              </a:rPr>
              <a:t>How the Chimney-sweepers cry </a:t>
            </a:r>
          </a:p>
          <a:p>
            <a:pPr marL="139700" lvl="0" indent="-190500">
              <a:buNone/>
            </a:pPr>
            <a:r>
              <a:rPr lang="en-GB" dirty="0">
                <a:solidFill>
                  <a:schemeClr val="tx1"/>
                </a:solidFill>
                <a:latin typeface="Calibri" panose="020F0502020204030204" pitchFamily="34" charset="0"/>
                <a:ea typeface="Raleway"/>
                <a:cs typeface="Calibri" panose="020F0502020204030204" pitchFamily="34" charset="0"/>
                <a:sym typeface="Raleway"/>
              </a:rPr>
              <a:t>(3) Every </a:t>
            </a:r>
            <a:r>
              <a:rPr lang="en-GB" dirty="0">
                <a:solidFill>
                  <a:srgbClr val="C00000"/>
                </a:solidFill>
                <a:latin typeface="Calibri" panose="020F0502020204030204" pitchFamily="34" charset="0"/>
                <a:ea typeface="Raleway"/>
                <a:cs typeface="Calibri" panose="020F0502020204030204" pitchFamily="34" charset="0"/>
                <a:sym typeface="Raleway"/>
              </a:rPr>
              <a:t>blackning Church </a:t>
            </a:r>
            <a:r>
              <a:rPr lang="en-GB" dirty="0" err="1">
                <a:solidFill>
                  <a:srgbClr val="C00000"/>
                </a:solidFill>
                <a:latin typeface="Calibri" panose="020F0502020204030204" pitchFamily="34" charset="0"/>
                <a:ea typeface="Raleway"/>
                <a:cs typeface="Calibri" panose="020F0502020204030204" pitchFamily="34" charset="0"/>
                <a:sym typeface="Raleway"/>
              </a:rPr>
              <a:t>appalls</a:t>
            </a:r>
            <a:r>
              <a:rPr lang="en-GB" dirty="0">
                <a:solidFill>
                  <a:srgbClr val="C00000"/>
                </a:solidFill>
                <a:latin typeface="Calibri" panose="020F0502020204030204" pitchFamily="34" charset="0"/>
                <a:ea typeface="Raleway"/>
                <a:cs typeface="Calibri" panose="020F0502020204030204" pitchFamily="34" charset="0"/>
                <a:sym typeface="Raleway"/>
              </a:rPr>
              <a:t>, </a:t>
            </a:r>
          </a:p>
          <a:p>
            <a:pPr marL="139700" lvl="0" indent="-190500">
              <a:buNone/>
            </a:pPr>
            <a:r>
              <a:rPr lang="en-GB" dirty="0">
                <a:solidFill>
                  <a:schemeClr val="tx1"/>
                </a:solidFill>
                <a:latin typeface="Calibri" panose="020F0502020204030204" pitchFamily="34" charset="0"/>
                <a:ea typeface="Raleway"/>
                <a:cs typeface="Calibri" panose="020F0502020204030204" pitchFamily="34" charset="0"/>
                <a:sym typeface="Raleway"/>
              </a:rPr>
              <a:t>(4) And the hapless </a:t>
            </a:r>
            <a:r>
              <a:rPr lang="en-GB" b="1" dirty="0">
                <a:solidFill>
                  <a:schemeClr val="bg1">
                    <a:lumMod val="50000"/>
                  </a:schemeClr>
                </a:solidFill>
                <a:latin typeface="Calibri" panose="020F0502020204030204" pitchFamily="34" charset="0"/>
                <a:ea typeface="Raleway"/>
                <a:cs typeface="Calibri" panose="020F0502020204030204" pitchFamily="34" charset="0"/>
                <a:sym typeface="Raleway"/>
              </a:rPr>
              <a:t>Soldiers sigh </a:t>
            </a:r>
          </a:p>
          <a:p>
            <a:pPr marL="139700" lvl="0" indent="-190500">
              <a:buNone/>
            </a:pPr>
            <a:r>
              <a:rPr lang="en-GB" b="1" dirty="0">
                <a:solidFill>
                  <a:schemeClr val="bg1">
                    <a:lumMod val="50000"/>
                  </a:schemeClr>
                </a:solidFill>
                <a:latin typeface="Calibri" panose="020F0502020204030204" pitchFamily="34" charset="0"/>
                <a:ea typeface="Raleway"/>
                <a:cs typeface="Calibri" panose="020F0502020204030204" pitchFamily="34" charset="0"/>
                <a:sym typeface="Raleway"/>
              </a:rPr>
              <a:t>Runs in blood down Palace walls </a:t>
            </a:r>
          </a:p>
          <a:p>
            <a:pPr marL="139700" lvl="0" indent="-190500">
              <a:buNone/>
            </a:pPr>
            <a:endParaRPr lang="en-GB" dirty="0">
              <a:solidFill>
                <a:schemeClr val="tx1"/>
              </a:solidFill>
              <a:latin typeface="Calibri" panose="020F0502020204030204" pitchFamily="34" charset="0"/>
              <a:ea typeface="Raleway"/>
              <a:cs typeface="Calibri" panose="020F0502020204030204" pitchFamily="34" charset="0"/>
              <a:sym typeface="Raleway"/>
            </a:endParaRPr>
          </a:p>
          <a:p>
            <a:pPr marL="139700" lvl="0" indent="-190500">
              <a:buNone/>
            </a:pPr>
            <a:r>
              <a:rPr lang="en-GB" dirty="0">
                <a:solidFill>
                  <a:schemeClr val="tx1"/>
                </a:solidFill>
                <a:latin typeface="Calibri" panose="020F0502020204030204" pitchFamily="34" charset="0"/>
                <a:ea typeface="Raleway"/>
                <a:cs typeface="Calibri" panose="020F0502020204030204" pitchFamily="34" charset="0"/>
                <a:sym typeface="Raleway"/>
              </a:rPr>
              <a:t>But most thro' midnight streets I hear </a:t>
            </a:r>
          </a:p>
          <a:p>
            <a:pPr marL="139700" lvl="0" indent="-190500">
              <a:buNone/>
            </a:pPr>
            <a:r>
              <a:rPr lang="en-GB" dirty="0">
                <a:solidFill>
                  <a:schemeClr val="tx1"/>
                </a:solidFill>
                <a:latin typeface="Calibri" panose="020F0502020204030204" pitchFamily="34" charset="0"/>
                <a:ea typeface="Raleway"/>
                <a:cs typeface="Calibri" panose="020F0502020204030204" pitchFamily="34" charset="0"/>
                <a:sym typeface="Raleway"/>
              </a:rPr>
              <a:t>(5) How the </a:t>
            </a:r>
            <a:r>
              <a:rPr lang="en-GB" b="1" dirty="0">
                <a:solidFill>
                  <a:srgbClr val="7030A0"/>
                </a:solidFill>
                <a:latin typeface="Calibri" panose="020F0502020204030204" pitchFamily="34" charset="0"/>
                <a:ea typeface="Raleway"/>
                <a:cs typeface="Calibri" panose="020F0502020204030204" pitchFamily="34" charset="0"/>
                <a:sym typeface="Raleway"/>
              </a:rPr>
              <a:t>youthful Harlots curse </a:t>
            </a:r>
          </a:p>
          <a:p>
            <a:pPr marL="139700" lvl="0" indent="-190500">
              <a:buNone/>
            </a:pPr>
            <a:r>
              <a:rPr lang="en-GB" dirty="0">
                <a:solidFill>
                  <a:schemeClr val="tx1"/>
                </a:solidFill>
                <a:latin typeface="Calibri" panose="020F0502020204030204" pitchFamily="34" charset="0"/>
                <a:ea typeface="Raleway"/>
                <a:cs typeface="Calibri" panose="020F0502020204030204" pitchFamily="34" charset="0"/>
                <a:sym typeface="Raleway"/>
              </a:rPr>
              <a:t>Blasts the new-born Infants tear </a:t>
            </a:r>
          </a:p>
          <a:p>
            <a:pPr marL="139700" lvl="0" indent="-190500">
              <a:buNone/>
            </a:pPr>
            <a:r>
              <a:rPr lang="en-GB" dirty="0">
                <a:solidFill>
                  <a:schemeClr val="tx1"/>
                </a:solidFill>
                <a:latin typeface="Calibri" panose="020F0502020204030204" pitchFamily="34" charset="0"/>
                <a:ea typeface="Raleway"/>
                <a:cs typeface="Calibri" panose="020F0502020204030204" pitchFamily="34" charset="0"/>
                <a:sym typeface="Raleway"/>
              </a:rPr>
              <a:t>And blights with plagues the Marriage hearse </a:t>
            </a:r>
          </a:p>
          <a:p>
            <a:pPr marL="139700" lvl="0" indent="-190500">
              <a:buNone/>
            </a:pPr>
            <a:endParaRPr lang="en-GB" dirty="0">
              <a:solidFill>
                <a:schemeClr val="dk1"/>
              </a:solidFill>
              <a:latin typeface="Raleway"/>
              <a:ea typeface="Raleway"/>
              <a:cs typeface="Raleway"/>
              <a:sym typeface="Raleway"/>
            </a:endParaRPr>
          </a:p>
        </p:txBody>
      </p:sp>
      <p:sp>
        <p:nvSpPr>
          <p:cNvPr id="5" name="TextBox 4">
            <a:extLst>
              <a:ext uri="{FF2B5EF4-FFF2-40B4-BE49-F238E27FC236}">
                <a16:creationId xmlns:a16="http://schemas.microsoft.com/office/drawing/2014/main" id="{71538E2C-DB7E-42DF-96F4-87E5E0F2A5C9}"/>
              </a:ext>
            </a:extLst>
          </p:cNvPr>
          <p:cNvSpPr txBox="1"/>
          <p:nvPr/>
        </p:nvSpPr>
        <p:spPr>
          <a:xfrm>
            <a:off x="3909060" y="32593"/>
            <a:ext cx="5021580" cy="5078313"/>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London by William Blake</a:t>
            </a:r>
          </a:p>
          <a:p>
            <a:r>
              <a:rPr lang="en-GB" sz="1200" b="1" dirty="0">
                <a:solidFill>
                  <a:srgbClr val="FF0000"/>
                </a:solidFill>
              </a:rPr>
              <a:t>1 – In London during the Victorian times the houses were bought and owned by wealthy people who then rented them out to poorer people. The </a:t>
            </a:r>
            <a:r>
              <a:rPr lang="en-GB" sz="1200" b="1" dirty="0" err="1">
                <a:solidFill>
                  <a:srgbClr val="FF0000"/>
                </a:solidFill>
              </a:rPr>
              <a:t>charter’d</a:t>
            </a:r>
            <a:r>
              <a:rPr lang="en-GB" sz="1200" b="1" dirty="0">
                <a:solidFill>
                  <a:srgbClr val="FF0000"/>
                </a:solidFill>
              </a:rPr>
              <a:t> effect was also the idea that mankind could manipulate the streets and the river to their own will. The Thames was dirty, used by mankind as a sewage dump and unrecognisable to the way it is presented today as a landmark. Money is the enemy of humanity here.</a:t>
            </a:r>
          </a:p>
          <a:p>
            <a:r>
              <a:rPr lang="en-GB" sz="1200" b="1" dirty="0">
                <a:solidFill>
                  <a:schemeClr val="accent5"/>
                </a:solidFill>
              </a:rPr>
              <a:t>2 – Mankind and humanity is on the brink of disaster in this poem with the way all aspects of humans are seen to be despairing as a result of the inhumanity of the life that they are being forced to lead. Humans were squashed into overcrowded conditions and paid poorly and at the mercy of mass industrialisation. </a:t>
            </a:r>
          </a:p>
          <a:p>
            <a:r>
              <a:rPr lang="en-GB" sz="1200" b="1" dirty="0">
                <a:solidFill>
                  <a:srgbClr val="C00000"/>
                </a:solidFill>
              </a:rPr>
              <a:t>3 – Organised religion is depicted as at fault too. The darkness encompassing the churches could be the smog from the industrialisation or the culpability of religious leaders for not helping the poor escape the harrowing conditions they are living in. </a:t>
            </a:r>
          </a:p>
          <a:p>
            <a:r>
              <a:rPr lang="en-GB" sz="1200" b="1" dirty="0">
                <a:solidFill>
                  <a:schemeClr val="accent3"/>
                </a:solidFill>
              </a:rPr>
              <a:t>4 – The way men were sent to fight is being commented on. The men are shown by Blake to be pawns used as cannon fodder, sent into a war that the Monarchy (or bourgeoisie in society) chose with little understanding of the impact that it would have.</a:t>
            </a:r>
          </a:p>
          <a:p>
            <a:r>
              <a:rPr lang="en-GB" sz="1200" b="1" dirty="0">
                <a:solidFill>
                  <a:srgbClr val="7030A0"/>
                </a:solidFill>
              </a:rPr>
              <a:t>5 – Syphilis was a sexually transmitted disease that was a common cause of death and a harlot would have been a prostitute. Here Blake could be commenting on the moral degradation in society and how mankind are causing their own deaths.</a:t>
            </a:r>
          </a:p>
        </p:txBody>
      </p:sp>
    </p:spTree>
    <p:extLst>
      <p:ext uri="{BB962C8B-B14F-4D97-AF65-F5344CB8AC3E}">
        <p14:creationId xmlns:p14="http://schemas.microsoft.com/office/powerpoint/2010/main" val="285586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7AEEF-2C12-46AC-8719-472F499C0FC3}"/>
              </a:ext>
            </a:extLst>
          </p:cNvPr>
          <p:cNvSpPr>
            <a:spLocks noGrp="1"/>
          </p:cNvSpPr>
          <p:nvPr>
            <p:ph type="title"/>
          </p:nvPr>
        </p:nvSpPr>
        <p:spPr>
          <a:xfrm>
            <a:off x="311700" y="140225"/>
            <a:ext cx="8520600" cy="572700"/>
          </a:xfrm>
          <a:solidFill>
            <a:srgbClr val="00B050"/>
          </a:solidFill>
        </p:spPr>
        <p:txBody>
          <a:bodyPr/>
          <a:lstStyle/>
          <a:p>
            <a:pPr algn="ctr"/>
            <a:r>
              <a:rPr lang="en-GB" b="1" dirty="0"/>
              <a:t>How will this work? </a:t>
            </a:r>
          </a:p>
        </p:txBody>
      </p:sp>
      <p:sp>
        <p:nvSpPr>
          <p:cNvPr id="7" name="Text Placeholder 6">
            <a:extLst>
              <a:ext uri="{FF2B5EF4-FFF2-40B4-BE49-F238E27FC236}">
                <a16:creationId xmlns:a16="http://schemas.microsoft.com/office/drawing/2014/main" id="{729F7DA1-4BE5-4B56-9D2E-B641F6D078AF}"/>
              </a:ext>
            </a:extLst>
          </p:cNvPr>
          <p:cNvSpPr>
            <a:spLocks noGrp="1"/>
          </p:cNvSpPr>
          <p:nvPr>
            <p:ph type="body" idx="1"/>
          </p:nvPr>
        </p:nvSpPr>
        <p:spPr>
          <a:xfrm>
            <a:off x="277770" y="814763"/>
            <a:ext cx="8588460" cy="4259581"/>
          </a:xfrm>
          <a:solidFill>
            <a:schemeClr val="bg1"/>
          </a:solidFill>
          <a:ln w="38100">
            <a:solidFill>
              <a:schemeClr val="tx1"/>
            </a:solidFill>
          </a:ln>
        </p:spPr>
        <p:style>
          <a:lnRef idx="1">
            <a:schemeClr val="accent3"/>
          </a:lnRef>
          <a:fillRef idx="2">
            <a:schemeClr val="accent3"/>
          </a:fillRef>
          <a:effectRef idx="1">
            <a:schemeClr val="accent3"/>
          </a:effectRef>
          <a:fontRef idx="minor">
            <a:schemeClr val="dk1"/>
          </a:fontRef>
        </p:style>
        <p:txBody>
          <a:bodyPr/>
          <a:lstStyle/>
          <a:p>
            <a:pPr marL="114300" indent="0">
              <a:buNone/>
            </a:pPr>
            <a:r>
              <a:rPr lang="en-GB" sz="1600" b="1" dirty="0"/>
              <a:t>Generic Slides are also included for context links to think about general points regarding: </a:t>
            </a:r>
          </a:p>
          <a:p>
            <a:r>
              <a:rPr lang="en-GB" sz="1600" b="1" dirty="0">
                <a:solidFill>
                  <a:srgbClr val="FF0000"/>
                </a:solidFill>
              </a:rPr>
              <a:t>Romanticism</a:t>
            </a:r>
            <a:r>
              <a:rPr lang="en-GB" sz="1600" b="1" dirty="0"/>
              <a:t> context is included where relevant. </a:t>
            </a:r>
          </a:p>
          <a:p>
            <a:r>
              <a:rPr lang="en-GB" sz="1600" b="1" dirty="0">
                <a:solidFill>
                  <a:srgbClr val="FF0000"/>
                </a:solidFill>
              </a:rPr>
              <a:t>War</a:t>
            </a:r>
            <a:r>
              <a:rPr lang="en-GB" sz="1600" b="1" dirty="0"/>
              <a:t> poetry context is included where relevant. </a:t>
            </a:r>
          </a:p>
          <a:p>
            <a:r>
              <a:rPr lang="en-GB" sz="1600" b="1" dirty="0">
                <a:solidFill>
                  <a:srgbClr val="FF0000"/>
                </a:solidFill>
              </a:rPr>
              <a:t>Love</a:t>
            </a:r>
            <a:r>
              <a:rPr lang="en-GB" sz="1600" b="1" dirty="0"/>
              <a:t> poetry context is included where relevant. </a:t>
            </a:r>
          </a:p>
          <a:p>
            <a:r>
              <a:rPr lang="en-GB" sz="1600" b="1" dirty="0">
                <a:solidFill>
                  <a:srgbClr val="FF0000"/>
                </a:solidFill>
              </a:rPr>
              <a:t>Place</a:t>
            </a:r>
            <a:r>
              <a:rPr lang="en-GB" sz="1600" b="1" dirty="0"/>
              <a:t> poetry is included where relevant.</a:t>
            </a:r>
          </a:p>
          <a:p>
            <a:r>
              <a:rPr lang="en-GB" sz="1600" b="1" dirty="0">
                <a:solidFill>
                  <a:srgbClr val="FF0000"/>
                </a:solidFill>
              </a:rPr>
              <a:t>Linking </a:t>
            </a:r>
            <a:r>
              <a:rPr lang="en-GB" sz="1600" b="1" dirty="0"/>
              <a:t>the general ideas to the poems</a:t>
            </a:r>
            <a:endParaRPr lang="en-GB" sz="1600" dirty="0"/>
          </a:p>
          <a:p>
            <a:pPr marL="114300" indent="0">
              <a:buNone/>
            </a:pPr>
            <a:r>
              <a:rPr lang="en-GB" sz="1600" b="1" dirty="0"/>
              <a:t>Specific poem links to 5 context points: </a:t>
            </a:r>
          </a:p>
          <a:p>
            <a:r>
              <a:rPr lang="en-GB" sz="1600" b="1" dirty="0"/>
              <a:t>Nature poems up first, then love, then place and finally war.</a:t>
            </a:r>
          </a:p>
          <a:p>
            <a:r>
              <a:rPr lang="en-GB" sz="1600" b="1" dirty="0"/>
              <a:t>Quotes lines are numbered 1 – 5. </a:t>
            </a:r>
          </a:p>
          <a:p>
            <a:r>
              <a:rPr lang="en-GB" sz="1600" b="1" dirty="0"/>
              <a:t>The box on the side reflects context that can be linked to the numbered line in the poem and the lines and numbered context are colour coded.</a:t>
            </a:r>
          </a:p>
          <a:p>
            <a:r>
              <a:rPr lang="en-GB" sz="1600" b="1" dirty="0"/>
              <a:t>Poems are in a sequence that suggests links between poems</a:t>
            </a:r>
          </a:p>
          <a:p>
            <a:r>
              <a:rPr lang="en-GB" sz="1600" b="1" dirty="0"/>
              <a:t>A </a:t>
            </a:r>
            <a:r>
              <a:rPr lang="en-GB" sz="1600" b="1" dirty="0">
                <a:solidFill>
                  <a:schemeClr val="bg2"/>
                </a:solidFill>
              </a:rPr>
              <a:t>links</a:t>
            </a:r>
            <a:r>
              <a:rPr lang="en-GB" sz="1600" b="1" dirty="0"/>
              <a:t> chart at the end of the slideshow for the comparisons.</a:t>
            </a:r>
          </a:p>
          <a:p>
            <a:pPr marL="114300" indent="0">
              <a:buNone/>
            </a:pPr>
            <a:endParaRPr lang="en-GB" dirty="0"/>
          </a:p>
        </p:txBody>
      </p:sp>
    </p:spTree>
    <p:extLst>
      <p:ext uri="{BB962C8B-B14F-4D97-AF65-F5344CB8AC3E}">
        <p14:creationId xmlns:p14="http://schemas.microsoft.com/office/powerpoint/2010/main" val="978657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D979CE-315D-4AC8-94E7-CC6AD17FBA09}"/>
              </a:ext>
            </a:extLst>
          </p:cNvPr>
          <p:cNvSpPr/>
          <p:nvPr/>
        </p:nvSpPr>
        <p:spPr>
          <a:xfrm>
            <a:off x="140837" y="124926"/>
            <a:ext cx="2987565" cy="4893647"/>
          </a:xfrm>
          <a:prstGeom prst="rect">
            <a:avLst/>
          </a:prstGeom>
        </p:spPr>
        <p:txBody>
          <a:bodyPr wrap="square">
            <a:spAutoFit/>
          </a:bodyPr>
          <a:lstStyle/>
          <a:p>
            <a:r>
              <a:rPr lang="en-GB" sz="1200" b="1" dirty="0">
                <a:solidFill>
                  <a:srgbClr val="FF0000"/>
                </a:solidFill>
              </a:rPr>
              <a:t>(1) Living Space </a:t>
            </a:r>
            <a:r>
              <a:rPr lang="en-GB" sz="1200" b="1" dirty="0"/>
              <a:t>by Imtiaz Dharker</a:t>
            </a:r>
          </a:p>
          <a:p>
            <a:endParaRPr lang="en-GB" sz="1200" b="1" dirty="0"/>
          </a:p>
          <a:p>
            <a:r>
              <a:rPr lang="en-GB" sz="1200" dirty="0"/>
              <a:t>(2) There are just </a:t>
            </a:r>
            <a:r>
              <a:rPr lang="en-GB" sz="1200" b="1" dirty="0">
                <a:solidFill>
                  <a:schemeClr val="accent5"/>
                </a:solidFill>
              </a:rPr>
              <a:t>not enough </a:t>
            </a:r>
          </a:p>
          <a:p>
            <a:r>
              <a:rPr lang="en-GB" sz="1200" b="1" dirty="0">
                <a:solidFill>
                  <a:schemeClr val="accent5"/>
                </a:solidFill>
              </a:rPr>
              <a:t>straight lines</a:t>
            </a:r>
            <a:r>
              <a:rPr lang="en-GB" sz="1200" dirty="0"/>
              <a:t>. That </a:t>
            </a:r>
          </a:p>
          <a:p>
            <a:r>
              <a:rPr lang="en-GB" sz="1200" dirty="0"/>
              <a:t>is the problem. </a:t>
            </a:r>
          </a:p>
          <a:p>
            <a:r>
              <a:rPr lang="en-GB" sz="1200" dirty="0"/>
              <a:t>Nothing is flat </a:t>
            </a:r>
          </a:p>
          <a:p>
            <a:r>
              <a:rPr lang="en-GB" sz="1200" dirty="0"/>
              <a:t>or parallel. Beams </a:t>
            </a:r>
          </a:p>
          <a:p>
            <a:r>
              <a:rPr lang="en-GB" sz="1200" dirty="0"/>
              <a:t>balance crookedly on supports </a:t>
            </a:r>
          </a:p>
          <a:p>
            <a:r>
              <a:rPr lang="en-GB" sz="1200" dirty="0"/>
              <a:t>thrust off the vertical. </a:t>
            </a:r>
          </a:p>
          <a:p>
            <a:r>
              <a:rPr lang="en-GB" sz="1200" dirty="0"/>
              <a:t>Nails clutch at open seams. </a:t>
            </a:r>
          </a:p>
          <a:p>
            <a:r>
              <a:rPr lang="en-GB" sz="1200" dirty="0"/>
              <a:t>The whole structure leans dangerously </a:t>
            </a:r>
          </a:p>
          <a:p>
            <a:r>
              <a:rPr lang="en-GB" sz="1200" dirty="0"/>
              <a:t>(3) towards </a:t>
            </a:r>
            <a:r>
              <a:rPr lang="en-GB" sz="1200" b="1" dirty="0">
                <a:solidFill>
                  <a:srgbClr val="C00000"/>
                </a:solidFill>
              </a:rPr>
              <a:t>the miraculous.</a:t>
            </a:r>
          </a:p>
          <a:p>
            <a:endParaRPr lang="en-GB" sz="1200" dirty="0"/>
          </a:p>
          <a:p>
            <a:r>
              <a:rPr lang="en-GB" sz="1200" dirty="0"/>
              <a:t>Into this rough frame, </a:t>
            </a:r>
          </a:p>
          <a:p>
            <a:r>
              <a:rPr lang="en-GB" sz="1200" dirty="0"/>
              <a:t>someone has squeezed </a:t>
            </a:r>
          </a:p>
          <a:p>
            <a:r>
              <a:rPr lang="en-GB" sz="1200" dirty="0"/>
              <a:t>a living space</a:t>
            </a:r>
          </a:p>
          <a:p>
            <a:endParaRPr lang="en-GB" sz="1200" dirty="0"/>
          </a:p>
          <a:p>
            <a:r>
              <a:rPr lang="en-GB" sz="1200" dirty="0"/>
              <a:t>and even dared to place </a:t>
            </a:r>
          </a:p>
          <a:p>
            <a:r>
              <a:rPr lang="en-GB" sz="1200" dirty="0"/>
              <a:t>(4) these </a:t>
            </a:r>
            <a:r>
              <a:rPr lang="en-GB" sz="1200" b="1" dirty="0">
                <a:solidFill>
                  <a:schemeClr val="bg1">
                    <a:lumMod val="50000"/>
                  </a:schemeClr>
                </a:solidFill>
              </a:rPr>
              <a:t>eggs in a wire basket, </a:t>
            </a:r>
          </a:p>
          <a:p>
            <a:r>
              <a:rPr lang="en-GB" sz="1200" dirty="0"/>
              <a:t>fragile curves of white </a:t>
            </a:r>
          </a:p>
          <a:p>
            <a:r>
              <a:rPr lang="en-GB" sz="1200" dirty="0"/>
              <a:t>hung out over the dark edge </a:t>
            </a:r>
          </a:p>
          <a:p>
            <a:r>
              <a:rPr lang="en-GB" sz="1200" dirty="0"/>
              <a:t>of a </a:t>
            </a:r>
            <a:r>
              <a:rPr lang="en-GB" sz="1200" b="1" dirty="0">
                <a:solidFill>
                  <a:srgbClr val="7030A0"/>
                </a:solidFill>
              </a:rPr>
              <a:t>slanted universe, </a:t>
            </a:r>
          </a:p>
          <a:p>
            <a:r>
              <a:rPr lang="en-GB" sz="1200" dirty="0"/>
              <a:t>gathering the light</a:t>
            </a:r>
          </a:p>
          <a:p>
            <a:r>
              <a:rPr lang="en-GB" sz="1200" dirty="0"/>
              <a:t> into themselves, </a:t>
            </a:r>
          </a:p>
          <a:p>
            <a:r>
              <a:rPr lang="en-GB" sz="1200" dirty="0"/>
              <a:t>as if they were </a:t>
            </a:r>
          </a:p>
          <a:p>
            <a:r>
              <a:rPr lang="en-GB" sz="1200" dirty="0"/>
              <a:t>the bright, thin walls of faith.</a:t>
            </a:r>
          </a:p>
        </p:txBody>
      </p:sp>
      <p:sp>
        <p:nvSpPr>
          <p:cNvPr id="5" name="TextBox 4">
            <a:extLst>
              <a:ext uri="{FF2B5EF4-FFF2-40B4-BE49-F238E27FC236}">
                <a16:creationId xmlns:a16="http://schemas.microsoft.com/office/drawing/2014/main" id="{812A0C00-8DC5-4195-8702-49AD33059F54}"/>
              </a:ext>
            </a:extLst>
          </p:cNvPr>
          <p:cNvSpPr txBox="1"/>
          <p:nvPr/>
        </p:nvSpPr>
        <p:spPr>
          <a:xfrm>
            <a:off x="3581400" y="401924"/>
            <a:ext cx="4998720" cy="4339650"/>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Living Space by Imtiaz Dharker</a:t>
            </a:r>
          </a:p>
          <a:p>
            <a:r>
              <a:rPr lang="en-GB" sz="1200" b="1" dirty="0">
                <a:solidFill>
                  <a:srgbClr val="FF0000"/>
                </a:solidFill>
              </a:rPr>
              <a:t>1 – The title implies that this is somewhere that people stay because they have to not somewhere that could be nice enough to consider as a home or a </a:t>
            </a:r>
            <a:r>
              <a:rPr lang="en-GB" sz="1200" b="1" dirty="0" err="1">
                <a:solidFill>
                  <a:srgbClr val="FF0000"/>
                </a:solidFill>
              </a:rPr>
              <a:t>permament</a:t>
            </a:r>
            <a:r>
              <a:rPr lang="en-GB" sz="1200" b="1" dirty="0">
                <a:solidFill>
                  <a:srgbClr val="FF0000"/>
                </a:solidFill>
              </a:rPr>
              <a:t> and stable residence.</a:t>
            </a:r>
          </a:p>
          <a:p>
            <a:r>
              <a:rPr lang="en-GB" sz="1200" b="1" dirty="0">
                <a:solidFill>
                  <a:schemeClr val="accent5"/>
                </a:solidFill>
              </a:rPr>
              <a:t>2 – Dharker is discussing the slums of Mumbai and the way that these shanty towns sprang up using any material that could be made into a structure where people (often large families) can use as a home or as a shelter. The homes and structures are insecure and appear to be joined together in a haphazard way making them seem dangerous and inhospitable.</a:t>
            </a:r>
          </a:p>
          <a:p>
            <a:r>
              <a:rPr lang="en-GB" sz="1200" b="1" dirty="0">
                <a:solidFill>
                  <a:srgbClr val="C00000"/>
                </a:solidFill>
              </a:rPr>
              <a:t>3 – Hope is seen as important in the way that the structures manage to stay upright and don’t collapse, even though little structural rigour seems to have been applied in the building of these. </a:t>
            </a:r>
          </a:p>
          <a:p>
            <a:r>
              <a:rPr lang="en-GB" sz="1200" b="1" dirty="0">
                <a:solidFill>
                  <a:schemeClr val="accent3"/>
                </a:solidFill>
              </a:rPr>
              <a:t>4 – Reality and living still continue in these shocking conditions and people continue to have animals and collect eggs in baskets and use any available surface to hold onto these precious pieces of life (eggs are fragile) but hope keeps them upright and safe</a:t>
            </a:r>
          </a:p>
          <a:p>
            <a:r>
              <a:rPr lang="en-GB" sz="1200" b="1" dirty="0">
                <a:solidFill>
                  <a:srgbClr val="7030A0"/>
                </a:solidFill>
              </a:rPr>
              <a:t>5 – A wider comment on society is being made here with the idea that it isn’t okay that people have to live in these conditions. Poverty and being choice and voice less is shown, but the government don’t do anything to help – leading to an existence that is ‘slanted’ or seems wrong from the outside looking in.</a:t>
            </a:r>
          </a:p>
        </p:txBody>
      </p:sp>
    </p:spTree>
    <p:extLst>
      <p:ext uri="{BB962C8B-B14F-4D97-AF65-F5344CB8AC3E}">
        <p14:creationId xmlns:p14="http://schemas.microsoft.com/office/powerpoint/2010/main" val="46662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D3E09F1-236C-4A86-B2D3-971B035E0DFF}"/>
              </a:ext>
            </a:extLst>
          </p:cNvPr>
          <p:cNvSpPr/>
          <p:nvPr/>
        </p:nvSpPr>
        <p:spPr>
          <a:xfrm>
            <a:off x="111418" y="98975"/>
            <a:ext cx="4572000" cy="3539430"/>
          </a:xfrm>
          <a:prstGeom prst="rect">
            <a:avLst/>
          </a:prstGeom>
        </p:spPr>
        <p:txBody>
          <a:bodyPr>
            <a:spAutoFit/>
          </a:bodyPr>
          <a:lstStyle/>
          <a:p>
            <a:r>
              <a:rPr lang="en-GB" b="1" dirty="0">
                <a:solidFill>
                  <a:srgbClr val="FF0000"/>
                </a:solidFill>
                <a:latin typeface="Roboto"/>
              </a:rPr>
              <a:t>(1) Ozymandias</a:t>
            </a:r>
            <a:r>
              <a:rPr lang="en-GB" b="1" dirty="0">
                <a:solidFill>
                  <a:srgbClr val="333333"/>
                </a:solidFill>
                <a:latin typeface="Roboto"/>
              </a:rPr>
              <a:t> by Percy Shelley</a:t>
            </a:r>
          </a:p>
          <a:p>
            <a:endParaRPr lang="en-GB" dirty="0">
              <a:solidFill>
                <a:srgbClr val="333333"/>
              </a:solidFill>
              <a:latin typeface="Roboto"/>
            </a:endParaRPr>
          </a:p>
          <a:p>
            <a:r>
              <a:rPr lang="en-GB" b="1" dirty="0">
                <a:solidFill>
                  <a:schemeClr val="accent5"/>
                </a:solidFill>
                <a:latin typeface="Roboto"/>
              </a:rPr>
              <a:t>(2) I met a traveller from an antique land</a:t>
            </a:r>
            <a:r>
              <a:rPr lang="en-GB" dirty="0"/>
              <a:t/>
            </a:r>
            <a:br>
              <a:rPr lang="en-GB" dirty="0"/>
            </a:br>
            <a:r>
              <a:rPr lang="en-GB" dirty="0">
                <a:solidFill>
                  <a:srgbClr val="333333"/>
                </a:solidFill>
                <a:latin typeface="Roboto"/>
              </a:rPr>
              <a:t>Who said: `Two vast and trunkless legs of stone</a:t>
            </a:r>
            <a:r>
              <a:rPr lang="en-GB" dirty="0"/>
              <a:t/>
            </a:r>
            <a:br>
              <a:rPr lang="en-GB" dirty="0"/>
            </a:br>
            <a:r>
              <a:rPr lang="en-GB" dirty="0">
                <a:solidFill>
                  <a:srgbClr val="333333"/>
                </a:solidFill>
                <a:latin typeface="Roboto"/>
              </a:rPr>
              <a:t>Stand in the desert. Near them, on the sand,</a:t>
            </a:r>
            <a:r>
              <a:rPr lang="en-GB" dirty="0"/>
              <a:t/>
            </a:r>
            <a:br>
              <a:rPr lang="en-GB" dirty="0"/>
            </a:br>
            <a:r>
              <a:rPr lang="en-GB" dirty="0">
                <a:solidFill>
                  <a:srgbClr val="333333"/>
                </a:solidFill>
                <a:latin typeface="Roboto"/>
              </a:rPr>
              <a:t>Half sunk, a shattered visage lies, whose frown,</a:t>
            </a:r>
            <a:r>
              <a:rPr lang="en-GB" dirty="0"/>
              <a:t/>
            </a:r>
            <a:br>
              <a:rPr lang="en-GB" dirty="0"/>
            </a:br>
            <a:r>
              <a:rPr lang="en-GB" dirty="0">
                <a:solidFill>
                  <a:srgbClr val="333333"/>
                </a:solidFill>
                <a:latin typeface="Roboto"/>
              </a:rPr>
              <a:t>And wrinkled lip, and sneer of cold command,</a:t>
            </a:r>
            <a:r>
              <a:rPr lang="en-GB" dirty="0"/>
              <a:t/>
            </a:r>
            <a:br>
              <a:rPr lang="en-GB" dirty="0"/>
            </a:br>
            <a:r>
              <a:rPr lang="en-GB" dirty="0"/>
              <a:t>(3) </a:t>
            </a:r>
            <a:r>
              <a:rPr lang="en-GB" dirty="0">
                <a:solidFill>
                  <a:srgbClr val="333333"/>
                </a:solidFill>
                <a:latin typeface="Roboto"/>
              </a:rPr>
              <a:t>Tell that its </a:t>
            </a:r>
            <a:r>
              <a:rPr lang="en-GB" b="1" dirty="0">
                <a:solidFill>
                  <a:srgbClr val="C00000"/>
                </a:solidFill>
                <a:latin typeface="Roboto"/>
              </a:rPr>
              <a:t>sculptor well those passions read</a:t>
            </a:r>
            <a:r>
              <a:rPr lang="en-GB" dirty="0"/>
              <a:t/>
            </a:r>
            <a:br>
              <a:rPr lang="en-GB" dirty="0"/>
            </a:br>
            <a:r>
              <a:rPr lang="en-GB" dirty="0">
                <a:solidFill>
                  <a:srgbClr val="333333"/>
                </a:solidFill>
                <a:latin typeface="Roboto"/>
              </a:rPr>
              <a:t>Which yet survive, stamped on these lifeless things,</a:t>
            </a:r>
            <a:r>
              <a:rPr lang="en-GB" dirty="0"/>
              <a:t/>
            </a:r>
            <a:br>
              <a:rPr lang="en-GB" dirty="0"/>
            </a:br>
            <a:r>
              <a:rPr lang="en-GB" dirty="0">
                <a:solidFill>
                  <a:srgbClr val="333333"/>
                </a:solidFill>
                <a:latin typeface="Roboto"/>
              </a:rPr>
              <a:t>The hand that mocked them and the heart that fed.</a:t>
            </a:r>
            <a:r>
              <a:rPr lang="en-GB" dirty="0"/>
              <a:t/>
            </a:r>
            <a:br>
              <a:rPr lang="en-GB" dirty="0"/>
            </a:br>
            <a:r>
              <a:rPr lang="en-GB" dirty="0">
                <a:solidFill>
                  <a:srgbClr val="333333"/>
                </a:solidFill>
                <a:latin typeface="Roboto"/>
              </a:rPr>
              <a:t>And on the pedestal these words appear --</a:t>
            </a:r>
            <a:r>
              <a:rPr lang="en-GB" dirty="0"/>
              <a:t/>
            </a:r>
            <a:br>
              <a:rPr lang="en-GB" dirty="0"/>
            </a:br>
            <a:r>
              <a:rPr lang="en-GB" dirty="0">
                <a:solidFill>
                  <a:srgbClr val="333333"/>
                </a:solidFill>
                <a:latin typeface="Roboto"/>
              </a:rPr>
              <a:t>"My name is Ozymandias, </a:t>
            </a:r>
            <a:r>
              <a:rPr lang="en-GB" b="1" dirty="0">
                <a:solidFill>
                  <a:schemeClr val="bg1">
                    <a:lumMod val="50000"/>
                  </a:schemeClr>
                </a:solidFill>
                <a:latin typeface="Roboto"/>
              </a:rPr>
              <a:t>king of kings:</a:t>
            </a:r>
            <a:r>
              <a:rPr lang="en-GB" b="1" dirty="0">
                <a:solidFill>
                  <a:schemeClr val="bg1">
                    <a:lumMod val="50000"/>
                  </a:schemeClr>
                </a:solidFill>
              </a:rPr>
              <a:t/>
            </a:r>
            <a:br>
              <a:rPr lang="en-GB" b="1" dirty="0">
                <a:solidFill>
                  <a:schemeClr val="bg1">
                    <a:lumMod val="50000"/>
                  </a:schemeClr>
                </a:solidFill>
              </a:rPr>
            </a:br>
            <a:r>
              <a:rPr lang="en-GB" dirty="0">
                <a:solidFill>
                  <a:srgbClr val="333333"/>
                </a:solidFill>
                <a:latin typeface="Roboto"/>
              </a:rPr>
              <a:t>Look on my works, ye Mighty, and despair!"</a:t>
            </a:r>
            <a:r>
              <a:rPr lang="en-GB" dirty="0"/>
              <a:t/>
            </a:r>
            <a:br>
              <a:rPr lang="en-GB" dirty="0"/>
            </a:br>
            <a:r>
              <a:rPr lang="en-GB" dirty="0">
                <a:solidFill>
                  <a:srgbClr val="333333"/>
                </a:solidFill>
                <a:latin typeface="Roboto"/>
              </a:rPr>
              <a:t>Nothing beside remains. Round the decay</a:t>
            </a:r>
            <a:r>
              <a:rPr lang="en-GB" dirty="0"/>
              <a:t/>
            </a:r>
            <a:br>
              <a:rPr lang="en-GB" dirty="0"/>
            </a:br>
            <a:r>
              <a:rPr lang="en-GB" dirty="0">
                <a:solidFill>
                  <a:srgbClr val="333333"/>
                </a:solidFill>
                <a:latin typeface="Roboto"/>
              </a:rPr>
              <a:t>Of that colossal wreck, boundless and bare</a:t>
            </a:r>
            <a:r>
              <a:rPr lang="en-GB" dirty="0"/>
              <a:t/>
            </a:r>
            <a:br>
              <a:rPr lang="en-GB" dirty="0"/>
            </a:br>
            <a:r>
              <a:rPr lang="en-GB" dirty="0">
                <a:solidFill>
                  <a:srgbClr val="333333"/>
                </a:solidFill>
                <a:latin typeface="Roboto"/>
              </a:rPr>
              <a:t>The lone and level sands stretch far away.' </a:t>
            </a:r>
            <a:endParaRPr lang="en-GB" dirty="0"/>
          </a:p>
        </p:txBody>
      </p:sp>
      <p:sp>
        <p:nvSpPr>
          <p:cNvPr id="5" name="TextBox 4">
            <a:extLst>
              <a:ext uri="{FF2B5EF4-FFF2-40B4-BE49-F238E27FC236}">
                <a16:creationId xmlns:a16="http://schemas.microsoft.com/office/drawing/2014/main" id="{364EFCFB-C949-48A3-BB32-56076710F91F}"/>
              </a:ext>
            </a:extLst>
          </p:cNvPr>
          <p:cNvSpPr txBox="1"/>
          <p:nvPr/>
        </p:nvSpPr>
        <p:spPr>
          <a:xfrm>
            <a:off x="4305300" y="32593"/>
            <a:ext cx="4727282" cy="5078313"/>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Ozymandias by Percy Shelley</a:t>
            </a:r>
          </a:p>
          <a:p>
            <a:r>
              <a:rPr lang="en-GB" sz="1200" b="1" dirty="0">
                <a:solidFill>
                  <a:srgbClr val="FF0000"/>
                </a:solidFill>
              </a:rPr>
              <a:t>1 – The title is the nickname for Rameses 11 an Egyptian Pharaoh who ruled with a fist of iron and was widely believed to be despised by his people.</a:t>
            </a:r>
          </a:p>
          <a:p>
            <a:r>
              <a:rPr lang="en-GB" sz="1200" b="1" dirty="0">
                <a:solidFill>
                  <a:schemeClr val="accent5"/>
                </a:solidFill>
              </a:rPr>
              <a:t>2 – The importance of the oral tradition of passing stories down through generation is shown here. As a poet and storyteller himself, Shelley offers an omniscient narrator as a way of perhaps authenticating the story being told. Shelley was in competition with a friend to write a poem about the story of Ozymandias. </a:t>
            </a:r>
          </a:p>
          <a:p>
            <a:r>
              <a:rPr lang="en-GB" sz="1200" b="1" dirty="0">
                <a:solidFill>
                  <a:srgbClr val="C00000"/>
                </a:solidFill>
              </a:rPr>
              <a:t>3 – The sculptor would have been instructed to create a true liking of the face of the Pharaoh and there appears to be no flattery in the depiction of the statue’s true nature here. Perhaps, the sculptor was immortalising Ozymandias but giving an insight for generations to come into the cruelty of the leader.</a:t>
            </a:r>
          </a:p>
          <a:p>
            <a:r>
              <a:rPr lang="en-GB" sz="1200" b="1" dirty="0">
                <a:solidFill>
                  <a:schemeClr val="accent3"/>
                </a:solidFill>
              </a:rPr>
              <a:t>4 – This suggests a superiority complex and a sense that Ozymandias as a character is put himself on a physical pedestal as being better than everyone else. He seems to think he is the greatest ruler and the statue is his legacy.</a:t>
            </a:r>
          </a:p>
          <a:p>
            <a:r>
              <a:rPr lang="en-GB" sz="1200" b="1" dirty="0">
                <a:solidFill>
                  <a:srgbClr val="7030A0"/>
                </a:solidFill>
              </a:rPr>
              <a:t>5 – A wider comment on society is being made by Shelley in that power while alive may be all well and good, but once you are dead, your power will fade and the essence of who you were will be all that is remembered. It is a wider warning about the damaging nature of people in power not remembering their humanity. We all die the same appears to be a message from Shelley.</a:t>
            </a:r>
          </a:p>
        </p:txBody>
      </p:sp>
    </p:spTree>
    <p:extLst>
      <p:ext uri="{BB962C8B-B14F-4D97-AF65-F5344CB8AC3E}">
        <p14:creationId xmlns:p14="http://schemas.microsoft.com/office/powerpoint/2010/main" val="87388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E1E5088B-A33B-47E3-8041-69910BFF689B}"/>
              </a:ext>
            </a:extLst>
          </p:cNvPr>
          <p:cNvSpPr>
            <a:spLocks noChangeArrowheads="1"/>
          </p:cNvSpPr>
          <p:nvPr/>
        </p:nvSpPr>
        <p:spPr bwMode="auto">
          <a:xfrm>
            <a:off x="206317" y="0"/>
            <a:ext cx="2991203" cy="4985980"/>
          </a:xfrm>
          <a:prstGeom prst="rect">
            <a:avLst/>
          </a:prstGeom>
          <a:solidFill>
            <a:schemeClr val="accent1">
              <a:lumMod val="20000"/>
              <a:lumOff val="80000"/>
            </a:schemeClr>
          </a:solidFill>
          <a:ln>
            <a:noFill/>
          </a:ln>
          <a:effec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228600" marR="0" lvl="0" indent="-228600" algn="l" defTabSz="914400" rtl="0" eaLnBrk="0" fontAlgn="base" latinLnBrk="0" hangingPunct="0">
              <a:lnSpc>
                <a:spcPct val="100000"/>
              </a:lnSpc>
              <a:spcBef>
                <a:spcPct val="0"/>
              </a:spcBef>
              <a:spcAft>
                <a:spcPct val="0"/>
              </a:spcAft>
              <a:buClrTx/>
              <a:buSzTx/>
              <a:buFontTx/>
              <a:buAutoNum type="arabicParenBoth"/>
              <a:tabLst/>
            </a:pPr>
            <a:r>
              <a:rPr kumimoji="0" lang="en-US" altLang="en-US" sz="1200" b="1" i="0" u="none" strike="noStrike" cap="none" normalizeH="0" baseline="0" dirty="0">
                <a:ln>
                  <a:noFill/>
                </a:ln>
                <a:solidFill>
                  <a:srgbClr val="FF0000"/>
                </a:solidFill>
                <a:effectLst/>
                <a:latin typeface="Programme"/>
              </a:rPr>
              <a:t>A Wife in London </a:t>
            </a:r>
            <a:endParaRPr lang="en-US" altLang="en-US" sz="600" dirty="0"/>
          </a:p>
          <a:p>
            <a:pPr marL="228600" marR="0" lvl="0" indent="-228600" algn="l" defTabSz="914400" rtl="0" eaLnBrk="0" fontAlgn="base" latinLnBrk="0" hangingPunct="0">
              <a:lnSpc>
                <a:spcPct val="100000"/>
              </a:lnSpc>
              <a:spcBef>
                <a:spcPct val="0"/>
              </a:spcBef>
              <a:spcAft>
                <a:spcPct val="0"/>
              </a:spcAft>
              <a:buClrTx/>
              <a:buSzTx/>
              <a:buFontTx/>
              <a:buAutoNum type="arabicParenBoth"/>
              <a:tabLst/>
            </a:pPr>
            <a:r>
              <a:rPr kumimoji="0" lang="en-US" altLang="en-US" sz="1200" b="1" i="0" u="none" strike="noStrike" cap="none" normalizeH="0" baseline="0" dirty="0">
                <a:ln>
                  <a:noFill/>
                </a:ln>
                <a:solidFill>
                  <a:schemeClr val="accent5"/>
                </a:solidFill>
                <a:effectLst/>
                <a:latin typeface="Programme"/>
              </a:rPr>
              <a:t>I--The Tragedy</a:t>
            </a: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Programme"/>
              </a:rPr>
              <a:t>(3) She</a:t>
            </a:r>
            <a:r>
              <a:rPr kumimoji="0" lang="en-US" altLang="en-US" sz="1200" b="0" i="0" u="none" strike="noStrike" cap="none" normalizeH="0" baseline="0" dirty="0">
                <a:ln>
                  <a:noFill/>
                </a:ln>
                <a:solidFill>
                  <a:srgbClr val="222222"/>
                </a:solidFill>
                <a:effectLst/>
                <a:latin typeface="Programme"/>
              </a:rPr>
              <a:t> </a:t>
            </a:r>
            <a:r>
              <a:rPr kumimoji="0" lang="en-US" altLang="en-US" sz="1200" b="0" i="0" u="none" strike="noStrike" cap="none" normalizeH="0" baseline="0" dirty="0">
                <a:ln>
                  <a:noFill/>
                </a:ln>
                <a:solidFill>
                  <a:srgbClr val="000000"/>
                </a:solidFill>
                <a:effectLst/>
                <a:latin typeface="Programme"/>
              </a:rPr>
              <a:t>sits i</a:t>
            </a:r>
            <a:r>
              <a:rPr kumimoji="0" lang="en-US" altLang="en-US" sz="1200" b="0" i="0" u="none" strike="noStrike" cap="none" normalizeH="0" baseline="0" dirty="0">
                <a:ln>
                  <a:noFill/>
                </a:ln>
                <a:solidFill>
                  <a:srgbClr val="222222"/>
                </a:solidFill>
                <a:effectLst/>
                <a:latin typeface="Programme"/>
              </a:rPr>
              <a:t>n the </a:t>
            </a:r>
            <a:r>
              <a:rPr kumimoji="0" lang="en-US" altLang="en-US" sz="1200" b="1" i="0" u="none" strike="noStrike" cap="none" normalizeH="0" baseline="0" dirty="0">
                <a:ln>
                  <a:noFill/>
                </a:ln>
                <a:solidFill>
                  <a:srgbClr val="C00000"/>
                </a:solidFill>
                <a:effectLst/>
                <a:latin typeface="Programme"/>
              </a:rPr>
              <a:t>tawny </a:t>
            </a:r>
            <a:r>
              <a:rPr kumimoji="0" lang="en-US" altLang="en-US" sz="1200" b="1" i="0" u="none" strike="noStrike" cap="none" normalizeH="0" baseline="0" dirty="0" err="1">
                <a:ln>
                  <a:noFill/>
                </a:ln>
                <a:solidFill>
                  <a:srgbClr val="C00000"/>
                </a:solidFill>
                <a:effectLst/>
                <a:latin typeface="Programme"/>
              </a:rPr>
              <a:t>vapour</a:t>
            </a: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222222"/>
                </a:solidFill>
                <a:effectLst/>
                <a:latin typeface="Programme"/>
              </a:rPr>
              <a:t>That the City lanes have </a:t>
            </a:r>
            <a:r>
              <a:rPr kumimoji="0" lang="en-US" altLang="en-US" sz="1200" b="0" i="0" u="none" strike="noStrike" cap="none" normalizeH="0" baseline="0" dirty="0" err="1">
                <a:ln>
                  <a:noFill/>
                </a:ln>
                <a:solidFill>
                  <a:srgbClr val="000000"/>
                </a:solidFill>
                <a:effectLst/>
                <a:latin typeface="Programme"/>
              </a:rPr>
              <a:t>uprolled</a:t>
            </a:r>
            <a:r>
              <a:rPr kumimoji="0" lang="en-US" altLang="en-US" sz="1200" b="0" i="0" u="none" strike="noStrike" cap="none" normalizeH="0" baseline="0" dirty="0">
                <a:ln>
                  <a:noFill/>
                </a:ln>
                <a:solidFill>
                  <a:srgbClr val="000000"/>
                </a:solidFill>
                <a:effectLst/>
                <a:latin typeface="Programme"/>
              </a:rPr>
              <a:t>,</a:t>
            </a: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222222"/>
                </a:solidFill>
                <a:effectLst/>
                <a:latin typeface="Programme"/>
              </a:rPr>
              <a:t>Behind whose </a:t>
            </a:r>
            <a:r>
              <a:rPr kumimoji="0" lang="en-US" altLang="en-US" sz="1200" b="0" i="0" u="none" strike="noStrike" cap="none" normalizeH="0" baseline="0" dirty="0">
                <a:ln>
                  <a:noFill/>
                </a:ln>
                <a:solidFill>
                  <a:srgbClr val="000000"/>
                </a:solidFill>
                <a:effectLst/>
                <a:latin typeface="Programme"/>
              </a:rPr>
              <a:t>webby fold on fold</a:t>
            </a: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222222"/>
                </a:solidFill>
                <a:effectLst/>
                <a:latin typeface="Programme"/>
              </a:rPr>
              <a:t>Like a </a:t>
            </a:r>
            <a:r>
              <a:rPr kumimoji="0" lang="en-US" altLang="en-US" sz="1200" b="0" i="0" u="none" strike="noStrike" cap="none" normalizeH="0" baseline="0" dirty="0">
                <a:ln>
                  <a:noFill/>
                </a:ln>
                <a:solidFill>
                  <a:srgbClr val="000000"/>
                </a:solidFill>
                <a:effectLst/>
                <a:latin typeface="Programme"/>
              </a:rPr>
              <a:t>waning</a:t>
            </a:r>
            <a:r>
              <a:rPr kumimoji="0" lang="en-US" altLang="en-US" sz="1200" b="0" i="0" u="none" strike="noStrike" cap="none" normalizeH="0" baseline="0" dirty="0">
                <a:ln>
                  <a:noFill/>
                </a:ln>
                <a:solidFill>
                  <a:srgbClr val="222222"/>
                </a:solidFill>
                <a:effectLst/>
                <a:latin typeface="Programme"/>
              </a:rPr>
              <a:t> </a:t>
            </a:r>
            <a:r>
              <a:rPr kumimoji="0" lang="en-US" altLang="en-US" sz="1200" b="0" i="0" u="none" strike="noStrike" cap="none" normalizeH="0" baseline="0" dirty="0">
                <a:ln>
                  <a:noFill/>
                </a:ln>
                <a:solidFill>
                  <a:srgbClr val="000000"/>
                </a:solidFill>
                <a:effectLst/>
                <a:latin typeface="Programme"/>
              </a:rPr>
              <a:t>taper</a:t>
            </a: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222222"/>
                </a:solidFill>
                <a:effectLst/>
                <a:latin typeface="Programme"/>
              </a:rPr>
              <a:t>The street-lamp glimmers cold.</a:t>
            </a: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200" b="0" i="0" u="none" strike="noStrike" cap="none" normalizeH="0" baseline="0" dirty="0">
                <a:ln>
                  <a:noFill/>
                </a:ln>
                <a:solidFill>
                  <a:srgbClr val="222222"/>
                </a:solidFill>
                <a:effectLst/>
                <a:latin typeface="Programme"/>
              </a:rPr>
              <a:t>A messenger's </a:t>
            </a:r>
            <a:r>
              <a:rPr kumimoji="0" lang="en-US" altLang="en-US" sz="1200" b="0" i="0" u="none" strike="noStrike" cap="none" normalizeH="0" baseline="0" dirty="0">
                <a:ln>
                  <a:noFill/>
                </a:ln>
                <a:solidFill>
                  <a:srgbClr val="000000"/>
                </a:solidFill>
                <a:effectLst/>
                <a:latin typeface="Programme"/>
              </a:rPr>
              <a:t>knock cracks</a:t>
            </a:r>
            <a:r>
              <a:rPr kumimoji="0" lang="en-US" altLang="en-US" sz="1200" b="0" i="0" u="none" strike="noStrike" cap="none" normalizeH="0" baseline="0" dirty="0">
                <a:ln>
                  <a:noFill/>
                </a:ln>
                <a:solidFill>
                  <a:srgbClr val="222222"/>
                </a:solidFill>
                <a:effectLst/>
                <a:latin typeface="Programme"/>
              </a:rPr>
              <a:t> smartly,</a:t>
            </a: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Programme"/>
              </a:rPr>
              <a:t>Flashed news is in her hand</a:t>
            </a:r>
            <a:br>
              <a:rPr kumimoji="0" lang="en-US" altLang="en-US" sz="1200" b="0" i="0" u="none" strike="noStrike" cap="none" normalizeH="0" baseline="0" dirty="0">
                <a:ln>
                  <a:noFill/>
                </a:ln>
                <a:solidFill>
                  <a:srgbClr val="000000"/>
                </a:solidFill>
                <a:effectLst/>
                <a:latin typeface="Programme"/>
              </a:rPr>
            </a:br>
            <a:r>
              <a:rPr kumimoji="0" lang="en-US" altLang="en-US" sz="1200" b="0" i="0" u="none" strike="noStrike" cap="none" normalizeH="0" baseline="0" dirty="0">
                <a:ln>
                  <a:noFill/>
                </a:ln>
                <a:solidFill>
                  <a:srgbClr val="000000"/>
                </a:solidFill>
                <a:effectLst/>
                <a:latin typeface="Programme"/>
              </a:rPr>
              <a:t>Of meaning it dazes to understand</a:t>
            </a: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222222"/>
                </a:solidFill>
                <a:effectLst/>
                <a:latin typeface="Programme"/>
              </a:rPr>
              <a:t>Though </a:t>
            </a:r>
            <a:r>
              <a:rPr kumimoji="0" lang="en-US" altLang="en-US" sz="1200" b="0" i="0" u="none" strike="noStrike" cap="none" normalizeH="0" baseline="0" dirty="0">
                <a:ln>
                  <a:noFill/>
                </a:ln>
                <a:solidFill>
                  <a:srgbClr val="000000"/>
                </a:solidFill>
                <a:effectLst/>
                <a:latin typeface="Programme"/>
              </a:rPr>
              <a:t>shaped so shortly:</a:t>
            </a: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Programme"/>
              </a:rPr>
              <a:t>He--has fallen--in the far South Land . . .</a:t>
            </a: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endParaRPr kumimoji="0" lang="en-US" altLang="en-US" sz="6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bg1">
                    <a:lumMod val="50000"/>
                  </a:schemeClr>
                </a:solidFill>
                <a:effectLst/>
                <a:latin typeface="Programme"/>
              </a:rPr>
              <a:t>(4) II--The Irony</a:t>
            </a: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r>
              <a:rPr kumimoji="0" lang="en-US" altLang="en-US" sz="1200" b="0" i="0" u="none" strike="noStrike" cap="none" normalizeH="0" baseline="0" dirty="0" err="1">
                <a:ln>
                  <a:noFill/>
                </a:ln>
                <a:solidFill>
                  <a:srgbClr val="222222"/>
                </a:solidFill>
                <a:effectLst/>
                <a:latin typeface="Programme"/>
              </a:rPr>
              <a:t>'Tis</a:t>
            </a:r>
            <a:r>
              <a:rPr kumimoji="0" lang="en-US" altLang="en-US" sz="1200" b="0" i="0" u="none" strike="noStrike" cap="none" normalizeH="0" baseline="0" dirty="0">
                <a:ln>
                  <a:noFill/>
                </a:ln>
                <a:solidFill>
                  <a:srgbClr val="222222"/>
                </a:solidFill>
                <a:effectLst/>
                <a:latin typeface="Programme"/>
              </a:rPr>
              <a:t> the morrow; </a:t>
            </a:r>
            <a:r>
              <a:rPr kumimoji="0" lang="en-US" altLang="en-US" sz="1200" b="0" i="0" u="none" strike="noStrike" cap="none" normalizeH="0" baseline="0" dirty="0">
                <a:ln>
                  <a:noFill/>
                </a:ln>
                <a:solidFill>
                  <a:srgbClr val="000000"/>
                </a:solidFill>
                <a:effectLst/>
                <a:latin typeface="Programme"/>
              </a:rPr>
              <a:t>the fog hangs thicker,</a:t>
            </a: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222222"/>
                </a:solidFill>
                <a:effectLst/>
                <a:latin typeface="Programme"/>
              </a:rPr>
              <a:t>The postman </a:t>
            </a:r>
            <a:r>
              <a:rPr kumimoji="0" lang="en-US" altLang="en-US" sz="1200" b="0" i="0" u="none" strike="noStrike" cap="none" normalizeH="0" baseline="0" dirty="0">
                <a:ln>
                  <a:noFill/>
                </a:ln>
                <a:solidFill>
                  <a:srgbClr val="000000"/>
                </a:solidFill>
                <a:effectLst/>
                <a:latin typeface="Programme"/>
              </a:rPr>
              <a:t>nears and goes:</a:t>
            </a: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222222"/>
                </a:solidFill>
                <a:effectLst/>
                <a:latin typeface="Programme"/>
              </a:rPr>
              <a:t>A letter is brought whose lines disclose</a:t>
            </a: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222222"/>
                </a:solidFill>
                <a:effectLst/>
                <a:latin typeface="Programme"/>
              </a:rPr>
              <a:t>By the firelight flicker</a:t>
            </a: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Programme"/>
              </a:rPr>
              <a:t>His hand, whom the worm now knows:</a:t>
            </a: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endParaRPr kumimoji="0" lang="en-US" altLang="en-US" sz="1200" b="0" i="0" u="none" strike="noStrike" cap="none" normalizeH="0" baseline="0" dirty="0">
              <a:ln>
                <a:noFill/>
              </a:ln>
              <a:solidFill>
                <a:srgbClr val="222222"/>
              </a:solidFill>
              <a:effectLst/>
              <a:latin typeface="Programm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Programme"/>
              </a:rPr>
              <a:t>Fresh--firm-</a:t>
            </a:r>
            <a:r>
              <a:rPr kumimoji="0" lang="en-US" altLang="en-US" sz="1200" b="0" i="0" u="none" strike="noStrike" cap="none" normalizeH="0" baseline="0" dirty="0">
                <a:ln>
                  <a:noFill/>
                </a:ln>
                <a:solidFill>
                  <a:srgbClr val="222222"/>
                </a:solidFill>
                <a:effectLst/>
                <a:latin typeface="Programme"/>
              </a:rPr>
              <a:t>-</a:t>
            </a:r>
            <a:r>
              <a:rPr kumimoji="0" lang="en-US" altLang="en-US" sz="1200" b="0" i="0" u="none" strike="noStrike" cap="none" normalizeH="0" baseline="0" dirty="0">
                <a:ln>
                  <a:noFill/>
                </a:ln>
                <a:solidFill>
                  <a:srgbClr val="000000"/>
                </a:solidFill>
                <a:effectLst/>
                <a:latin typeface="Programme"/>
              </a:rPr>
              <a:t>penned in highest feather -</a:t>
            </a:r>
            <a:r>
              <a:rPr kumimoji="0" lang="en-US" altLang="en-US" sz="600" b="0" i="0" u="none" strike="noStrike" cap="none" normalizeH="0" baseline="0" dirty="0">
                <a:ln>
                  <a:noFill/>
                </a:ln>
                <a:solidFill>
                  <a:schemeClr val="tx1"/>
                </a:solidFill>
                <a:effectLst/>
              </a:rPr>
              <a:t/>
            </a:r>
            <a:br>
              <a:rPr kumimoji="0" lang="en-US" altLang="en-US" sz="6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222222"/>
                </a:solidFill>
                <a:effectLst/>
                <a:latin typeface="Programme"/>
              </a:rPr>
              <a:t>Page-full of his hoped return,</a:t>
            </a:r>
            <a:br>
              <a:rPr kumimoji="0" lang="en-US" altLang="en-US" sz="1200" b="0" i="0" u="none" strike="noStrike" cap="none" normalizeH="0" baseline="0" dirty="0">
                <a:ln>
                  <a:noFill/>
                </a:ln>
                <a:solidFill>
                  <a:srgbClr val="222222"/>
                </a:solidFill>
                <a:effectLst/>
                <a:latin typeface="Programme"/>
              </a:rPr>
            </a:br>
            <a:r>
              <a:rPr kumimoji="0" lang="en-US" altLang="en-US" sz="1200" b="0" i="0" u="none" strike="noStrike" cap="none" normalizeH="0" baseline="0" dirty="0">
                <a:ln>
                  <a:noFill/>
                </a:ln>
                <a:solidFill>
                  <a:srgbClr val="222222"/>
                </a:solidFill>
                <a:effectLst/>
                <a:latin typeface="Programme"/>
              </a:rPr>
              <a:t>And of </a:t>
            </a:r>
            <a:r>
              <a:rPr kumimoji="0" lang="en-US" altLang="en-US" sz="1200" b="1" i="0" u="none" strike="noStrike" cap="none" normalizeH="0" baseline="0" dirty="0">
                <a:ln>
                  <a:noFill/>
                </a:ln>
                <a:solidFill>
                  <a:srgbClr val="7030A0"/>
                </a:solidFill>
                <a:effectLst/>
                <a:latin typeface="Programme"/>
              </a:rPr>
              <a:t>home-planned jaunts</a:t>
            </a:r>
            <a:r>
              <a:rPr kumimoji="0" lang="en-US" altLang="en-US" sz="1200" b="0" i="0" u="none" strike="noStrike" cap="none" normalizeH="0" baseline="0" dirty="0">
                <a:ln>
                  <a:noFill/>
                </a:ln>
                <a:solidFill>
                  <a:srgbClr val="222222"/>
                </a:solidFill>
                <a:effectLst/>
                <a:latin typeface="Programme"/>
              </a:rPr>
              <a:t> by brake and burn</a:t>
            </a:r>
            <a:br>
              <a:rPr kumimoji="0" lang="en-US" altLang="en-US" sz="1200" b="0" i="0" u="none" strike="noStrike" cap="none" normalizeH="0" baseline="0" dirty="0">
                <a:ln>
                  <a:noFill/>
                </a:ln>
                <a:solidFill>
                  <a:srgbClr val="222222"/>
                </a:solidFill>
                <a:effectLst/>
                <a:latin typeface="Programme"/>
              </a:rPr>
            </a:br>
            <a:r>
              <a:rPr kumimoji="0" lang="en-US" altLang="en-US" sz="1200" b="0" i="0" u="none" strike="noStrike" cap="none" normalizeH="0" baseline="0" dirty="0">
                <a:ln>
                  <a:noFill/>
                </a:ln>
                <a:solidFill>
                  <a:srgbClr val="222222"/>
                </a:solidFill>
                <a:effectLst/>
                <a:latin typeface="Programme"/>
              </a:rPr>
              <a:t>In the summer weather,</a:t>
            </a:r>
            <a:br>
              <a:rPr kumimoji="0" lang="en-US" altLang="en-US" sz="1200" b="0" i="0" u="none" strike="noStrike" cap="none" normalizeH="0" baseline="0" dirty="0">
                <a:ln>
                  <a:noFill/>
                </a:ln>
                <a:solidFill>
                  <a:srgbClr val="222222"/>
                </a:solidFill>
                <a:effectLst/>
                <a:latin typeface="Programme"/>
              </a:rPr>
            </a:br>
            <a:r>
              <a:rPr kumimoji="0" lang="en-US" altLang="en-US" sz="1200" b="0" i="0" u="none" strike="noStrike" cap="none" normalizeH="0" baseline="0" dirty="0">
                <a:ln>
                  <a:noFill/>
                </a:ln>
                <a:solidFill>
                  <a:srgbClr val="222222"/>
                </a:solidFill>
                <a:effectLst/>
                <a:latin typeface="Programme"/>
              </a:rPr>
              <a:t>And of new love that they would learn.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46962221-CE24-44F9-8964-093EAE29DFBC}"/>
              </a:ext>
            </a:extLst>
          </p:cNvPr>
          <p:cNvSpPr txBox="1"/>
          <p:nvPr/>
        </p:nvSpPr>
        <p:spPr>
          <a:xfrm>
            <a:off x="3543300" y="217259"/>
            <a:ext cx="5128260" cy="4154984"/>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A Wife in London by Thomas Hardy</a:t>
            </a:r>
          </a:p>
          <a:p>
            <a:r>
              <a:rPr lang="en-GB" sz="1200" b="1" dirty="0">
                <a:solidFill>
                  <a:srgbClr val="FF0000"/>
                </a:solidFill>
              </a:rPr>
              <a:t>1 – The role and importance of women in war is often forgotten and Hardy was aware of this. He wrote the poem in the perspective of a wife to remind people of the often forgotten females who would wait at home and receive bad news of their husbands or partners.</a:t>
            </a:r>
          </a:p>
          <a:p>
            <a:r>
              <a:rPr lang="en-GB" sz="1200" b="1" dirty="0">
                <a:solidFill>
                  <a:schemeClr val="accent5"/>
                </a:solidFill>
              </a:rPr>
              <a:t>2 – The wife in this section of the poem receives the news via telegram (before the days of internet) that her husband has been killed in the Boer War in South Africa many many miles away</a:t>
            </a:r>
          </a:p>
          <a:p>
            <a:r>
              <a:rPr lang="en-GB" sz="1200" b="1" dirty="0">
                <a:solidFill>
                  <a:srgbClr val="C00000"/>
                </a:solidFill>
              </a:rPr>
              <a:t>3 – The weather was often appalling casting a smog over the newly industrialised London and as she sits waiting to hear from her husband the weather acts as a warning that all is not well for this unsuspecting female (who is nameless, therefore could be any female whose husband is at war) </a:t>
            </a:r>
          </a:p>
          <a:p>
            <a:r>
              <a:rPr lang="en-GB" sz="1200" b="1" dirty="0">
                <a:solidFill>
                  <a:schemeClr val="accent3"/>
                </a:solidFill>
              </a:rPr>
              <a:t>4 – This section of the poem is the day after the horrific news and the same female receives a letter from her husband giving her news that he will be home soon. This would have happened as post took a long time to arrive home and news was sporadic in this time period. </a:t>
            </a:r>
          </a:p>
          <a:p>
            <a:r>
              <a:rPr lang="en-GB" sz="1200" b="1" dirty="0">
                <a:solidFill>
                  <a:srgbClr val="7030A0"/>
                </a:solidFill>
              </a:rPr>
              <a:t>5 – This comments on the loss of future life together. War does not only stop the man from living, but also kills all the plans that the couples had for the future. Hardy reinforces the futility of war and the way that this devastated many families and couples lives. </a:t>
            </a:r>
          </a:p>
        </p:txBody>
      </p:sp>
    </p:spTree>
    <p:extLst>
      <p:ext uri="{BB962C8B-B14F-4D97-AF65-F5344CB8AC3E}">
        <p14:creationId xmlns:p14="http://schemas.microsoft.com/office/powerpoint/2010/main" val="386780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E36504A-A29A-4BA3-BA64-4FDA3DE7DC4E}"/>
              </a:ext>
            </a:extLst>
          </p:cNvPr>
          <p:cNvSpPr/>
          <p:nvPr/>
        </p:nvSpPr>
        <p:spPr>
          <a:xfrm>
            <a:off x="97348" y="0"/>
            <a:ext cx="2710078" cy="5216813"/>
          </a:xfrm>
          <a:prstGeom prst="rect">
            <a:avLst/>
          </a:prstGeom>
        </p:spPr>
        <p:txBody>
          <a:bodyPr wrap="square">
            <a:spAutoFit/>
          </a:bodyPr>
          <a:lstStyle/>
          <a:p>
            <a:r>
              <a:rPr lang="en-GB" sz="1050" b="1" dirty="0">
                <a:latin typeface="Calibri" panose="020F0502020204030204" pitchFamily="34" charset="0"/>
                <a:cs typeface="Calibri" panose="020F0502020204030204" pitchFamily="34" charset="0"/>
              </a:rPr>
              <a:t>The Manhunt by Simon Armitage</a:t>
            </a:r>
          </a:p>
          <a:p>
            <a:r>
              <a:rPr lang="en-GB" sz="900" b="1" dirty="0">
                <a:solidFill>
                  <a:srgbClr val="FF0000"/>
                </a:solidFill>
                <a:latin typeface="Calibri" panose="020F0502020204030204" pitchFamily="34" charset="0"/>
                <a:cs typeface="Calibri" panose="020F0502020204030204" pitchFamily="34" charset="0"/>
              </a:rPr>
              <a:t>(1) After the first phase, </a:t>
            </a:r>
          </a:p>
          <a:p>
            <a:r>
              <a:rPr lang="en-GB" sz="900" b="1" dirty="0">
                <a:solidFill>
                  <a:srgbClr val="FF0000"/>
                </a:solidFill>
                <a:latin typeface="Calibri" panose="020F0502020204030204" pitchFamily="34" charset="0"/>
                <a:cs typeface="Calibri" panose="020F0502020204030204" pitchFamily="34" charset="0"/>
              </a:rPr>
              <a:t>after passionate nights and intimate days,</a:t>
            </a:r>
          </a:p>
          <a:p>
            <a:r>
              <a:rPr lang="en-GB" sz="900" dirty="0">
                <a:latin typeface="Calibri" panose="020F0502020204030204" pitchFamily="34" charset="0"/>
                <a:cs typeface="Calibri" panose="020F0502020204030204" pitchFamily="34" charset="0"/>
              </a:rPr>
              <a:t> </a:t>
            </a:r>
          </a:p>
          <a:p>
            <a:r>
              <a:rPr lang="en-GB" sz="900" dirty="0">
                <a:latin typeface="Calibri" panose="020F0502020204030204" pitchFamily="34" charset="0"/>
                <a:cs typeface="Calibri" panose="020F0502020204030204" pitchFamily="34" charset="0"/>
              </a:rPr>
              <a:t>only then would he let me trace </a:t>
            </a:r>
          </a:p>
          <a:p>
            <a:r>
              <a:rPr lang="en-GB" sz="900" dirty="0">
                <a:latin typeface="Calibri" panose="020F0502020204030204" pitchFamily="34" charset="0"/>
                <a:cs typeface="Calibri" panose="020F0502020204030204" pitchFamily="34" charset="0"/>
              </a:rPr>
              <a:t>(2) the </a:t>
            </a:r>
            <a:r>
              <a:rPr lang="en-GB" sz="900" b="1" dirty="0">
                <a:solidFill>
                  <a:schemeClr val="accent5"/>
                </a:solidFill>
                <a:latin typeface="Calibri" panose="020F0502020204030204" pitchFamily="34" charset="0"/>
                <a:cs typeface="Calibri" panose="020F0502020204030204" pitchFamily="34" charset="0"/>
              </a:rPr>
              <a:t>frozen river which ran through his face,</a:t>
            </a:r>
          </a:p>
          <a:p>
            <a:r>
              <a:rPr lang="en-GB" sz="900" dirty="0">
                <a:latin typeface="Calibri" panose="020F0502020204030204" pitchFamily="34" charset="0"/>
                <a:cs typeface="Calibri" panose="020F0502020204030204" pitchFamily="34" charset="0"/>
              </a:rPr>
              <a:t> </a:t>
            </a:r>
          </a:p>
          <a:p>
            <a:r>
              <a:rPr lang="en-GB" sz="900" dirty="0">
                <a:latin typeface="Calibri" panose="020F0502020204030204" pitchFamily="34" charset="0"/>
                <a:cs typeface="Calibri" panose="020F0502020204030204" pitchFamily="34" charset="0"/>
              </a:rPr>
              <a:t>only then would he let me explore </a:t>
            </a:r>
          </a:p>
          <a:p>
            <a:r>
              <a:rPr lang="en-GB" sz="900" dirty="0">
                <a:latin typeface="Calibri" panose="020F0502020204030204" pitchFamily="34" charset="0"/>
                <a:cs typeface="Calibri" panose="020F0502020204030204" pitchFamily="34" charset="0"/>
              </a:rPr>
              <a:t>the blown hinge of his lower jaw,</a:t>
            </a:r>
          </a:p>
          <a:p>
            <a:r>
              <a:rPr lang="en-GB" sz="900" dirty="0">
                <a:latin typeface="Calibri" panose="020F0502020204030204" pitchFamily="34" charset="0"/>
                <a:cs typeface="Calibri" panose="020F0502020204030204" pitchFamily="34" charset="0"/>
              </a:rPr>
              <a:t> </a:t>
            </a:r>
          </a:p>
          <a:p>
            <a:r>
              <a:rPr lang="en-GB" sz="900" dirty="0">
                <a:latin typeface="Calibri" panose="020F0502020204030204" pitchFamily="34" charset="0"/>
                <a:cs typeface="Calibri" panose="020F0502020204030204" pitchFamily="34" charset="0"/>
              </a:rPr>
              <a:t>and handle and hold </a:t>
            </a:r>
          </a:p>
          <a:p>
            <a:r>
              <a:rPr lang="en-GB" sz="900" dirty="0">
                <a:latin typeface="Calibri" panose="020F0502020204030204" pitchFamily="34" charset="0"/>
                <a:cs typeface="Calibri" panose="020F0502020204030204" pitchFamily="34" charset="0"/>
              </a:rPr>
              <a:t>the damaged, porcelain collar-bone,</a:t>
            </a:r>
          </a:p>
          <a:p>
            <a:r>
              <a:rPr lang="en-GB" sz="900" dirty="0">
                <a:latin typeface="Calibri" panose="020F0502020204030204" pitchFamily="34" charset="0"/>
                <a:cs typeface="Calibri" panose="020F0502020204030204" pitchFamily="34" charset="0"/>
              </a:rPr>
              <a:t> </a:t>
            </a:r>
          </a:p>
          <a:p>
            <a:r>
              <a:rPr lang="en-GB" sz="900" dirty="0">
                <a:latin typeface="Calibri" panose="020F0502020204030204" pitchFamily="34" charset="0"/>
                <a:cs typeface="Calibri" panose="020F0502020204030204" pitchFamily="34" charset="0"/>
              </a:rPr>
              <a:t>and mind and attend </a:t>
            </a:r>
          </a:p>
          <a:p>
            <a:r>
              <a:rPr lang="en-GB" sz="900" dirty="0">
                <a:latin typeface="Calibri" panose="020F0502020204030204" pitchFamily="34" charset="0"/>
                <a:cs typeface="Calibri" panose="020F0502020204030204" pitchFamily="34" charset="0"/>
              </a:rPr>
              <a:t>the fractured rudder of shoulder-blade,</a:t>
            </a:r>
          </a:p>
          <a:p>
            <a:r>
              <a:rPr lang="en-GB" sz="900" dirty="0">
                <a:latin typeface="Calibri" panose="020F0502020204030204" pitchFamily="34" charset="0"/>
                <a:cs typeface="Calibri" panose="020F0502020204030204" pitchFamily="34" charset="0"/>
              </a:rPr>
              <a:t> </a:t>
            </a:r>
          </a:p>
          <a:p>
            <a:r>
              <a:rPr lang="en-GB" sz="900" dirty="0">
                <a:latin typeface="Calibri" panose="020F0502020204030204" pitchFamily="34" charset="0"/>
                <a:cs typeface="Calibri" panose="020F0502020204030204" pitchFamily="34" charset="0"/>
              </a:rPr>
              <a:t>and finger and thumb </a:t>
            </a:r>
          </a:p>
          <a:p>
            <a:r>
              <a:rPr lang="en-GB" sz="900" dirty="0">
                <a:latin typeface="Calibri" panose="020F0502020204030204" pitchFamily="34" charset="0"/>
                <a:cs typeface="Calibri" panose="020F0502020204030204" pitchFamily="34" charset="0"/>
              </a:rPr>
              <a:t>the parachute silk of his punctured lung.</a:t>
            </a:r>
          </a:p>
          <a:p>
            <a:r>
              <a:rPr lang="en-GB" sz="900" dirty="0">
                <a:latin typeface="Calibri" panose="020F0502020204030204" pitchFamily="34" charset="0"/>
                <a:cs typeface="Calibri" panose="020F0502020204030204" pitchFamily="34" charset="0"/>
              </a:rPr>
              <a:t> </a:t>
            </a:r>
          </a:p>
          <a:p>
            <a:r>
              <a:rPr lang="en-GB" sz="900" dirty="0">
                <a:latin typeface="Calibri" panose="020F0502020204030204" pitchFamily="34" charset="0"/>
                <a:cs typeface="Calibri" panose="020F0502020204030204" pitchFamily="34" charset="0"/>
              </a:rPr>
              <a:t>Only then could I bind </a:t>
            </a:r>
          </a:p>
          <a:p>
            <a:r>
              <a:rPr lang="en-GB" sz="900" dirty="0">
                <a:latin typeface="Calibri" panose="020F0502020204030204" pitchFamily="34" charset="0"/>
                <a:cs typeface="Calibri" panose="020F0502020204030204" pitchFamily="34" charset="0"/>
              </a:rPr>
              <a:t>the struts and climb the rungs of his broken ribs,</a:t>
            </a:r>
          </a:p>
          <a:p>
            <a:r>
              <a:rPr lang="en-GB" sz="900" dirty="0">
                <a:latin typeface="Calibri" panose="020F0502020204030204" pitchFamily="34" charset="0"/>
                <a:cs typeface="Calibri" panose="020F0502020204030204" pitchFamily="34" charset="0"/>
              </a:rPr>
              <a:t> </a:t>
            </a:r>
          </a:p>
          <a:p>
            <a:r>
              <a:rPr lang="en-GB" sz="900" b="1" dirty="0">
                <a:solidFill>
                  <a:srgbClr val="C00000"/>
                </a:solidFill>
                <a:latin typeface="Calibri" panose="020F0502020204030204" pitchFamily="34" charset="0"/>
                <a:cs typeface="Calibri" panose="020F0502020204030204" pitchFamily="34" charset="0"/>
              </a:rPr>
              <a:t>(3) and feel the hurt of his grazed heart.</a:t>
            </a:r>
          </a:p>
          <a:p>
            <a:r>
              <a:rPr lang="en-GB" sz="900" dirty="0">
                <a:latin typeface="Calibri" panose="020F0502020204030204" pitchFamily="34" charset="0"/>
                <a:cs typeface="Calibri" panose="020F0502020204030204" pitchFamily="34" charset="0"/>
              </a:rPr>
              <a:t>Skirting along, only then could I picture the scan,</a:t>
            </a:r>
          </a:p>
          <a:p>
            <a:r>
              <a:rPr lang="en-GB" sz="900" dirty="0">
                <a:latin typeface="Calibri" panose="020F0502020204030204" pitchFamily="34" charset="0"/>
                <a:cs typeface="Calibri" panose="020F0502020204030204" pitchFamily="34" charset="0"/>
              </a:rPr>
              <a:t> </a:t>
            </a:r>
          </a:p>
          <a:p>
            <a:r>
              <a:rPr lang="en-GB" sz="900" dirty="0">
                <a:latin typeface="Calibri" panose="020F0502020204030204" pitchFamily="34" charset="0"/>
                <a:cs typeface="Calibri" panose="020F0502020204030204" pitchFamily="34" charset="0"/>
              </a:rPr>
              <a:t>the foetus of metal beneath his chest </a:t>
            </a:r>
          </a:p>
          <a:p>
            <a:r>
              <a:rPr lang="en-GB" sz="900" dirty="0"/>
              <a:t>where the bullet had finally come to rest.</a:t>
            </a:r>
          </a:p>
          <a:p>
            <a:endParaRPr lang="en-GB" sz="900" dirty="0"/>
          </a:p>
          <a:p>
            <a:r>
              <a:rPr lang="en-GB" sz="900" dirty="0"/>
              <a:t>Then I widened the search, </a:t>
            </a:r>
          </a:p>
          <a:p>
            <a:r>
              <a:rPr lang="en-GB" sz="900" dirty="0"/>
              <a:t>traced the scarring back to its source</a:t>
            </a:r>
          </a:p>
          <a:p>
            <a:r>
              <a:rPr lang="en-GB" sz="900" dirty="0"/>
              <a:t> </a:t>
            </a:r>
          </a:p>
          <a:p>
            <a:r>
              <a:rPr lang="en-GB" sz="900" dirty="0"/>
              <a:t>(4) to a </a:t>
            </a:r>
            <a:r>
              <a:rPr lang="en-GB" sz="900" b="1" dirty="0">
                <a:solidFill>
                  <a:schemeClr val="bg1">
                    <a:lumMod val="50000"/>
                  </a:schemeClr>
                </a:solidFill>
              </a:rPr>
              <a:t>sweating, unexploded mine </a:t>
            </a:r>
          </a:p>
          <a:p>
            <a:r>
              <a:rPr lang="en-GB" sz="900" b="1" dirty="0">
                <a:solidFill>
                  <a:schemeClr val="bg1">
                    <a:lumMod val="50000"/>
                  </a:schemeClr>
                </a:solidFill>
              </a:rPr>
              <a:t>buried deep in his mind</a:t>
            </a:r>
            <a:r>
              <a:rPr lang="en-GB" sz="900" dirty="0"/>
              <a:t>, around which</a:t>
            </a:r>
          </a:p>
          <a:p>
            <a:r>
              <a:rPr lang="en-GB" sz="900" dirty="0"/>
              <a:t> </a:t>
            </a:r>
          </a:p>
          <a:p>
            <a:r>
              <a:rPr lang="en-GB" sz="900" dirty="0"/>
              <a:t>every nerve in his body had tightened and closed.</a:t>
            </a:r>
          </a:p>
          <a:p>
            <a:r>
              <a:rPr lang="en-GB" sz="900" b="1" dirty="0">
                <a:solidFill>
                  <a:srgbClr val="7030A0"/>
                </a:solidFill>
              </a:rPr>
              <a:t>(5) Then, and only then, did I come close.</a:t>
            </a:r>
          </a:p>
        </p:txBody>
      </p:sp>
      <p:sp>
        <p:nvSpPr>
          <p:cNvPr id="4" name="TextBox 3">
            <a:extLst>
              <a:ext uri="{FF2B5EF4-FFF2-40B4-BE49-F238E27FC236}">
                <a16:creationId xmlns:a16="http://schemas.microsoft.com/office/drawing/2014/main" id="{EAE907A9-0936-4DAA-90CB-20F0F387B9AE}"/>
              </a:ext>
            </a:extLst>
          </p:cNvPr>
          <p:cNvSpPr txBox="1"/>
          <p:nvPr/>
        </p:nvSpPr>
        <p:spPr>
          <a:xfrm>
            <a:off x="3543300" y="217259"/>
            <a:ext cx="5128260" cy="4339650"/>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The Manhunt by Simon Armitage</a:t>
            </a:r>
          </a:p>
          <a:p>
            <a:r>
              <a:rPr lang="en-GB" sz="1200" b="1" dirty="0">
                <a:solidFill>
                  <a:srgbClr val="FF0000"/>
                </a:solidFill>
              </a:rPr>
              <a:t>1 – The couplet structure reminds us that the poem is focusing on the devastating impact that the injuries sustained by Eddie also had an impact on his wife Laura as well. </a:t>
            </a:r>
          </a:p>
          <a:p>
            <a:r>
              <a:rPr lang="en-GB" sz="1200" b="1" dirty="0">
                <a:solidFill>
                  <a:schemeClr val="accent5"/>
                </a:solidFill>
              </a:rPr>
              <a:t>2 – During a peacekeeping mission in Bosnia with the UN, Eddie Beddoes was shot at and suffered life changing injuries. The bullet entered his face and ricocheted down through his body and this is chartered through the poem.</a:t>
            </a:r>
          </a:p>
          <a:p>
            <a:r>
              <a:rPr lang="en-GB" sz="1200" b="1" dirty="0">
                <a:solidFill>
                  <a:srgbClr val="C00000"/>
                </a:solidFill>
              </a:rPr>
              <a:t>3 – This reflects the emotional trauma that Eddie suffered. He had PTSD after the event and this hampered his home life. Balloons going off at children’s birthday parties could traumatise him and take him back to the way he felt when he was shot. </a:t>
            </a:r>
          </a:p>
          <a:p>
            <a:r>
              <a:rPr lang="en-GB" sz="1200" b="1" dirty="0">
                <a:solidFill>
                  <a:schemeClr val="accent3"/>
                </a:solidFill>
              </a:rPr>
              <a:t>4 – This reflects the instability of Eddie’s mind after the event. It was incredibly traumatic and he was only 19 at the time. He shut down after the event and it took a long time for him and his wife to get emotional stability back after the trauma, however his wife Laura feels that it made them stronger as a couple overall. </a:t>
            </a:r>
          </a:p>
          <a:p>
            <a:r>
              <a:rPr lang="en-GB" sz="1200" b="1" dirty="0">
                <a:solidFill>
                  <a:srgbClr val="7030A0"/>
                </a:solidFill>
              </a:rPr>
              <a:t>5 – This reflects how important it was to work together to overcome the physical and mental torture that Eddie endured as a result of being shot. Many men who suffer trauma end up loosing their families and Eddie and Laura have worked incredibly hard as a couple to ensure that they are together and that they don’t allow the physical injuries and the mental scarring to tear them apart.</a:t>
            </a:r>
          </a:p>
        </p:txBody>
      </p:sp>
    </p:spTree>
    <p:extLst>
      <p:ext uri="{BB962C8B-B14F-4D97-AF65-F5344CB8AC3E}">
        <p14:creationId xmlns:p14="http://schemas.microsoft.com/office/powerpoint/2010/main" val="361799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8E50260-616D-48B1-80FF-016EE691F419}"/>
              </a:ext>
            </a:extLst>
          </p:cNvPr>
          <p:cNvSpPr/>
          <p:nvPr/>
        </p:nvSpPr>
        <p:spPr>
          <a:xfrm>
            <a:off x="79386" y="133439"/>
            <a:ext cx="4721839" cy="3231654"/>
          </a:xfrm>
          <a:prstGeom prst="rect">
            <a:avLst/>
          </a:prstGeom>
        </p:spPr>
        <p:txBody>
          <a:bodyPr wrap="square">
            <a:spAutoFit/>
          </a:bodyPr>
          <a:lstStyle/>
          <a:p>
            <a:pPr marL="228600" indent="-228600">
              <a:buAutoNum type="arabicParenBoth"/>
            </a:pPr>
            <a:r>
              <a:rPr lang="en-GB" sz="1200" b="1" dirty="0">
                <a:solidFill>
                  <a:srgbClr val="FF0000"/>
                </a:solidFill>
              </a:rPr>
              <a:t>The Soldier</a:t>
            </a:r>
            <a:r>
              <a:rPr lang="en-GB" sz="1200" b="1" dirty="0"/>
              <a:t> by Rupert Brookes</a:t>
            </a:r>
          </a:p>
          <a:p>
            <a:endParaRPr lang="en-GB" sz="1200" b="1" dirty="0"/>
          </a:p>
          <a:p>
            <a:r>
              <a:rPr lang="en-GB" sz="1200" dirty="0"/>
              <a:t>If I should die, think only this of me: </a:t>
            </a:r>
          </a:p>
          <a:p>
            <a:r>
              <a:rPr lang="en-GB" sz="1200" dirty="0"/>
              <a:t>That there’s some corner of a foreign field </a:t>
            </a:r>
          </a:p>
          <a:p>
            <a:r>
              <a:rPr lang="en-GB" sz="1200" dirty="0"/>
              <a:t>That is for ever England. There shall be </a:t>
            </a:r>
          </a:p>
          <a:p>
            <a:r>
              <a:rPr lang="en-GB" sz="1200" dirty="0"/>
              <a:t>In that rich earth a richer dust concealed; </a:t>
            </a:r>
          </a:p>
          <a:p>
            <a:r>
              <a:rPr lang="en-GB" sz="1200" dirty="0"/>
              <a:t>(2) A dust </a:t>
            </a:r>
            <a:r>
              <a:rPr lang="en-GB" sz="1200" b="1" dirty="0">
                <a:solidFill>
                  <a:schemeClr val="accent5"/>
                </a:solidFill>
              </a:rPr>
              <a:t>whom England bore, shaped, made aware, </a:t>
            </a:r>
          </a:p>
          <a:p>
            <a:r>
              <a:rPr lang="en-GB" sz="1200" dirty="0"/>
              <a:t>Gave, once, her flowers to love, her ways to roam, </a:t>
            </a:r>
          </a:p>
          <a:p>
            <a:r>
              <a:rPr lang="en-GB" sz="1200" dirty="0"/>
              <a:t>A body of England’s, breathing English air, </a:t>
            </a:r>
          </a:p>
          <a:p>
            <a:r>
              <a:rPr lang="en-GB" sz="1200" dirty="0"/>
              <a:t>Washed by the rivers, blest by suns of home.</a:t>
            </a:r>
          </a:p>
          <a:p>
            <a:endParaRPr lang="en-GB" sz="1200" dirty="0"/>
          </a:p>
          <a:p>
            <a:r>
              <a:rPr lang="en-GB" sz="1200" dirty="0"/>
              <a:t>(3) And think, this heart, </a:t>
            </a:r>
            <a:r>
              <a:rPr lang="en-GB" sz="1200" b="1" dirty="0">
                <a:solidFill>
                  <a:srgbClr val="C00000"/>
                </a:solidFill>
              </a:rPr>
              <a:t>all evil shed away,   </a:t>
            </a:r>
          </a:p>
          <a:p>
            <a:r>
              <a:rPr lang="en-GB" sz="1200" dirty="0"/>
              <a:t>A pulse in the eternal mind, no less </a:t>
            </a:r>
          </a:p>
          <a:p>
            <a:r>
              <a:rPr lang="en-GB" sz="1200" dirty="0"/>
              <a:t>Gives somewhere back the thoughts by England given; </a:t>
            </a:r>
          </a:p>
          <a:p>
            <a:r>
              <a:rPr lang="en-GB" sz="1200" dirty="0"/>
              <a:t>Her sights and sounds; dreams happy as her day;   </a:t>
            </a:r>
          </a:p>
          <a:p>
            <a:r>
              <a:rPr lang="en-GB" sz="1200" b="1" dirty="0">
                <a:solidFill>
                  <a:schemeClr val="bg1">
                    <a:lumMod val="50000"/>
                  </a:schemeClr>
                </a:solidFill>
              </a:rPr>
              <a:t>(4) And laughter, learnt of friends; and gentleness, </a:t>
            </a:r>
          </a:p>
          <a:p>
            <a:r>
              <a:rPr lang="en-GB" sz="1200" dirty="0"/>
              <a:t>(5) In hearts at peace, under an </a:t>
            </a:r>
            <a:r>
              <a:rPr lang="en-GB" sz="1200" b="1" dirty="0">
                <a:solidFill>
                  <a:srgbClr val="7030A0"/>
                </a:solidFill>
              </a:rPr>
              <a:t>English heaven.</a:t>
            </a:r>
          </a:p>
        </p:txBody>
      </p:sp>
      <p:sp>
        <p:nvSpPr>
          <p:cNvPr id="5" name="TextBox 4">
            <a:extLst>
              <a:ext uri="{FF2B5EF4-FFF2-40B4-BE49-F238E27FC236}">
                <a16:creationId xmlns:a16="http://schemas.microsoft.com/office/drawing/2014/main" id="{7A542E6C-2CEB-4793-B759-96C636D74115}"/>
              </a:ext>
            </a:extLst>
          </p:cNvPr>
          <p:cNvSpPr txBox="1"/>
          <p:nvPr/>
        </p:nvSpPr>
        <p:spPr>
          <a:xfrm>
            <a:off x="4086881" y="590639"/>
            <a:ext cx="4721839" cy="3970318"/>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The Soldier by Rupert Brookes</a:t>
            </a:r>
          </a:p>
          <a:p>
            <a:r>
              <a:rPr lang="en-GB" sz="1200" b="1" dirty="0">
                <a:solidFill>
                  <a:srgbClr val="FF0000"/>
                </a:solidFill>
              </a:rPr>
              <a:t>1 – This is an appeal to any young man who is able to go to war. Brookes wrote this prior to the reality of war becoming apparent and seems to want any young man to sign up to protect the country and their women.</a:t>
            </a:r>
          </a:p>
          <a:p>
            <a:r>
              <a:rPr lang="en-GB" sz="1200" b="1" dirty="0">
                <a:solidFill>
                  <a:schemeClr val="accent5"/>
                </a:solidFill>
              </a:rPr>
              <a:t>2 – Personifying England as a mother is a deliberate ploy by Brookes to appeal to the young males of Britain’s sense of emotional ties with their own important females, be that their mum or sister or girlfriend. A man needed to look after and support their females and this appeals to this masculine sense of pride. </a:t>
            </a:r>
          </a:p>
          <a:p>
            <a:r>
              <a:rPr lang="en-GB" sz="1200" b="1" dirty="0">
                <a:solidFill>
                  <a:srgbClr val="C00000"/>
                </a:solidFill>
              </a:rPr>
              <a:t>3 – The evil is the enemy (in this case Germany in WW1) suggesting that to die is glorious as long as it is for a cause close to your heart. </a:t>
            </a:r>
          </a:p>
          <a:p>
            <a:r>
              <a:rPr lang="en-GB" sz="1200" b="1" dirty="0">
                <a:solidFill>
                  <a:schemeClr val="accent3"/>
                </a:solidFill>
              </a:rPr>
              <a:t>4 – Appeal to the nature of young men is made here implying that they will take a piece of England with them when they die. It is a propaganda filled poem that reinforces how </a:t>
            </a:r>
          </a:p>
          <a:p>
            <a:r>
              <a:rPr lang="en-GB" sz="1200" b="1" dirty="0">
                <a:solidFill>
                  <a:srgbClr val="7030A0"/>
                </a:solidFill>
              </a:rPr>
              <a:t>5 – Death is seen as inevitable, however any death will result in almost martyrdom for the young men of Britain. They will go to heaven (a religious ideal that you will be chosen in death for favourable treatment from God) </a:t>
            </a:r>
          </a:p>
        </p:txBody>
      </p:sp>
    </p:spTree>
    <p:extLst>
      <p:ext uri="{BB962C8B-B14F-4D97-AF65-F5344CB8AC3E}">
        <p14:creationId xmlns:p14="http://schemas.microsoft.com/office/powerpoint/2010/main" val="304769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CE4BF6D-C573-4804-8567-0E3229292861}"/>
              </a:ext>
            </a:extLst>
          </p:cNvPr>
          <p:cNvSpPr/>
          <p:nvPr/>
        </p:nvSpPr>
        <p:spPr>
          <a:xfrm>
            <a:off x="0" y="-59740"/>
            <a:ext cx="3825367" cy="5262979"/>
          </a:xfrm>
          <a:prstGeom prst="rect">
            <a:avLst/>
          </a:prstGeom>
        </p:spPr>
        <p:txBody>
          <a:bodyPr wrap="square">
            <a:spAutoFit/>
          </a:bodyPr>
          <a:lstStyle/>
          <a:p>
            <a:r>
              <a:rPr lang="en-GB" sz="1050" b="1" dirty="0"/>
              <a:t>Dulce et Decorum Est by Wilfred Owen</a:t>
            </a:r>
          </a:p>
          <a:p>
            <a:r>
              <a:rPr lang="en-GB" sz="1050" dirty="0"/>
              <a:t>(1) Bent double, </a:t>
            </a:r>
            <a:r>
              <a:rPr lang="en-GB" sz="1050" b="1" dirty="0">
                <a:solidFill>
                  <a:srgbClr val="FF0000"/>
                </a:solidFill>
              </a:rPr>
              <a:t>like old beggars under sacks,</a:t>
            </a:r>
          </a:p>
          <a:p>
            <a:r>
              <a:rPr lang="en-GB" sz="1050" dirty="0"/>
              <a:t>Knock-kneed, coughing like hags, we cursed through sludge,</a:t>
            </a:r>
          </a:p>
          <a:p>
            <a:r>
              <a:rPr lang="en-GB" sz="1050" dirty="0"/>
              <a:t>Till on the haunting flares we turned our backs</a:t>
            </a:r>
          </a:p>
          <a:p>
            <a:r>
              <a:rPr lang="en-GB" sz="1050" dirty="0"/>
              <a:t>And towards our distant rest began to trudge.</a:t>
            </a:r>
          </a:p>
          <a:p>
            <a:r>
              <a:rPr lang="en-GB" sz="1050" dirty="0"/>
              <a:t>Men marched asleep. Many had lost their boots</a:t>
            </a:r>
          </a:p>
          <a:p>
            <a:r>
              <a:rPr lang="en-GB" sz="1050" dirty="0"/>
              <a:t>(2) But limped on, </a:t>
            </a:r>
            <a:r>
              <a:rPr lang="en-GB" sz="1050" b="1" dirty="0">
                <a:solidFill>
                  <a:schemeClr val="accent5"/>
                </a:solidFill>
              </a:rPr>
              <a:t>blood-shod. All went lame; all blind;</a:t>
            </a:r>
          </a:p>
          <a:p>
            <a:r>
              <a:rPr lang="en-GB" sz="1050" b="1" dirty="0">
                <a:solidFill>
                  <a:schemeClr val="accent5"/>
                </a:solidFill>
              </a:rPr>
              <a:t>Drunk with fatigue; </a:t>
            </a:r>
            <a:r>
              <a:rPr lang="en-GB" sz="1050" dirty="0"/>
              <a:t>deaf even to the hoots</a:t>
            </a:r>
          </a:p>
          <a:p>
            <a:r>
              <a:rPr lang="en-GB" sz="1050" dirty="0"/>
              <a:t>Of tired, outstripped Five-Nines that dropped behind.</a:t>
            </a:r>
          </a:p>
          <a:p>
            <a:endParaRPr lang="en-GB" sz="1050" dirty="0"/>
          </a:p>
          <a:p>
            <a:r>
              <a:rPr lang="en-GB" sz="1050" b="1" dirty="0">
                <a:solidFill>
                  <a:srgbClr val="C00000"/>
                </a:solidFill>
              </a:rPr>
              <a:t>(3) Gas! Gas! Quick, boys!—</a:t>
            </a:r>
            <a:r>
              <a:rPr lang="en-GB" sz="1050" dirty="0"/>
              <a:t>An ecstasy of fumbling,</a:t>
            </a:r>
          </a:p>
          <a:p>
            <a:r>
              <a:rPr lang="en-GB" sz="1050" dirty="0"/>
              <a:t>Fitting the clumsy helmets just in time;</a:t>
            </a:r>
          </a:p>
          <a:p>
            <a:r>
              <a:rPr lang="en-GB" sz="1050" dirty="0"/>
              <a:t>But someone still was yelling out and stumbling</a:t>
            </a:r>
          </a:p>
          <a:p>
            <a:r>
              <a:rPr lang="en-GB" sz="1050" dirty="0"/>
              <a:t>And </a:t>
            </a:r>
            <a:r>
              <a:rPr lang="en-GB" sz="1050" dirty="0" err="1"/>
              <a:t>flound’ring</a:t>
            </a:r>
            <a:r>
              <a:rPr lang="en-GB" sz="1050" dirty="0"/>
              <a:t> like a man in fire or lime...</a:t>
            </a:r>
          </a:p>
          <a:p>
            <a:r>
              <a:rPr lang="en-GB" sz="1050" dirty="0"/>
              <a:t>Dim, through the misty panes and thick green light,</a:t>
            </a:r>
          </a:p>
          <a:p>
            <a:r>
              <a:rPr lang="en-GB" sz="1050" dirty="0"/>
              <a:t>As under a green sea, I saw him drowning.</a:t>
            </a:r>
          </a:p>
          <a:p>
            <a:endParaRPr lang="en-GB" sz="1050" dirty="0"/>
          </a:p>
          <a:p>
            <a:r>
              <a:rPr lang="en-GB" sz="1050" dirty="0"/>
              <a:t>In all my dreams, before my helpless sight,</a:t>
            </a:r>
          </a:p>
          <a:p>
            <a:r>
              <a:rPr lang="en-GB" sz="1050" dirty="0"/>
              <a:t>He plunges at me, guttering, choking, drowning.</a:t>
            </a:r>
          </a:p>
          <a:p>
            <a:endParaRPr lang="en-GB" sz="1050" dirty="0"/>
          </a:p>
          <a:p>
            <a:r>
              <a:rPr lang="en-GB" sz="1050" dirty="0"/>
              <a:t>If in some smothering dreams you too could pace</a:t>
            </a:r>
          </a:p>
          <a:p>
            <a:r>
              <a:rPr lang="en-GB" sz="1050" dirty="0"/>
              <a:t>(4) Behind the </a:t>
            </a:r>
            <a:r>
              <a:rPr lang="en-GB" sz="1050" b="1" dirty="0">
                <a:solidFill>
                  <a:schemeClr val="bg1">
                    <a:lumMod val="50000"/>
                  </a:schemeClr>
                </a:solidFill>
              </a:rPr>
              <a:t>wagon that we flung him in,</a:t>
            </a:r>
          </a:p>
          <a:p>
            <a:r>
              <a:rPr lang="en-GB" sz="1050" dirty="0"/>
              <a:t>And watch the white eyes writhing in his face,</a:t>
            </a:r>
          </a:p>
          <a:p>
            <a:r>
              <a:rPr lang="en-GB" sz="1050" dirty="0"/>
              <a:t>His hanging face, like a devil’s sick of sin;</a:t>
            </a:r>
          </a:p>
          <a:p>
            <a:r>
              <a:rPr lang="en-GB" sz="1050" dirty="0"/>
              <a:t>If you could hear, at every jolt, the blood</a:t>
            </a:r>
          </a:p>
          <a:p>
            <a:r>
              <a:rPr lang="en-GB" sz="1050" dirty="0"/>
              <a:t>Come gargling from the froth-corrupted lungs,</a:t>
            </a:r>
          </a:p>
          <a:p>
            <a:r>
              <a:rPr lang="en-GB" sz="1050" dirty="0"/>
              <a:t>Obscene as cancer, bitter as the cud</a:t>
            </a:r>
          </a:p>
          <a:p>
            <a:r>
              <a:rPr lang="en-GB" sz="1050" dirty="0"/>
              <a:t>Of vile, incurable sores on innocent tongues,—</a:t>
            </a:r>
          </a:p>
          <a:p>
            <a:r>
              <a:rPr lang="en-GB" sz="1050" dirty="0"/>
              <a:t>My friend, you would not tell with such high zest</a:t>
            </a:r>
          </a:p>
          <a:p>
            <a:r>
              <a:rPr lang="en-GB" sz="1050" dirty="0"/>
              <a:t>To children ardent for some desperate glory,</a:t>
            </a:r>
          </a:p>
          <a:p>
            <a:r>
              <a:rPr lang="en-GB" sz="1050" dirty="0"/>
              <a:t>(5) The old Lie: </a:t>
            </a:r>
            <a:r>
              <a:rPr lang="en-GB" sz="1050" b="1" dirty="0">
                <a:solidFill>
                  <a:srgbClr val="7030A0"/>
                </a:solidFill>
              </a:rPr>
              <a:t>Dulce et decorum </a:t>
            </a:r>
            <a:r>
              <a:rPr lang="en-GB" sz="1050" b="1" dirty="0" err="1">
                <a:solidFill>
                  <a:srgbClr val="7030A0"/>
                </a:solidFill>
              </a:rPr>
              <a:t>est</a:t>
            </a:r>
            <a:endParaRPr lang="en-GB" sz="1050" b="1" dirty="0">
              <a:solidFill>
                <a:srgbClr val="7030A0"/>
              </a:solidFill>
            </a:endParaRPr>
          </a:p>
          <a:p>
            <a:r>
              <a:rPr lang="en-GB" sz="1050" b="1" dirty="0">
                <a:solidFill>
                  <a:srgbClr val="7030A0"/>
                </a:solidFill>
              </a:rPr>
              <a:t>Pro patria </a:t>
            </a:r>
            <a:r>
              <a:rPr lang="en-GB" sz="1050" b="1" dirty="0" err="1">
                <a:solidFill>
                  <a:srgbClr val="7030A0"/>
                </a:solidFill>
              </a:rPr>
              <a:t>mori</a:t>
            </a:r>
            <a:r>
              <a:rPr lang="en-GB" sz="1050" b="1" dirty="0">
                <a:solidFill>
                  <a:srgbClr val="7030A0"/>
                </a:solidFill>
              </a:rPr>
              <a:t>.</a:t>
            </a:r>
          </a:p>
        </p:txBody>
      </p:sp>
      <p:sp>
        <p:nvSpPr>
          <p:cNvPr id="5" name="TextBox 4">
            <a:extLst>
              <a:ext uri="{FF2B5EF4-FFF2-40B4-BE49-F238E27FC236}">
                <a16:creationId xmlns:a16="http://schemas.microsoft.com/office/drawing/2014/main" id="{B8E2A62C-2387-4A87-B220-F209E46D927E}"/>
              </a:ext>
            </a:extLst>
          </p:cNvPr>
          <p:cNvSpPr txBox="1"/>
          <p:nvPr/>
        </p:nvSpPr>
        <p:spPr>
          <a:xfrm>
            <a:off x="3825367" y="217258"/>
            <a:ext cx="5234940" cy="4708981"/>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Dulce et Decorum Est by Wilfred Owen</a:t>
            </a:r>
          </a:p>
          <a:p>
            <a:r>
              <a:rPr lang="en-GB" sz="1200" b="1" dirty="0">
                <a:solidFill>
                  <a:srgbClr val="FF0000"/>
                </a:solidFill>
              </a:rPr>
              <a:t>1 – Men who may have been young, even under age went to war and the horrific conditions in the trenches during the war meant that they looked old before their time and the clothing and food they had was insufficient for the conditions that they were enduring. </a:t>
            </a:r>
          </a:p>
          <a:p>
            <a:r>
              <a:rPr lang="en-GB" sz="1200" b="1" dirty="0">
                <a:solidFill>
                  <a:schemeClr val="accent5"/>
                </a:solidFill>
              </a:rPr>
              <a:t>2 – Injuries were common place and unless they were life threatening men were expected to carry on regardless. There was not enough manpower in the war to continue holding the lines without everyone getting involved and staying involved, despite exhaustion or minor injuries. The focus on feet could reflect trench foot which was endemic during the war and could result in amputation as men having cold and wet feet constantly meant that they would rot. </a:t>
            </a:r>
          </a:p>
          <a:p>
            <a:r>
              <a:rPr lang="en-GB" sz="1200" b="1" dirty="0">
                <a:solidFill>
                  <a:srgbClr val="C00000"/>
                </a:solidFill>
              </a:rPr>
              <a:t>3 – Gas attacks were feared and fearful as this new phenomena was silent and deadly. Panic to fumble with the gas masks and put them on was important as otherwise the men would die horrific and painful deaths. </a:t>
            </a:r>
          </a:p>
          <a:p>
            <a:r>
              <a:rPr lang="en-GB" sz="1200" b="1" dirty="0">
                <a:solidFill>
                  <a:schemeClr val="accent3"/>
                </a:solidFill>
              </a:rPr>
              <a:t>4 – During the war men became desensitised to the horror and deaths that they witnessed. If they stopped to think about the way they were treating their fellow men they would have not been able to carry on killing and fighting. </a:t>
            </a:r>
          </a:p>
          <a:p>
            <a:r>
              <a:rPr lang="en-GB" sz="1200" b="1" dirty="0">
                <a:solidFill>
                  <a:srgbClr val="7030A0"/>
                </a:solidFill>
              </a:rPr>
              <a:t>5 – Latin explores the idea that the rich and important people are sending men to be cannon fodder with little thought or care for how they feel. This emphasises the propaganda elements of other poems and information fed to the public. Owen was a serving soldier so he knew the true reality.</a:t>
            </a:r>
          </a:p>
        </p:txBody>
      </p:sp>
    </p:spTree>
    <p:extLst>
      <p:ext uri="{BB962C8B-B14F-4D97-AF65-F5344CB8AC3E}">
        <p14:creationId xmlns:p14="http://schemas.microsoft.com/office/powerpoint/2010/main" val="173984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861FA1-159A-4251-9DC3-29A367BE5E08}"/>
              </a:ext>
            </a:extLst>
          </p:cNvPr>
          <p:cNvSpPr/>
          <p:nvPr/>
        </p:nvSpPr>
        <p:spPr>
          <a:xfrm>
            <a:off x="0" y="0"/>
            <a:ext cx="4077661" cy="5262979"/>
          </a:xfrm>
          <a:prstGeom prst="rect">
            <a:avLst/>
          </a:prstGeom>
        </p:spPr>
        <p:txBody>
          <a:bodyPr wrap="square">
            <a:spAutoFit/>
          </a:bodyPr>
          <a:lstStyle/>
          <a:p>
            <a:r>
              <a:rPr lang="en-GB" sz="1200" b="1" dirty="0">
                <a:latin typeface="vag"/>
              </a:rPr>
              <a:t>Mametz Wood by Owen Shears </a:t>
            </a:r>
          </a:p>
          <a:p>
            <a:r>
              <a:rPr lang="en-GB" sz="1200" dirty="0">
                <a:latin typeface="vag"/>
              </a:rPr>
              <a:t>(1) For </a:t>
            </a:r>
            <a:r>
              <a:rPr lang="en-GB" sz="1200" b="1" dirty="0">
                <a:solidFill>
                  <a:srgbClr val="FF0000"/>
                </a:solidFill>
                <a:latin typeface="vag"/>
              </a:rPr>
              <a:t>years afterwards the farmers found them –</a:t>
            </a:r>
            <a:br>
              <a:rPr lang="en-GB" sz="1200" b="1" dirty="0">
                <a:solidFill>
                  <a:srgbClr val="FF0000"/>
                </a:solidFill>
                <a:latin typeface="vag"/>
              </a:rPr>
            </a:br>
            <a:r>
              <a:rPr lang="en-GB" sz="1200" dirty="0">
                <a:latin typeface="vag"/>
              </a:rPr>
              <a:t>the wasted young, turning up under their plough blades</a:t>
            </a:r>
            <a:br>
              <a:rPr lang="en-GB" sz="1200" dirty="0">
                <a:latin typeface="vag"/>
              </a:rPr>
            </a:br>
            <a:r>
              <a:rPr lang="en-GB" sz="1200" dirty="0">
                <a:latin typeface="vag"/>
              </a:rPr>
              <a:t>as they tended the land back into itself.</a:t>
            </a:r>
          </a:p>
          <a:p>
            <a:endParaRPr lang="en-GB" sz="1200" dirty="0">
              <a:latin typeface="vag"/>
            </a:endParaRPr>
          </a:p>
          <a:p>
            <a:r>
              <a:rPr lang="en-GB" sz="1200" dirty="0">
                <a:latin typeface="vag"/>
              </a:rPr>
              <a:t>A </a:t>
            </a:r>
            <a:r>
              <a:rPr lang="en-GB" sz="1200" dirty="0">
                <a:solidFill>
                  <a:schemeClr val="tx1"/>
                </a:solidFill>
                <a:latin typeface="vag"/>
              </a:rPr>
              <a:t>chit of bone, the china plate of a shoulder blade,</a:t>
            </a:r>
            <a:br>
              <a:rPr lang="en-GB" sz="1200" dirty="0">
                <a:solidFill>
                  <a:schemeClr val="tx1"/>
                </a:solidFill>
                <a:latin typeface="vag"/>
              </a:rPr>
            </a:br>
            <a:r>
              <a:rPr lang="en-GB" sz="1200" dirty="0">
                <a:solidFill>
                  <a:schemeClr val="tx1"/>
                </a:solidFill>
                <a:latin typeface="vag"/>
              </a:rPr>
              <a:t>the relic of a finger, the blown</a:t>
            </a:r>
            <a:br>
              <a:rPr lang="en-GB" sz="1200" dirty="0">
                <a:solidFill>
                  <a:schemeClr val="tx1"/>
                </a:solidFill>
                <a:latin typeface="vag"/>
              </a:rPr>
            </a:br>
            <a:r>
              <a:rPr lang="en-GB" sz="1200" dirty="0">
                <a:solidFill>
                  <a:schemeClr val="tx1"/>
                </a:solidFill>
                <a:latin typeface="vag"/>
              </a:rPr>
              <a:t>(2) and </a:t>
            </a:r>
            <a:r>
              <a:rPr lang="en-GB" sz="1200" b="1" dirty="0">
                <a:solidFill>
                  <a:schemeClr val="accent5"/>
                </a:solidFill>
                <a:latin typeface="vag"/>
              </a:rPr>
              <a:t>broken bird’s egg of a skull,</a:t>
            </a:r>
          </a:p>
          <a:p>
            <a:endParaRPr lang="en-GB" sz="1200" dirty="0">
              <a:solidFill>
                <a:schemeClr val="tx1"/>
              </a:solidFill>
              <a:latin typeface="vag"/>
            </a:endParaRPr>
          </a:p>
          <a:p>
            <a:r>
              <a:rPr lang="en-GB" sz="1200" dirty="0">
                <a:solidFill>
                  <a:schemeClr val="tx1"/>
                </a:solidFill>
                <a:latin typeface="vag"/>
              </a:rPr>
              <a:t>all mimicked now in flint, breaking blue in white</a:t>
            </a:r>
            <a:br>
              <a:rPr lang="en-GB" sz="1200" dirty="0">
                <a:solidFill>
                  <a:schemeClr val="tx1"/>
                </a:solidFill>
                <a:latin typeface="vag"/>
              </a:rPr>
            </a:br>
            <a:r>
              <a:rPr lang="en-GB" sz="1200" dirty="0">
                <a:solidFill>
                  <a:schemeClr val="tx1"/>
                </a:solidFill>
                <a:latin typeface="vag"/>
              </a:rPr>
              <a:t>(3) across this field where they </a:t>
            </a:r>
            <a:r>
              <a:rPr lang="en-GB" sz="1200" b="1" dirty="0">
                <a:solidFill>
                  <a:srgbClr val="C00000"/>
                </a:solidFill>
                <a:latin typeface="vag"/>
              </a:rPr>
              <a:t>were told to walk, not run,</a:t>
            </a:r>
            <a:r>
              <a:rPr lang="en-GB" sz="1200" dirty="0">
                <a:solidFill>
                  <a:schemeClr val="tx1"/>
                </a:solidFill>
                <a:latin typeface="vag"/>
              </a:rPr>
              <a:t/>
            </a:r>
            <a:br>
              <a:rPr lang="en-GB" sz="1200" dirty="0">
                <a:solidFill>
                  <a:schemeClr val="tx1"/>
                </a:solidFill>
                <a:latin typeface="vag"/>
              </a:rPr>
            </a:br>
            <a:r>
              <a:rPr lang="en-GB" sz="1200" dirty="0">
                <a:solidFill>
                  <a:schemeClr val="tx1"/>
                </a:solidFill>
                <a:latin typeface="vag"/>
              </a:rPr>
              <a:t>towards the wood and its nesting machine guns.</a:t>
            </a:r>
          </a:p>
          <a:p>
            <a:endParaRPr lang="en-GB" sz="1200" dirty="0">
              <a:solidFill>
                <a:schemeClr val="tx1"/>
              </a:solidFill>
              <a:latin typeface="vag"/>
            </a:endParaRPr>
          </a:p>
          <a:p>
            <a:r>
              <a:rPr lang="en-GB" sz="1200" dirty="0">
                <a:solidFill>
                  <a:schemeClr val="tx1"/>
                </a:solidFill>
                <a:latin typeface="vag"/>
              </a:rPr>
              <a:t>(4) And even now the </a:t>
            </a:r>
            <a:r>
              <a:rPr lang="en-GB" sz="1200" b="1" dirty="0">
                <a:solidFill>
                  <a:schemeClr val="bg1">
                    <a:lumMod val="50000"/>
                  </a:schemeClr>
                </a:solidFill>
                <a:latin typeface="vag"/>
              </a:rPr>
              <a:t>earth stands sentinel,</a:t>
            </a:r>
            <a:br>
              <a:rPr lang="en-GB" sz="1200" b="1" dirty="0">
                <a:solidFill>
                  <a:schemeClr val="bg1">
                    <a:lumMod val="50000"/>
                  </a:schemeClr>
                </a:solidFill>
                <a:latin typeface="vag"/>
              </a:rPr>
            </a:br>
            <a:r>
              <a:rPr lang="en-GB" sz="1200" dirty="0">
                <a:solidFill>
                  <a:schemeClr val="tx1"/>
                </a:solidFill>
                <a:latin typeface="vag"/>
              </a:rPr>
              <a:t>reaching back into itself for reminders of what happened</a:t>
            </a:r>
            <a:br>
              <a:rPr lang="en-GB" sz="1200" dirty="0">
                <a:solidFill>
                  <a:schemeClr val="tx1"/>
                </a:solidFill>
                <a:latin typeface="vag"/>
              </a:rPr>
            </a:br>
            <a:r>
              <a:rPr lang="en-GB" sz="1200" dirty="0">
                <a:solidFill>
                  <a:schemeClr val="tx1"/>
                </a:solidFill>
                <a:latin typeface="vag"/>
              </a:rPr>
              <a:t>like a wound working a foreign body to the surface of the skin.</a:t>
            </a:r>
          </a:p>
          <a:p>
            <a:endParaRPr lang="en-GB" sz="1200" dirty="0">
              <a:solidFill>
                <a:schemeClr val="tx1"/>
              </a:solidFill>
              <a:latin typeface="vag"/>
            </a:endParaRPr>
          </a:p>
          <a:p>
            <a:r>
              <a:rPr lang="en-GB" sz="1200" dirty="0">
                <a:solidFill>
                  <a:schemeClr val="tx1"/>
                </a:solidFill>
                <a:latin typeface="vag"/>
              </a:rPr>
              <a:t>This morning, twenty men buried in one long grave,</a:t>
            </a:r>
            <a:br>
              <a:rPr lang="en-GB" sz="1200" dirty="0">
                <a:solidFill>
                  <a:schemeClr val="tx1"/>
                </a:solidFill>
                <a:latin typeface="vag"/>
              </a:rPr>
            </a:br>
            <a:r>
              <a:rPr lang="en-GB" sz="1200" dirty="0">
                <a:solidFill>
                  <a:schemeClr val="tx1"/>
                </a:solidFill>
                <a:latin typeface="vag"/>
              </a:rPr>
              <a:t>a broken mosaic of bone linked arm in arm,</a:t>
            </a:r>
            <a:br>
              <a:rPr lang="en-GB" sz="1200" dirty="0">
                <a:solidFill>
                  <a:schemeClr val="tx1"/>
                </a:solidFill>
                <a:latin typeface="vag"/>
              </a:rPr>
            </a:br>
            <a:r>
              <a:rPr lang="en-GB" sz="1200" dirty="0">
                <a:solidFill>
                  <a:schemeClr val="tx1"/>
                </a:solidFill>
                <a:latin typeface="vag"/>
              </a:rPr>
              <a:t>their skeletons paused mid dance-macabre</a:t>
            </a:r>
          </a:p>
          <a:p>
            <a:endParaRPr lang="en-GB" sz="1200" dirty="0">
              <a:solidFill>
                <a:schemeClr val="tx1"/>
              </a:solidFill>
              <a:latin typeface="vag"/>
            </a:endParaRPr>
          </a:p>
          <a:p>
            <a:r>
              <a:rPr lang="en-GB" sz="1200" dirty="0">
                <a:solidFill>
                  <a:schemeClr val="tx1"/>
                </a:solidFill>
                <a:latin typeface="vag"/>
              </a:rPr>
              <a:t>in boots that outlasted them,</a:t>
            </a:r>
            <a:br>
              <a:rPr lang="en-GB" sz="1200" dirty="0">
                <a:solidFill>
                  <a:schemeClr val="tx1"/>
                </a:solidFill>
                <a:latin typeface="vag"/>
              </a:rPr>
            </a:br>
            <a:r>
              <a:rPr lang="en-GB" sz="1200" dirty="0">
                <a:solidFill>
                  <a:schemeClr val="tx1"/>
                </a:solidFill>
                <a:latin typeface="vag"/>
              </a:rPr>
              <a:t>their socketed heads tilted back at an angle</a:t>
            </a:r>
            <a:br>
              <a:rPr lang="en-GB" sz="1200" dirty="0">
                <a:solidFill>
                  <a:schemeClr val="tx1"/>
                </a:solidFill>
                <a:latin typeface="vag"/>
              </a:rPr>
            </a:br>
            <a:r>
              <a:rPr lang="en-GB" sz="1200" dirty="0">
                <a:solidFill>
                  <a:schemeClr val="tx1"/>
                </a:solidFill>
                <a:latin typeface="vag"/>
              </a:rPr>
              <a:t>and their jaws, those that have them, dropped open.</a:t>
            </a:r>
          </a:p>
          <a:p>
            <a:endParaRPr lang="en-GB" sz="1200" dirty="0">
              <a:solidFill>
                <a:schemeClr val="tx1"/>
              </a:solidFill>
              <a:latin typeface="vag"/>
            </a:endParaRPr>
          </a:p>
          <a:p>
            <a:r>
              <a:rPr lang="en-GB" sz="1200" dirty="0">
                <a:solidFill>
                  <a:schemeClr val="tx1"/>
                </a:solidFill>
                <a:latin typeface="vag"/>
              </a:rPr>
              <a:t>As if the notes they had sung</a:t>
            </a:r>
            <a:br>
              <a:rPr lang="en-GB" sz="1200" dirty="0">
                <a:solidFill>
                  <a:schemeClr val="tx1"/>
                </a:solidFill>
                <a:latin typeface="vag"/>
              </a:rPr>
            </a:br>
            <a:r>
              <a:rPr lang="en-GB" sz="1200" dirty="0">
                <a:solidFill>
                  <a:schemeClr val="tx1"/>
                </a:solidFill>
                <a:latin typeface="vag"/>
              </a:rPr>
              <a:t>have only now, with this unearthing,</a:t>
            </a:r>
            <a:br>
              <a:rPr lang="en-GB" sz="1200" dirty="0">
                <a:solidFill>
                  <a:schemeClr val="tx1"/>
                </a:solidFill>
                <a:latin typeface="vag"/>
              </a:rPr>
            </a:br>
            <a:r>
              <a:rPr lang="en-GB" sz="1200" dirty="0">
                <a:solidFill>
                  <a:schemeClr val="tx1"/>
                </a:solidFill>
                <a:latin typeface="vag"/>
              </a:rPr>
              <a:t>(5) slipped from their</a:t>
            </a:r>
            <a:r>
              <a:rPr lang="en-GB" sz="1200" b="1" dirty="0">
                <a:solidFill>
                  <a:srgbClr val="7030A0"/>
                </a:solidFill>
                <a:latin typeface="vag"/>
              </a:rPr>
              <a:t> absent tongues.</a:t>
            </a:r>
          </a:p>
        </p:txBody>
      </p:sp>
      <p:sp>
        <p:nvSpPr>
          <p:cNvPr id="5" name="TextBox 4">
            <a:extLst>
              <a:ext uri="{FF2B5EF4-FFF2-40B4-BE49-F238E27FC236}">
                <a16:creationId xmlns:a16="http://schemas.microsoft.com/office/drawing/2014/main" id="{8256C7B6-CDE1-4024-B7BA-249C389284B5}"/>
              </a:ext>
            </a:extLst>
          </p:cNvPr>
          <p:cNvSpPr txBox="1"/>
          <p:nvPr/>
        </p:nvSpPr>
        <p:spPr>
          <a:xfrm>
            <a:off x="4008247" y="401925"/>
            <a:ext cx="5006213" cy="4339650"/>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Mametz Wood by Owen Shears </a:t>
            </a:r>
          </a:p>
          <a:p>
            <a:r>
              <a:rPr lang="en-GB" sz="1200" b="1" dirty="0">
                <a:solidFill>
                  <a:srgbClr val="FF0000"/>
                </a:solidFill>
              </a:rPr>
              <a:t>1 – Men of the Welsh regiment who were killed during the Battle of the Somme were left in the ground where they fell and when the ground was being farmed many years later the bodies or fragments of the bodies would be churned up in the fields. </a:t>
            </a:r>
          </a:p>
          <a:p>
            <a:r>
              <a:rPr lang="en-GB" sz="1200" b="1" dirty="0">
                <a:solidFill>
                  <a:schemeClr val="accent5"/>
                </a:solidFill>
              </a:rPr>
              <a:t>2 – The injuries suffered by the men show that the new machinery, guns and artillery cut through the Welshmen quickly and in a devastating way leading to loss of life and death.</a:t>
            </a:r>
          </a:p>
          <a:p>
            <a:r>
              <a:rPr lang="en-GB" sz="1200" b="1" dirty="0">
                <a:solidFill>
                  <a:srgbClr val="C00000"/>
                </a:solidFill>
              </a:rPr>
              <a:t>3 – This shows the incompetence of the officers in the wartime as they thought there was no issues or problems facing the men in the trees, however the enemy was waiting for them with machine guns, meaning they couldn’t escape and were unaware of the horrific death that awaited them.</a:t>
            </a:r>
          </a:p>
          <a:p>
            <a:r>
              <a:rPr lang="en-GB" sz="1200" b="1" dirty="0">
                <a:solidFill>
                  <a:schemeClr val="accent3"/>
                </a:solidFill>
              </a:rPr>
              <a:t>4 – The earth appears to be guarding the men until they can be dug up and returned to their families or remembered as the Welsh and Shears himself felt strongly that the regiment had been ignored and forgotten during the wider battles and that they deserved to be recognised for their sacrifice. </a:t>
            </a:r>
          </a:p>
          <a:p>
            <a:r>
              <a:rPr lang="en-GB" sz="1200" b="1" dirty="0">
                <a:solidFill>
                  <a:srgbClr val="7030A0"/>
                </a:solidFill>
              </a:rPr>
              <a:t>5 – The men lost their tongues when they lost their lives. The Welsh soldiers had no opportunity to be recognised for the sacrifice that they made. They died, they fell and they were invisible for many more years and their story deserves to be heard and remembered. </a:t>
            </a:r>
          </a:p>
        </p:txBody>
      </p:sp>
    </p:spTree>
    <p:extLst>
      <p:ext uri="{BB962C8B-B14F-4D97-AF65-F5344CB8AC3E}">
        <p14:creationId xmlns:p14="http://schemas.microsoft.com/office/powerpoint/2010/main" val="317559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EBDBC74-1DA5-457B-A407-4EFA588CF1CD}"/>
              </a:ext>
            </a:extLst>
          </p:cNvPr>
          <p:cNvGraphicFramePr>
            <a:graphicFrameLocks noGrp="1"/>
          </p:cNvGraphicFramePr>
          <p:nvPr>
            <p:extLst>
              <p:ext uri="{D42A27DB-BD31-4B8C-83A1-F6EECF244321}">
                <p14:modId xmlns:p14="http://schemas.microsoft.com/office/powerpoint/2010/main" val="3575226592"/>
              </p:ext>
            </p:extLst>
          </p:nvPr>
        </p:nvGraphicFramePr>
        <p:xfrm>
          <a:off x="2" y="105700"/>
          <a:ext cx="9143998" cy="4935594"/>
        </p:xfrm>
        <a:graphic>
          <a:graphicData uri="http://schemas.openxmlformats.org/drawingml/2006/table">
            <a:tbl>
              <a:tblPr firstRow="1" firstCol="1" bandRow="1">
                <a:tableStyleId>{5C22544A-7EE6-4342-B048-85BDC9FD1C3A}</a:tableStyleId>
              </a:tblPr>
              <a:tblGrid>
                <a:gridCol w="1721224">
                  <a:extLst>
                    <a:ext uri="{9D8B030D-6E8A-4147-A177-3AD203B41FA5}">
                      <a16:colId xmlns:a16="http://schemas.microsoft.com/office/drawing/2014/main" val="466563079"/>
                    </a:ext>
                  </a:extLst>
                </a:gridCol>
                <a:gridCol w="793374">
                  <a:extLst>
                    <a:ext uri="{9D8B030D-6E8A-4147-A177-3AD203B41FA5}">
                      <a16:colId xmlns:a16="http://schemas.microsoft.com/office/drawing/2014/main" val="4058401522"/>
                    </a:ext>
                  </a:extLst>
                </a:gridCol>
                <a:gridCol w="724818">
                  <a:extLst>
                    <a:ext uri="{9D8B030D-6E8A-4147-A177-3AD203B41FA5}">
                      <a16:colId xmlns:a16="http://schemas.microsoft.com/office/drawing/2014/main" val="3910346998"/>
                    </a:ext>
                  </a:extLst>
                </a:gridCol>
                <a:gridCol w="712309">
                  <a:extLst>
                    <a:ext uri="{9D8B030D-6E8A-4147-A177-3AD203B41FA5}">
                      <a16:colId xmlns:a16="http://schemas.microsoft.com/office/drawing/2014/main" val="898205185"/>
                    </a:ext>
                  </a:extLst>
                </a:gridCol>
                <a:gridCol w="1493643">
                  <a:extLst>
                    <a:ext uri="{9D8B030D-6E8A-4147-A177-3AD203B41FA5}">
                      <a16:colId xmlns:a16="http://schemas.microsoft.com/office/drawing/2014/main" val="4171561112"/>
                    </a:ext>
                  </a:extLst>
                </a:gridCol>
                <a:gridCol w="966360">
                  <a:extLst>
                    <a:ext uri="{9D8B030D-6E8A-4147-A177-3AD203B41FA5}">
                      <a16:colId xmlns:a16="http://schemas.microsoft.com/office/drawing/2014/main" val="2724602527"/>
                    </a:ext>
                  </a:extLst>
                </a:gridCol>
                <a:gridCol w="1181106">
                  <a:extLst>
                    <a:ext uri="{9D8B030D-6E8A-4147-A177-3AD203B41FA5}">
                      <a16:colId xmlns:a16="http://schemas.microsoft.com/office/drawing/2014/main" val="1165711788"/>
                    </a:ext>
                  </a:extLst>
                </a:gridCol>
                <a:gridCol w="1551164">
                  <a:extLst>
                    <a:ext uri="{9D8B030D-6E8A-4147-A177-3AD203B41FA5}">
                      <a16:colId xmlns:a16="http://schemas.microsoft.com/office/drawing/2014/main" val="3641908157"/>
                    </a:ext>
                  </a:extLst>
                </a:gridCol>
              </a:tblGrid>
              <a:tr h="421833">
                <a:tc>
                  <a:txBody>
                    <a:bodyPr/>
                    <a:lstStyle/>
                    <a:p>
                      <a:pPr algn="l">
                        <a:lnSpc>
                          <a:spcPct val="115000"/>
                        </a:lnSpc>
                        <a:spcAft>
                          <a:spcPts val="0"/>
                        </a:spcAft>
                      </a:pPr>
                      <a:r>
                        <a:rPr lang="en-GB" sz="1200" dirty="0">
                          <a:solidFill>
                            <a:schemeClr val="bg2"/>
                          </a:solidFill>
                          <a:effectLst/>
                        </a:rPr>
                        <a:t>Poem </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1200" dirty="0">
                          <a:solidFill>
                            <a:schemeClr val="bg2"/>
                          </a:solidFill>
                          <a:effectLst/>
                        </a:rPr>
                        <a:t>War/</a:t>
                      </a:r>
                    </a:p>
                    <a:p>
                      <a:pPr algn="l">
                        <a:lnSpc>
                          <a:spcPct val="115000"/>
                        </a:lnSpc>
                        <a:spcAft>
                          <a:spcPts val="0"/>
                        </a:spcAft>
                      </a:pPr>
                      <a:r>
                        <a:rPr lang="en-GB" sz="1200" dirty="0">
                          <a:solidFill>
                            <a:schemeClr val="bg2"/>
                          </a:solidFill>
                          <a:effectLst/>
                        </a:rPr>
                        <a:t>Conflict </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1200" dirty="0">
                          <a:solidFill>
                            <a:schemeClr val="bg2"/>
                          </a:solidFill>
                          <a:effectLst/>
                        </a:rPr>
                        <a:t>Nature </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1200" dirty="0">
                          <a:solidFill>
                            <a:schemeClr val="bg2"/>
                          </a:solidFill>
                          <a:effectLst/>
                        </a:rPr>
                        <a:t>Place </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1200" dirty="0">
                          <a:solidFill>
                            <a:schemeClr val="bg2"/>
                          </a:solidFill>
                          <a:effectLst/>
                        </a:rPr>
                        <a:t>Love &amp; </a:t>
                      </a:r>
                    </a:p>
                    <a:p>
                      <a:pPr algn="l">
                        <a:lnSpc>
                          <a:spcPct val="115000"/>
                        </a:lnSpc>
                        <a:spcAft>
                          <a:spcPts val="0"/>
                        </a:spcAft>
                      </a:pPr>
                      <a:r>
                        <a:rPr lang="en-GB" sz="1200" dirty="0">
                          <a:solidFill>
                            <a:schemeClr val="bg2"/>
                          </a:solidFill>
                          <a:effectLst/>
                        </a:rPr>
                        <a:t>Relationships</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1200" dirty="0">
                          <a:solidFill>
                            <a:schemeClr val="bg2"/>
                          </a:solidFill>
                          <a:effectLst/>
                        </a:rPr>
                        <a:t>Women</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1200" dirty="0">
                          <a:solidFill>
                            <a:schemeClr val="bg2"/>
                          </a:solidFill>
                          <a:effectLst/>
                        </a:rPr>
                        <a:t>Obsession</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1200" dirty="0">
                          <a:solidFill>
                            <a:schemeClr val="bg2"/>
                          </a:solidFill>
                          <a:effectLst/>
                        </a:rPr>
                        <a:t>Death (real or </a:t>
                      </a:r>
                    </a:p>
                    <a:p>
                      <a:pPr algn="l">
                        <a:lnSpc>
                          <a:spcPct val="115000"/>
                        </a:lnSpc>
                        <a:spcAft>
                          <a:spcPts val="0"/>
                        </a:spcAft>
                      </a:pPr>
                      <a:r>
                        <a:rPr lang="en-GB" sz="1200" dirty="0">
                          <a:solidFill>
                            <a:schemeClr val="bg2"/>
                          </a:solidFill>
                          <a:effectLst/>
                        </a:rPr>
                        <a:t>metaphorical)</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extLst>
                  <a:ext uri="{0D108BD9-81ED-4DB2-BD59-A6C34878D82A}">
                    <a16:rowId xmlns:a16="http://schemas.microsoft.com/office/drawing/2014/main" val="4160390302"/>
                  </a:ext>
                </a:extLst>
              </a:tr>
              <a:tr h="227013">
                <a:tc>
                  <a:txBody>
                    <a:bodyPr/>
                    <a:lstStyle/>
                    <a:p>
                      <a:pPr algn="l">
                        <a:lnSpc>
                          <a:spcPct val="115000"/>
                        </a:lnSpc>
                        <a:spcAft>
                          <a:spcPts val="0"/>
                        </a:spcAft>
                      </a:pPr>
                      <a:r>
                        <a:rPr lang="en-GB" sz="1200" dirty="0">
                          <a:solidFill>
                            <a:schemeClr val="bg2"/>
                          </a:solidFill>
                          <a:effectLst/>
                        </a:rPr>
                        <a:t>The Manhunt</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7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3469208784"/>
                  </a:ext>
                </a:extLst>
              </a:tr>
              <a:tr h="144951">
                <a:tc>
                  <a:txBody>
                    <a:bodyPr/>
                    <a:lstStyle/>
                    <a:p>
                      <a:pPr algn="l">
                        <a:lnSpc>
                          <a:spcPct val="115000"/>
                        </a:lnSpc>
                        <a:spcAft>
                          <a:spcPts val="0"/>
                        </a:spcAft>
                      </a:pPr>
                      <a:r>
                        <a:rPr lang="en-GB" sz="1200" dirty="0">
                          <a:solidFill>
                            <a:schemeClr val="bg2"/>
                          </a:solidFill>
                          <a:effectLst/>
                        </a:rPr>
                        <a:t>Sonnet 43</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95595908"/>
                  </a:ext>
                </a:extLst>
              </a:tr>
              <a:tr h="144951">
                <a:tc>
                  <a:txBody>
                    <a:bodyPr/>
                    <a:lstStyle/>
                    <a:p>
                      <a:pPr algn="l">
                        <a:lnSpc>
                          <a:spcPct val="115000"/>
                        </a:lnSpc>
                        <a:spcAft>
                          <a:spcPts val="0"/>
                        </a:spcAft>
                      </a:pPr>
                      <a:r>
                        <a:rPr lang="en-GB" sz="1200" dirty="0">
                          <a:solidFill>
                            <a:schemeClr val="bg2"/>
                          </a:solidFill>
                          <a:effectLst/>
                        </a:rPr>
                        <a:t>London </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1160984460"/>
                  </a:ext>
                </a:extLst>
              </a:tr>
              <a:tr h="227013">
                <a:tc>
                  <a:txBody>
                    <a:bodyPr/>
                    <a:lstStyle/>
                    <a:p>
                      <a:pPr algn="l">
                        <a:lnSpc>
                          <a:spcPct val="115000"/>
                        </a:lnSpc>
                        <a:spcAft>
                          <a:spcPts val="0"/>
                        </a:spcAft>
                      </a:pPr>
                      <a:r>
                        <a:rPr lang="en-GB" sz="1200" dirty="0">
                          <a:solidFill>
                            <a:schemeClr val="bg2"/>
                          </a:solidFill>
                          <a:effectLst/>
                        </a:rPr>
                        <a:t>The Soldier </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59779168"/>
                  </a:ext>
                </a:extLst>
              </a:tr>
              <a:tr h="223266">
                <a:tc>
                  <a:txBody>
                    <a:bodyPr/>
                    <a:lstStyle/>
                    <a:p>
                      <a:pPr algn="l">
                        <a:lnSpc>
                          <a:spcPct val="115000"/>
                        </a:lnSpc>
                        <a:spcAft>
                          <a:spcPts val="0"/>
                        </a:spcAft>
                      </a:pPr>
                      <a:r>
                        <a:rPr lang="en-GB" sz="1200" dirty="0">
                          <a:solidFill>
                            <a:schemeClr val="bg2"/>
                          </a:solidFill>
                          <a:effectLst/>
                        </a:rPr>
                        <a:t>She Walks in Beauty </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970027821"/>
                  </a:ext>
                </a:extLst>
              </a:tr>
              <a:tr h="227013">
                <a:tc>
                  <a:txBody>
                    <a:bodyPr/>
                    <a:lstStyle/>
                    <a:p>
                      <a:pPr algn="l">
                        <a:lnSpc>
                          <a:spcPct val="115000"/>
                        </a:lnSpc>
                        <a:spcAft>
                          <a:spcPts val="0"/>
                        </a:spcAft>
                      </a:pPr>
                      <a:r>
                        <a:rPr lang="en-GB" sz="1200" dirty="0">
                          <a:solidFill>
                            <a:schemeClr val="bg2"/>
                          </a:solidFill>
                          <a:effectLst/>
                        </a:rPr>
                        <a:t>Living Space</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4286425215"/>
                  </a:ext>
                </a:extLst>
              </a:tr>
              <a:tr h="454736">
                <a:tc>
                  <a:txBody>
                    <a:bodyPr/>
                    <a:lstStyle/>
                    <a:p>
                      <a:pPr algn="l">
                        <a:lnSpc>
                          <a:spcPct val="115000"/>
                        </a:lnSpc>
                        <a:spcAft>
                          <a:spcPts val="0"/>
                        </a:spcAft>
                      </a:pPr>
                      <a:r>
                        <a:rPr lang="en-GB" sz="1200" dirty="0">
                          <a:solidFill>
                            <a:schemeClr val="bg2"/>
                          </a:solidFill>
                          <a:effectLst/>
                        </a:rPr>
                        <a:t>As Imperceptibly as Grief </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3245960587"/>
                  </a:ext>
                </a:extLst>
              </a:tr>
              <a:tr h="0">
                <a:tc>
                  <a:txBody>
                    <a:bodyPr/>
                    <a:lstStyle/>
                    <a:p>
                      <a:pPr algn="l">
                        <a:lnSpc>
                          <a:spcPct val="115000"/>
                        </a:lnSpc>
                        <a:spcAft>
                          <a:spcPts val="0"/>
                        </a:spcAft>
                      </a:pPr>
                      <a:r>
                        <a:rPr lang="en-GB" sz="1200" dirty="0">
                          <a:solidFill>
                            <a:schemeClr val="bg2"/>
                          </a:solidFill>
                          <a:effectLst/>
                        </a:rPr>
                        <a:t>Cozy Apologia</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3183202072"/>
                  </a:ext>
                </a:extLst>
              </a:tr>
              <a:tr h="144951">
                <a:tc>
                  <a:txBody>
                    <a:bodyPr/>
                    <a:lstStyle/>
                    <a:p>
                      <a:pPr algn="l">
                        <a:lnSpc>
                          <a:spcPct val="115000"/>
                        </a:lnSpc>
                        <a:spcAft>
                          <a:spcPts val="0"/>
                        </a:spcAft>
                      </a:pPr>
                      <a:r>
                        <a:rPr lang="en-GB" sz="1200" dirty="0">
                          <a:solidFill>
                            <a:schemeClr val="bg2"/>
                          </a:solidFill>
                          <a:effectLst/>
                        </a:rPr>
                        <a:t>Valentine </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2961530570"/>
                  </a:ext>
                </a:extLst>
              </a:tr>
              <a:tr h="249640">
                <a:tc>
                  <a:txBody>
                    <a:bodyPr/>
                    <a:lstStyle/>
                    <a:p>
                      <a:pPr algn="l">
                        <a:lnSpc>
                          <a:spcPct val="115000"/>
                        </a:lnSpc>
                        <a:spcAft>
                          <a:spcPts val="0"/>
                        </a:spcAft>
                      </a:pPr>
                      <a:r>
                        <a:rPr lang="en-GB" sz="1200" dirty="0">
                          <a:solidFill>
                            <a:schemeClr val="bg2"/>
                          </a:solidFill>
                          <a:effectLst/>
                        </a:rPr>
                        <a:t>A Wife in London </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2346527918"/>
                  </a:ext>
                </a:extLst>
              </a:tr>
              <a:tr h="222837">
                <a:tc>
                  <a:txBody>
                    <a:bodyPr/>
                    <a:lstStyle/>
                    <a:p>
                      <a:pPr algn="l">
                        <a:lnSpc>
                          <a:spcPct val="115000"/>
                        </a:lnSpc>
                        <a:spcAft>
                          <a:spcPts val="0"/>
                        </a:spcAft>
                      </a:pPr>
                      <a:r>
                        <a:rPr lang="en-GB" sz="1200" dirty="0">
                          <a:solidFill>
                            <a:schemeClr val="bg2"/>
                          </a:solidFill>
                          <a:effectLst/>
                        </a:rPr>
                        <a:t>Death of a Naturalist </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2704780863"/>
                  </a:ext>
                </a:extLst>
              </a:tr>
              <a:tr h="253573">
                <a:tc>
                  <a:txBody>
                    <a:bodyPr/>
                    <a:lstStyle/>
                    <a:p>
                      <a:pPr algn="l">
                        <a:lnSpc>
                          <a:spcPct val="115000"/>
                        </a:lnSpc>
                        <a:spcAft>
                          <a:spcPts val="0"/>
                        </a:spcAft>
                      </a:pPr>
                      <a:r>
                        <a:rPr lang="en-GB" sz="1200" dirty="0">
                          <a:solidFill>
                            <a:schemeClr val="bg2"/>
                          </a:solidFill>
                          <a:effectLst/>
                        </a:rPr>
                        <a:t>Hawk Roosting </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1803732328"/>
                  </a:ext>
                </a:extLst>
              </a:tr>
              <a:tr h="227013">
                <a:tc>
                  <a:txBody>
                    <a:bodyPr/>
                    <a:lstStyle/>
                    <a:p>
                      <a:pPr algn="l">
                        <a:lnSpc>
                          <a:spcPct val="115000"/>
                        </a:lnSpc>
                        <a:spcAft>
                          <a:spcPts val="0"/>
                        </a:spcAft>
                      </a:pPr>
                      <a:r>
                        <a:rPr lang="en-GB" sz="1200" dirty="0">
                          <a:solidFill>
                            <a:schemeClr val="bg2"/>
                          </a:solidFill>
                          <a:effectLst/>
                        </a:rPr>
                        <a:t>To Autumn </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2169828082"/>
                  </a:ext>
                </a:extLst>
              </a:tr>
              <a:tr h="227013">
                <a:tc>
                  <a:txBody>
                    <a:bodyPr/>
                    <a:lstStyle/>
                    <a:p>
                      <a:pPr algn="l">
                        <a:lnSpc>
                          <a:spcPct val="115000"/>
                        </a:lnSpc>
                        <a:spcAft>
                          <a:spcPts val="0"/>
                        </a:spcAft>
                      </a:pPr>
                      <a:r>
                        <a:rPr lang="en-GB" sz="1200" dirty="0">
                          <a:solidFill>
                            <a:schemeClr val="bg2"/>
                          </a:solidFill>
                          <a:effectLst/>
                        </a:rPr>
                        <a:t>Afternoons</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700" b="1">
                          <a:solidFill>
                            <a:schemeClr val="bg2"/>
                          </a:solidFill>
                          <a:effectLst/>
                        </a:rPr>
                        <a:t> </a:t>
                      </a:r>
                      <a:endParaRPr lang="en-GB" sz="600" b="1">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a:solidFill>
                            <a:schemeClr val="bg2"/>
                          </a:solidFill>
                          <a:effectLst/>
                        </a:rPr>
                        <a:t> </a:t>
                      </a:r>
                      <a:endParaRPr lang="en-GB" sz="600" b="1">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a:solidFill>
                            <a:schemeClr val="bg2"/>
                          </a:solidFill>
                          <a:effectLst/>
                        </a:rPr>
                        <a:t> </a:t>
                      </a:r>
                      <a:endParaRPr lang="en-GB" sz="600" b="1">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a:solidFill>
                            <a:schemeClr val="bg2"/>
                          </a:solidFill>
                          <a:effectLst/>
                        </a:rPr>
                        <a:t> </a:t>
                      </a:r>
                      <a:endParaRPr lang="en-GB" sz="600" b="1">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a:solidFill>
                            <a:schemeClr val="bg2"/>
                          </a:solidFill>
                          <a:effectLst/>
                        </a:rPr>
                        <a:t> </a:t>
                      </a:r>
                      <a:endParaRPr lang="en-GB" sz="600" b="1">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a:solidFill>
                            <a:schemeClr val="bg2"/>
                          </a:solidFill>
                          <a:effectLst/>
                        </a:rPr>
                        <a:t> </a:t>
                      </a:r>
                      <a:endParaRPr lang="en-GB" sz="600" b="1">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a:solidFill>
                            <a:schemeClr val="bg2"/>
                          </a:solidFill>
                          <a:effectLst/>
                        </a:rPr>
                        <a:t> </a:t>
                      </a:r>
                      <a:endParaRPr lang="en-GB" sz="600" b="1">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2870079761"/>
                  </a:ext>
                </a:extLst>
              </a:tr>
              <a:tr h="213502">
                <a:tc>
                  <a:txBody>
                    <a:bodyPr/>
                    <a:lstStyle/>
                    <a:p>
                      <a:pPr algn="l">
                        <a:lnSpc>
                          <a:spcPct val="115000"/>
                        </a:lnSpc>
                        <a:spcAft>
                          <a:spcPts val="0"/>
                        </a:spcAft>
                      </a:pPr>
                      <a:r>
                        <a:rPr lang="en-GB" sz="1200">
                          <a:solidFill>
                            <a:schemeClr val="bg2"/>
                          </a:solidFill>
                          <a:effectLst/>
                        </a:rPr>
                        <a:t>Dulce et Decorum Est </a:t>
                      </a:r>
                      <a:endParaRPr lang="en-GB" sz="120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3591274448"/>
                  </a:ext>
                </a:extLst>
              </a:tr>
              <a:tr h="227013">
                <a:tc>
                  <a:txBody>
                    <a:bodyPr/>
                    <a:lstStyle/>
                    <a:p>
                      <a:pPr algn="l">
                        <a:lnSpc>
                          <a:spcPct val="115000"/>
                        </a:lnSpc>
                        <a:spcAft>
                          <a:spcPts val="0"/>
                        </a:spcAft>
                      </a:pPr>
                      <a:r>
                        <a:rPr lang="en-GB" sz="1200" dirty="0">
                          <a:solidFill>
                            <a:schemeClr val="bg2"/>
                          </a:solidFill>
                          <a:effectLst/>
                        </a:rPr>
                        <a:t>Ozymandias</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3695650293"/>
                  </a:ext>
                </a:extLst>
              </a:tr>
              <a:tr h="215678">
                <a:tc>
                  <a:txBody>
                    <a:bodyPr/>
                    <a:lstStyle/>
                    <a:p>
                      <a:pPr algn="l">
                        <a:lnSpc>
                          <a:spcPct val="115000"/>
                        </a:lnSpc>
                        <a:spcAft>
                          <a:spcPts val="0"/>
                        </a:spcAft>
                      </a:pPr>
                      <a:r>
                        <a:rPr lang="en-GB" sz="1200" dirty="0">
                          <a:solidFill>
                            <a:schemeClr val="bg2"/>
                          </a:solidFill>
                          <a:effectLst/>
                        </a:rPr>
                        <a:t>Mametz Wood</a:t>
                      </a:r>
                      <a:endParaRPr lang="en-GB"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solidFill>
                      <a:srgbClr val="00B050"/>
                    </a:solidFill>
                  </a:tcPr>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 </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700" b="1" dirty="0">
                          <a:solidFill>
                            <a:schemeClr val="bg2"/>
                          </a:solidFill>
                          <a:effectLst/>
                        </a:rPr>
                        <a:t>///////////////////////////////////////</a:t>
                      </a: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3048294235"/>
                  </a:ext>
                </a:extLst>
              </a:tr>
              <a:tr h="299844">
                <a:tc>
                  <a:txBody>
                    <a:bodyPr/>
                    <a:lstStyle/>
                    <a:p>
                      <a:pPr algn="l">
                        <a:lnSpc>
                          <a:spcPct val="115000"/>
                        </a:lnSpc>
                        <a:spcAft>
                          <a:spcPts val="0"/>
                        </a:spcAft>
                      </a:pPr>
                      <a:r>
                        <a:rPr lang="en-GB" sz="14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Excerpt from The Prelude</a:t>
                      </a:r>
                    </a:p>
                  </a:txBody>
                  <a:tcPr marL="25128" marR="25128" marT="0" marB="0">
                    <a:solidFill>
                      <a:srgbClr val="00B050"/>
                    </a:solidFill>
                  </a:tcPr>
                </a:tc>
                <a:tc>
                  <a:txBody>
                    <a:bodyPr/>
                    <a:lstStyle/>
                    <a:p>
                      <a:pPr algn="l">
                        <a:lnSpc>
                          <a:spcPct val="115000"/>
                        </a:lnSpc>
                        <a:spcAft>
                          <a:spcPts val="0"/>
                        </a:spcAft>
                      </a:pP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t>
                      </a:r>
                    </a:p>
                  </a:txBody>
                  <a:tcPr marL="25128" marR="25128" marT="0" marB="0"/>
                </a:tc>
                <a:tc>
                  <a:txBody>
                    <a:bodyPr/>
                    <a:lstStyle/>
                    <a:p>
                      <a:pPr algn="l">
                        <a:lnSpc>
                          <a:spcPct val="115000"/>
                        </a:lnSpc>
                        <a:spcAft>
                          <a:spcPts val="0"/>
                        </a:spcAft>
                      </a:pP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tc>
                  <a:txBody>
                    <a:bodyPr/>
                    <a:lstStyle/>
                    <a:p>
                      <a:pPr algn="l">
                        <a:lnSpc>
                          <a:spcPct val="115000"/>
                        </a:lnSpc>
                        <a:spcAft>
                          <a:spcPts val="0"/>
                        </a:spcAft>
                      </a:pPr>
                      <a:r>
                        <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t>
                      </a:r>
                    </a:p>
                  </a:txBody>
                  <a:tcPr marL="25128" marR="25128" marT="0" marB="0"/>
                </a:tc>
                <a:tc>
                  <a:txBody>
                    <a:bodyPr/>
                    <a:lstStyle/>
                    <a:p>
                      <a:pPr algn="l">
                        <a:lnSpc>
                          <a:spcPct val="115000"/>
                        </a:lnSpc>
                        <a:spcAft>
                          <a:spcPts val="0"/>
                        </a:spcAft>
                      </a:pPr>
                      <a:endParaRPr lang="en-GB" sz="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25128" marR="25128" marT="0" marB="0"/>
                </a:tc>
                <a:extLst>
                  <a:ext uri="{0D108BD9-81ED-4DB2-BD59-A6C34878D82A}">
                    <a16:rowId xmlns:a16="http://schemas.microsoft.com/office/drawing/2014/main" val="1437605888"/>
                  </a:ext>
                </a:extLst>
              </a:tr>
            </a:tbl>
          </a:graphicData>
        </a:graphic>
      </p:graphicFrame>
    </p:spTree>
    <p:extLst>
      <p:ext uri="{BB962C8B-B14F-4D97-AF65-F5344CB8AC3E}">
        <p14:creationId xmlns:p14="http://schemas.microsoft.com/office/powerpoint/2010/main" val="1961415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FC258D-D26C-4100-B48F-6D399486163A}"/>
              </a:ext>
            </a:extLst>
          </p:cNvPr>
          <p:cNvSpPr txBox="1"/>
          <p:nvPr/>
        </p:nvSpPr>
        <p:spPr>
          <a:xfrm>
            <a:off x="158485" y="451991"/>
            <a:ext cx="8985515" cy="4370427"/>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400" b="1" dirty="0">
                <a:solidFill>
                  <a:schemeClr val="tx1"/>
                </a:solidFill>
              </a:rPr>
              <a:t>Romanticism</a:t>
            </a:r>
            <a:r>
              <a:rPr lang="en-GB" sz="2800" b="1" dirty="0">
                <a:solidFill>
                  <a:schemeClr val="tx1"/>
                </a:solidFill>
              </a:rPr>
              <a:t> </a:t>
            </a:r>
          </a:p>
          <a:p>
            <a:r>
              <a:rPr lang="en-GB" b="1" dirty="0">
                <a:solidFill>
                  <a:srgbClr val="FF0000"/>
                </a:solidFill>
              </a:rPr>
              <a:t>Who are our Romantic poets in the Anthology? </a:t>
            </a:r>
          </a:p>
          <a:p>
            <a:pPr algn="ctr"/>
            <a:r>
              <a:rPr lang="en-GB" b="1" dirty="0">
                <a:solidFill>
                  <a:schemeClr val="tx1"/>
                </a:solidFill>
              </a:rPr>
              <a:t>Wordsworth – Excerpt from the Prelude, </a:t>
            </a:r>
          </a:p>
          <a:p>
            <a:pPr algn="ctr"/>
            <a:r>
              <a:rPr lang="en-GB" b="1" dirty="0">
                <a:solidFill>
                  <a:schemeClr val="tx1"/>
                </a:solidFill>
              </a:rPr>
              <a:t>Lord Byron – She Walks in Beauty, </a:t>
            </a:r>
          </a:p>
          <a:p>
            <a:pPr algn="ctr"/>
            <a:r>
              <a:rPr lang="en-GB" b="1" dirty="0">
                <a:solidFill>
                  <a:schemeClr val="tx1"/>
                </a:solidFill>
              </a:rPr>
              <a:t>Percy Shelley – Ozymandias, </a:t>
            </a:r>
          </a:p>
          <a:p>
            <a:pPr algn="ctr"/>
            <a:r>
              <a:rPr lang="en-GB" b="1" dirty="0">
                <a:solidFill>
                  <a:schemeClr val="tx1"/>
                </a:solidFill>
              </a:rPr>
              <a:t>William Blake – London, </a:t>
            </a:r>
          </a:p>
          <a:p>
            <a:pPr algn="ctr"/>
            <a:r>
              <a:rPr lang="en-GB" b="1" dirty="0">
                <a:solidFill>
                  <a:schemeClr val="tx1"/>
                </a:solidFill>
              </a:rPr>
              <a:t>Elizabeth Barrett Browning – Sonnet 43</a:t>
            </a:r>
          </a:p>
          <a:p>
            <a:pPr algn="ctr"/>
            <a:endParaRPr lang="en-GB" b="1" dirty="0">
              <a:solidFill>
                <a:schemeClr val="tx1"/>
              </a:solidFill>
            </a:endParaRPr>
          </a:p>
          <a:p>
            <a:r>
              <a:rPr lang="en-GB" b="1" dirty="0">
                <a:solidFill>
                  <a:srgbClr val="FF0000"/>
                </a:solidFill>
              </a:rPr>
              <a:t>What do the romantic poets believe in?</a:t>
            </a:r>
          </a:p>
          <a:p>
            <a:pPr marL="171450" indent="-171450">
              <a:buFont typeface="Arial" panose="020B0604020202020204" pitchFamily="34" charset="0"/>
              <a:buChar char="•"/>
            </a:pPr>
            <a:r>
              <a:rPr lang="en-GB" altLang="en-US" b="1" dirty="0">
                <a:solidFill>
                  <a:srgbClr val="7030A0"/>
                </a:solidFill>
              </a:rPr>
              <a:t>Romantic poetry values nature, beauty in language and the natural world, the imagination, and tries to create a sense of the personal and the emotional rather than dealing with ‘truth’ and ‘reason’</a:t>
            </a:r>
          </a:p>
          <a:p>
            <a:pPr marL="171450" indent="-171450">
              <a:buFont typeface="Arial" panose="020B0604020202020204" pitchFamily="34" charset="0"/>
              <a:buChar char="•"/>
            </a:pPr>
            <a:r>
              <a:rPr lang="en-GB" altLang="en-US" b="1" dirty="0">
                <a:solidFill>
                  <a:srgbClr val="7030A0"/>
                </a:solidFill>
              </a:rPr>
              <a:t>Romantic poets are preoccupied with the beauty of nature </a:t>
            </a:r>
          </a:p>
          <a:p>
            <a:pPr marL="171450" indent="-171450">
              <a:buFont typeface="Arial" panose="020B0604020202020204" pitchFamily="34" charset="0"/>
              <a:buChar char="•"/>
            </a:pPr>
            <a:r>
              <a:rPr lang="en-GB" altLang="en-US" b="1" dirty="0">
                <a:solidFill>
                  <a:srgbClr val="7030A0"/>
                </a:solidFill>
              </a:rPr>
              <a:t>Romantic poets believe that t</a:t>
            </a:r>
            <a:r>
              <a:rPr lang="en-GB" b="1" dirty="0">
                <a:solidFill>
                  <a:srgbClr val="7030A0"/>
                </a:solidFill>
              </a:rPr>
              <a:t>he ideal man is an artist or poet; he brings nature’s miracles to our attention. He connects with our daily experience.</a:t>
            </a:r>
          </a:p>
          <a:p>
            <a:pPr marL="171450" indent="-171450">
              <a:buFont typeface="Arial" panose="020B0604020202020204" pitchFamily="34" charset="0"/>
              <a:buChar char="•"/>
            </a:pPr>
            <a:r>
              <a:rPr lang="en-GB" b="1" dirty="0">
                <a:solidFill>
                  <a:srgbClr val="7030A0"/>
                </a:solidFill>
              </a:rPr>
              <a:t>Romantic poets were interested in: THE IMAGINATION, POLITICALLY ACTIVE (interested in politics and anti-oppression), Interested in the EVERYDAY as inspiration, Inspired by MYTHS and SYMBOLISM, Focused on EMOTIONS &amp; SPONTANEOUS FEELINGS, RULE BREAKERS (they created their own rules to live by and tended to reject religious or absolute systems)</a:t>
            </a:r>
          </a:p>
          <a:p>
            <a:endParaRPr lang="en-GB" sz="1200" b="1" dirty="0">
              <a:solidFill>
                <a:schemeClr val="tx1"/>
              </a:solidFill>
            </a:endParaRPr>
          </a:p>
        </p:txBody>
      </p:sp>
    </p:spTree>
    <p:extLst>
      <p:ext uri="{BB962C8B-B14F-4D97-AF65-F5344CB8AC3E}">
        <p14:creationId xmlns:p14="http://schemas.microsoft.com/office/powerpoint/2010/main" val="2362460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D302C21-2DFF-450B-86C9-7E1F73278026}"/>
              </a:ext>
            </a:extLst>
          </p:cNvPr>
          <p:cNvSpPr>
            <a:spLocks noGrp="1"/>
          </p:cNvSpPr>
          <p:nvPr>
            <p:ph type="body" idx="1"/>
          </p:nvPr>
        </p:nvSpPr>
        <p:spPr>
          <a:xfrm>
            <a:off x="311700" y="184412"/>
            <a:ext cx="8672280" cy="4890508"/>
          </a:xfrm>
        </p:spPr>
        <p:style>
          <a:lnRef idx="2">
            <a:schemeClr val="dk1"/>
          </a:lnRef>
          <a:fillRef idx="1">
            <a:schemeClr val="lt1"/>
          </a:fillRef>
          <a:effectRef idx="0">
            <a:schemeClr val="dk1"/>
          </a:effectRef>
          <a:fontRef idx="minor">
            <a:schemeClr val="dk1"/>
          </a:fontRef>
        </p:style>
        <p:txBody>
          <a:bodyPr/>
          <a:lstStyle/>
          <a:p>
            <a:pPr marL="114300" indent="0">
              <a:buNone/>
            </a:pPr>
            <a:r>
              <a:rPr lang="en-GB" b="1" dirty="0">
                <a:solidFill>
                  <a:schemeClr val="tx1"/>
                </a:solidFill>
              </a:rPr>
              <a:t>Romantic ideas and statements related to the Romantic movement: </a:t>
            </a:r>
          </a:p>
          <a:p>
            <a:pPr>
              <a:buFont typeface="Arial" panose="020B0604020202020204" pitchFamily="34" charset="0"/>
              <a:buChar char="•"/>
            </a:pPr>
            <a:r>
              <a:rPr lang="en-GB" sz="1400" b="1" dirty="0">
                <a:solidFill>
                  <a:srgbClr val="7030A0"/>
                </a:solidFill>
              </a:rPr>
              <a:t>Poetic form should look for innovation and originality. Romantic poets drew on tales and myths from the classical eras. They charted everyday experience, but aimed to inspire feelings of beauty. </a:t>
            </a:r>
          </a:p>
          <a:p>
            <a:pPr>
              <a:buFont typeface="Arial" panose="020B0604020202020204" pitchFamily="34" charset="0"/>
              <a:buChar char="•"/>
            </a:pPr>
            <a:r>
              <a:rPr lang="en-GB" sz="1400" b="1" dirty="0">
                <a:solidFill>
                  <a:srgbClr val="7030A0"/>
                </a:solidFill>
              </a:rPr>
              <a:t>Art is the “spontaneous overflow” of emotional feelings. The world can only be experienced and known through emotion. Art is about self-expression. </a:t>
            </a:r>
          </a:p>
          <a:p>
            <a:pPr>
              <a:buFont typeface="Arial" panose="020B0604020202020204" pitchFamily="34" charset="0"/>
              <a:buChar char="•"/>
            </a:pPr>
            <a:r>
              <a:rPr lang="en-GB" sz="1400" b="1" dirty="0">
                <a:solidFill>
                  <a:srgbClr val="7030A0"/>
                </a:solidFill>
              </a:rPr>
              <a:t>Reality is subjective, far away and long ago, transcendent, and difficult to know. </a:t>
            </a:r>
          </a:p>
          <a:p>
            <a:pPr>
              <a:buFont typeface="Arial" panose="020B0604020202020204" pitchFamily="34" charset="0"/>
              <a:buChar char="•"/>
            </a:pPr>
            <a:r>
              <a:rPr lang="en-GB" sz="1400" b="1" dirty="0">
                <a:solidFill>
                  <a:srgbClr val="7030A0"/>
                </a:solidFill>
              </a:rPr>
              <a:t>Beauty in nature should be shocking. Beauty is arrived at by mixing qualities such as fear and awe with wonder; the grotesque and the sublime should be found together to create beauty.  </a:t>
            </a:r>
          </a:p>
          <a:p>
            <a:pPr>
              <a:buFont typeface="Arial" panose="020B0604020202020204" pitchFamily="34" charset="0"/>
              <a:buChar char="•"/>
            </a:pPr>
            <a:r>
              <a:rPr lang="en-GB" sz="1400" b="1" dirty="0">
                <a:solidFill>
                  <a:srgbClr val="7030A0"/>
                </a:solidFill>
              </a:rPr>
              <a:t>Story plots are driven by characters; their emotions, their passions. Frequently employed tragic endings. </a:t>
            </a:r>
          </a:p>
          <a:p>
            <a:pPr>
              <a:buFont typeface="Arial" panose="020B0604020202020204" pitchFamily="34" charset="0"/>
              <a:buChar char="•"/>
            </a:pPr>
            <a:r>
              <a:rPr lang="en-GB" sz="1400" b="1" dirty="0">
                <a:solidFill>
                  <a:srgbClr val="7030A0"/>
                </a:solidFill>
              </a:rPr>
              <a:t>Characters in stories are unique. They are outcasts, rebels and non-conformists. </a:t>
            </a:r>
          </a:p>
          <a:p>
            <a:pPr>
              <a:buFont typeface="Arial" panose="020B0604020202020204" pitchFamily="34" charset="0"/>
              <a:buChar char="•"/>
            </a:pPr>
            <a:r>
              <a:rPr lang="en-GB" sz="1400" b="1" dirty="0">
                <a:solidFill>
                  <a:srgbClr val="7030A0"/>
                </a:solidFill>
              </a:rPr>
              <a:t>Wisdom is gained in youth and innocence and subsequently lost. It is located in the individual. </a:t>
            </a:r>
          </a:p>
          <a:p>
            <a:pPr>
              <a:buFont typeface="Arial" panose="020B0604020202020204" pitchFamily="34" charset="0"/>
              <a:buChar char="•"/>
            </a:pPr>
            <a:r>
              <a:rPr lang="en-GB" sz="1400" b="1" dirty="0">
                <a:solidFill>
                  <a:srgbClr val="7030A0"/>
                </a:solidFill>
              </a:rPr>
              <a:t>Society is always oppressive and stops people reaching their potential. People feel alienated from society. </a:t>
            </a:r>
          </a:p>
          <a:p>
            <a:pPr>
              <a:buFont typeface="Arial" panose="020B0604020202020204" pitchFamily="34" charset="0"/>
              <a:buChar char="•"/>
            </a:pPr>
            <a:r>
              <a:rPr lang="en-GB" sz="1400" b="1" dirty="0">
                <a:solidFill>
                  <a:srgbClr val="7030A0"/>
                </a:solidFill>
              </a:rPr>
              <a:t>The ideal man is an artist or poet; he brings nature’s miracles to our attention. He connects with our daily experience. </a:t>
            </a:r>
          </a:p>
          <a:p>
            <a:pPr>
              <a:buFont typeface="Arial" panose="020B0604020202020204" pitchFamily="34" charset="0"/>
              <a:buChar char="•"/>
            </a:pPr>
            <a:r>
              <a:rPr lang="en-GB" sz="1400" b="1" dirty="0">
                <a:solidFill>
                  <a:srgbClr val="7030A0"/>
                </a:solidFill>
              </a:rPr>
              <a:t>There are no such things as limits. We constantly are “plagued” with the feeling of “incomplete destiny” and adventure/leisure should be primary human concerns.</a:t>
            </a:r>
          </a:p>
          <a:p>
            <a:pPr marL="114300" indent="0">
              <a:buNone/>
            </a:pPr>
            <a:endParaRPr lang="en-GB" dirty="0"/>
          </a:p>
        </p:txBody>
      </p:sp>
    </p:spTree>
    <p:extLst>
      <p:ext uri="{BB962C8B-B14F-4D97-AF65-F5344CB8AC3E}">
        <p14:creationId xmlns:p14="http://schemas.microsoft.com/office/powerpoint/2010/main" val="1239825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FC258D-D26C-4100-B48F-6D399486163A}"/>
              </a:ext>
            </a:extLst>
          </p:cNvPr>
          <p:cNvSpPr txBox="1"/>
          <p:nvPr/>
        </p:nvSpPr>
        <p:spPr>
          <a:xfrm>
            <a:off x="105536" y="186481"/>
            <a:ext cx="8932928" cy="4770537"/>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400" b="1" dirty="0">
                <a:solidFill>
                  <a:schemeClr val="tx1"/>
                </a:solidFill>
              </a:rPr>
              <a:t>Love</a:t>
            </a:r>
          </a:p>
          <a:p>
            <a:r>
              <a:rPr lang="en-GB" b="1" dirty="0">
                <a:solidFill>
                  <a:srgbClr val="FF0000"/>
                </a:solidFill>
              </a:rPr>
              <a:t>Who are our Love poets in the Anthology? </a:t>
            </a:r>
          </a:p>
          <a:p>
            <a:pPr algn="ctr"/>
            <a:r>
              <a:rPr lang="en-GB" b="1" dirty="0">
                <a:solidFill>
                  <a:schemeClr val="tx1"/>
                </a:solidFill>
              </a:rPr>
              <a:t>Dharker – Living Space (Love - found through religion/hope/sense of community) </a:t>
            </a:r>
          </a:p>
          <a:p>
            <a:pPr algn="ctr"/>
            <a:r>
              <a:rPr lang="en-GB" b="1" dirty="0">
                <a:solidFill>
                  <a:schemeClr val="tx1"/>
                </a:solidFill>
              </a:rPr>
              <a:t>Heaney – Death of a Naturalist (Love – Of nature and the subsequent loss of this love) </a:t>
            </a:r>
          </a:p>
          <a:p>
            <a:pPr algn="ctr"/>
            <a:r>
              <a:rPr lang="en-GB" b="1" dirty="0">
                <a:solidFill>
                  <a:schemeClr val="tx1"/>
                </a:solidFill>
              </a:rPr>
              <a:t>Excerpt from the Prelude –(Love – of nature and freedom) </a:t>
            </a:r>
          </a:p>
          <a:p>
            <a:pPr algn="ctr"/>
            <a:r>
              <a:rPr lang="en-GB" b="1" dirty="0">
                <a:solidFill>
                  <a:schemeClr val="tx1"/>
                </a:solidFill>
              </a:rPr>
              <a:t>Dickinson - As Imperceptibly as Grief – (Love – grief caused through love) </a:t>
            </a:r>
          </a:p>
          <a:p>
            <a:pPr algn="ctr"/>
            <a:r>
              <a:rPr lang="en-GB" b="1" dirty="0">
                <a:solidFill>
                  <a:schemeClr val="tx1"/>
                </a:solidFill>
              </a:rPr>
              <a:t>Byron – She Walks in Beauty (Love – at first sight or infatuation) </a:t>
            </a:r>
          </a:p>
          <a:p>
            <a:pPr algn="ctr"/>
            <a:r>
              <a:rPr lang="en-GB" b="1" dirty="0">
                <a:solidFill>
                  <a:schemeClr val="tx1"/>
                </a:solidFill>
              </a:rPr>
              <a:t>Barrett Browning – Sonnet 43 (Love – overwhelming, cannot believe your luck love)</a:t>
            </a:r>
          </a:p>
          <a:p>
            <a:pPr algn="ctr"/>
            <a:r>
              <a:rPr lang="en-GB" b="1" dirty="0">
                <a:solidFill>
                  <a:schemeClr val="tx1"/>
                </a:solidFill>
              </a:rPr>
              <a:t>Duffy – Valentine (Love – the harsh reality of loving someone</a:t>
            </a:r>
          </a:p>
          <a:p>
            <a:pPr algn="ctr"/>
            <a:r>
              <a:rPr lang="en-GB" b="1" dirty="0">
                <a:solidFill>
                  <a:schemeClr val="tx1"/>
                </a:solidFill>
              </a:rPr>
              <a:t>Dove – Cozy Apologia (Love – the contentment a relationship can bring) </a:t>
            </a:r>
          </a:p>
          <a:p>
            <a:r>
              <a:rPr lang="en-GB" b="1" dirty="0">
                <a:solidFill>
                  <a:srgbClr val="FF0000"/>
                </a:solidFill>
              </a:rPr>
              <a:t>What elements of Love can you explore? </a:t>
            </a:r>
          </a:p>
          <a:p>
            <a:pPr marL="285750" indent="-285750">
              <a:buFont typeface="Arial" panose="020B0604020202020204" pitchFamily="34" charset="0"/>
              <a:buChar char="•"/>
            </a:pPr>
            <a:r>
              <a:rPr lang="en-GB" b="1" dirty="0">
                <a:solidFill>
                  <a:srgbClr val="7030A0"/>
                </a:solidFill>
              </a:rPr>
              <a:t>Love as an abstract noun – can be felt internally but can’t be seen physically</a:t>
            </a:r>
            <a:endParaRPr lang="en-GB" b="1" dirty="0">
              <a:solidFill>
                <a:schemeClr val="tx1"/>
              </a:solidFill>
            </a:endParaRPr>
          </a:p>
          <a:p>
            <a:pPr marL="285750" indent="-285750">
              <a:buFont typeface="Arial" panose="020B0604020202020204" pitchFamily="34" charset="0"/>
              <a:buChar char="•"/>
            </a:pPr>
            <a:r>
              <a:rPr lang="en-GB" b="1" dirty="0">
                <a:solidFill>
                  <a:srgbClr val="7030A0"/>
                </a:solidFill>
              </a:rPr>
              <a:t>Love is a feeling that we all are capable off, but that will manifest itself differently for different people </a:t>
            </a:r>
          </a:p>
          <a:p>
            <a:pPr marL="285750" indent="-285750">
              <a:buFont typeface="Arial" panose="020B0604020202020204" pitchFamily="34" charset="0"/>
              <a:buChar char="•"/>
            </a:pPr>
            <a:r>
              <a:rPr lang="en-GB" b="1" dirty="0">
                <a:solidFill>
                  <a:srgbClr val="7030A0"/>
                </a:solidFill>
              </a:rPr>
              <a:t>Love can change, adapt and disappear </a:t>
            </a:r>
          </a:p>
          <a:p>
            <a:pPr marL="285750" indent="-285750">
              <a:buFont typeface="Arial" panose="020B0604020202020204" pitchFamily="34" charset="0"/>
              <a:buChar char="•"/>
            </a:pPr>
            <a:r>
              <a:rPr lang="en-GB" b="1" dirty="0">
                <a:solidFill>
                  <a:srgbClr val="7030A0"/>
                </a:solidFill>
              </a:rPr>
              <a:t>Love causes pain and suffering as well as the juxtaposing emotions of joy and delight equally, Love can be all consuming and passionate or slow burning and gentle</a:t>
            </a:r>
          </a:p>
          <a:p>
            <a:pPr marL="285750" indent="-285750">
              <a:buFont typeface="Arial" panose="020B0604020202020204" pitchFamily="34" charset="0"/>
              <a:buChar char="•"/>
            </a:pPr>
            <a:r>
              <a:rPr lang="en-GB" b="1" dirty="0">
                <a:solidFill>
                  <a:srgbClr val="7030A0"/>
                </a:solidFill>
              </a:rPr>
              <a:t>There are idiomatic phrases linked to love “Love makes the world go round” </a:t>
            </a:r>
          </a:p>
          <a:p>
            <a:pPr marL="285750" indent="-285750">
              <a:buFont typeface="Arial" panose="020B0604020202020204" pitchFamily="34" charset="0"/>
              <a:buChar char="•"/>
            </a:pPr>
            <a:r>
              <a:rPr lang="en-GB" b="1" dirty="0">
                <a:solidFill>
                  <a:srgbClr val="7030A0"/>
                </a:solidFill>
              </a:rPr>
              <a:t>Poetry and Literature often focuses on love and relationships as a way of exploring the human psyche</a:t>
            </a:r>
          </a:p>
          <a:p>
            <a:pPr marL="285750" indent="-285750">
              <a:buFont typeface="Arial" panose="020B0604020202020204" pitchFamily="34" charset="0"/>
              <a:buChar char="•"/>
            </a:pPr>
            <a:r>
              <a:rPr lang="en-GB" b="1" dirty="0">
                <a:solidFill>
                  <a:srgbClr val="7030A0"/>
                </a:solidFill>
              </a:rPr>
              <a:t>Love evolves and changes constantly and is difficult to pin down due to the abstract nature of it</a:t>
            </a:r>
          </a:p>
        </p:txBody>
      </p:sp>
    </p:spTree>
    <p:extLst>
      <p:ext uri="{BB962C8B-B14F-4D97-AF65-F5344CB8AC3E}">
        <p14:creationId xmlns:p14="http://schemas.microsoft.com/office/powerpoint/2010/main" val="3350277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FC258D-D26C-4100-B48F-6D399486163A}"/>
              </a:ext>
            </a:extLst>
          </p:cNvPr>
          <p:cNvSpPr txBox="1"/>
          <p:nvPr/>
        </p:nvSpPr>
        <p:spPr>
          <a:xfrm>
            <a:off x="105536" y="276880"/>
            <a:ext cx="8932928" cy="4339650"/>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400" b="1" dirty="0">
                <a:solidFill>
                  <a:schemeClr val="tx1"/>
                </a:solidFill>
              </a:rPr>
              <a:t>Place</a:t>
            </a:r>
          </a:p>
          <a:p>
            <a:r>
              <a:rPr lang="en-GB" b="1" dirty="0">
                <a:solidFill>
                  <a:srgbClr val="FF0000"/>
                </a:solidFill>
              </a:rPr>
              <a:t>Who are our Love poets in the Anthology? </a:t>
            </a:r>
          </a:p>
          <a:p>
            <a:pPr algn="ctr"/>
            <a:r>
              <a:rPr lang="en-GB" b="1" dirty="0">
                <a:solidFill>
                  <a:schemeClr val="tx1"/>
                </a:solidFill>
              </a:rPr>
              <a:t>Dharker – Living Space (Place – a community of shanty towns &amp; abject poverty) </a:t>
            </a:r>
          </a:p>
          <a:p>
            <a:pPr algn="ctr"/>
            <a:r>
              <a:rPr lang="en-GB" b="1" dirty="0">
                <a:solidFill>
                  <a:schemeClr val="tx1"/>
                </a:solidFill>
              </a:rPr>
              <a:t>Blake - London – (Place – Walking the streets of London &amp; commenting on the ills of society)  </a:t>
            </a:r>
          </a:p>
          <a:p>
            <a:pPr algn="ctr"/>
            <a:r>
              <a:rPr lang="en-GB" b="1" dirty="0">
                <a:solidFill>
                  <a:schemeClr val="tx1"/>
                </a:solidFill>
              </a:rPr>
              <a:t>Heaney – Death of a Naturalist (Place – a childhood memory of freedom in the countryside juxtaposed with horror as an adult) </a:t>
            </a:r>
          </a:p>
          <a:p>
            <a:pPr algn="ctr"/>
            <a:r>
              <a:rPr lang="en-GB" b="1" dirty="0">
                <a:solidFill>
                  <a:schemeClr val="tx1"/>
                </a:solidFill>
              </a:rPr>
              <a:t>Keats – To Autumn – (Place – during harvest &amp; the necessity of bringing it in for life to continue) </a:t>
            </a:r>
          </a:p>
          <a:p>
            <a:pPr algn="ctr"/>
            <a:r>
              <a:rPr lang="en-GB" b="1" dirty="0">
                <a:solidFill>
                  <a:schemeClr val="tx1"/>
                </a:solidFill>
              </a:rPr>
              <a:t>Excerpt from the Prelude – (Place – The overwhelming beauty of the Lake Districts) </a:t>
            </a:r>
          </a:p>
          <a:p>
            <a:pPr algn="ctr"/>
            <a:r>
              <a:rPr lang="en-GB" b="1" dirty="0">
                <a:solidFill>
                  <a:schemeClr val="tx1"/>
                </a:solidFill>
              </a:rPr>
              <a:t>Hawk Roosting – (Place – Nature as an element of life that is important and often forgotten)</a:t>
            </a:r>
          </a:p>
          <a:p>
            <a:pPr algn="ctr"/>
            <a:r>
              <a:rPr lang="en-GB" b="1" dirty="0">
                <a:solidFill>
                  <a:schemeClr val="tx1"/>
                </a:solidFill>
              </a:rPr>
              <a:t>Dove – Cozy Apologia (Place – being bunkered up during a horrible weather event at home &amp; content) </a:t>
            </a:r>
          </a:p>
          <a:p>
            <a:r>
              <a:rPr lang="en-GB" b="1" dirty="0">
                <a:solidFill>
                  <a:srgbClr val="FF0000"/>
                </a:solidFill>
              </a:rPr>
              <a:t>What elements of Place can you explore? </a:t>
            </a:r>
          </a:p>
          <a:p>
            <a:pPr marL="285750" indent="-285750">
              <a:buFont typeface="Arial" panose="020B0604020202020204" pitchFamily="34" charset="0"/>
              <a:buChar char="•"/>
            </a:pPr>
            <a:r>
              <a:rPr lang="en-GB" b="1" dirty="0">
                <a:solidFill>
                  <a:srgbClr val="7030A0"/>
                </a:solidFill>
              </a:rPr>
              <a:t>How the physical environment is presented </a:t>
            </a:r>
          </a:p>
          <a:p>
            <a:pPr marL="285750" indent="-285750">
              <a:buFont typeface="Arial" panose="020B0604020202020204" pitchFamily="34" charset="0"/>
              <a:buChar char="•"/>
            </a:pPr>
            <a:r>
              <a:rPr lang="en-GB" b="1" dirty="0">
                <a:solidFill>
                  <a:srgbClr val="7030A0"/>
                </a:solidFill>
              </a:rPr>
              <a:t>How the physical environment is presented in relation to the structures that society upholds</a:t>
            </a:r>
          </a:p>
          <a:p>
            <a:pPr marL="285750" indent="-285750">
              <a:buFont typeface="Arial" panose="020B0604020202020204" pitchFamily="34" charset="0"/>
              <a:buChar char="•"/>
            </a:pPr>
            <a:r>
              <a:rPr lang="en-GB" b="1" dirty="0">
                <a:solidFill>
                  <a:srgbClr val="7030A0"/>
                </a:solidFill>
              </a:rPr>
              <a:t>Specific mentions of the environment </a:t>
            </a:r>
          </a:p>
          <a:p>
            <a:pPr marL="285750" indent="-285750">
              <a:buFont typeface="Arial" panose="020B0604020202020204" pitchFamily="34" charset="0"/>
              <a:buChar char="•"/>
            </a:pPr>
            <a:r>
              <a:rPr lang="en-GB" b="1" dirty="0">
                <a:solidFill>
                  <a:srgbClr val="7030A0"/>
                </a:solidFill>
              </a:rPr>
              <a:t>The way a place is defined not only by the landscape but by the human emotions that it evokes </a:t>
            </a:r>
          </a:p>
          <a:p>
            <a:pPr marL="285750" indent="-285750">
              <a:buFont typeface="Arial" panose="020B0604020202020204" pitchFamily="34" charset="0"/>
              <a:buChar char="•"/>
            </a:pPr>
            <a:r>
              <a:rPr lang="en-GB" b="1" dirty="0">
                <a:solidFill>
                  <a:srgbClr val="7030A0"/>
                </a:solidFill>
              </a:rPr>
              <a:t>The way a place is tied up with the beauty of nature </a:t>
            </a:r>
          </a:p>
          <a:p>
            <a:pPr marL="285750" indent="-285750">
              <a:buFont typeface="Arial" panose="020B0604020202020204" pitchFamily="34" charset="0"/>
              <a:buChar char="•"/>
            </a:pPr>
            <a:r>
              <a:rPr lang="en-GB" b="1" dirty="0">
                <a:solidFill>
                  <a:srgbClr val="7030A0"/>
                </a:solidFill>
              </a:rPr>
              <a:t>The way society constructs towns and cities and these constructs become normal ways of living</a:t>
            </a:r>
          </a:p>
          <a:p>
            <a:pPr marL="285750" indent="-285750">
              <a:buFont typeface="Arial" panose="020B0604020202020204" pitchFamily="34" charset="0"/>
              <a:buChar char="•"/>
            </a:pPr>
            <a:r>
              <a:rPr lang="en-GB" b="1" dirty="0">
                <a:solidFill>
                  <a:srgbClr val="7030A0"/>
                </a:solidFill>
              </a:rPr>
              <a:t>How place and religion/hope meet </a:t>
            </a:r>
          </a:p>
          <a:p>
            <a:pPr marL="285750" indent="-285750">
              <a:buFont typeface="Arial" panose="020B0604020202020204" pitchFamily="34" charset="0"/>
              <a:buChar char="•"/>
            </a:pPr>
            <a:r>
              <a:rPr lang="en-GB" b="1" dirty="0">
                <a:solidFill>
                  <a:srgbClr val="7030A0"/>
                </a:solidFill>
              </a:rPr>
              <a:t>The priority given to humanity over nature or landscape</a:t>
            </a:r>
            <a:endParaRPr lang="en-GB" b="1" dirty="0">
              <a:solidFill>
                <a:srgbClr val="FF0000"/>
              </a:solidFill>
            </a:endParaRPr>
          </a:p>
        </p:txBody>
      </p:sp>
    </p:spTree>
    <p:extLst>
      <p:ext uri="{BB962C8B-B14F-4D97-AF65-F5344CB8AC3E}">
        <p14:creationId xmlns:p14="http://schemas.microsoft.com/office/powerpoint/2010/main" val="830462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FC258D-D26C-4100-B48F-6D399486163A}"/>
              </a:ext>
            </a:extLst>
          </p:cNvPr>
          <p:cNvSpPr txBox="1"/>
          <p:nvPr/>
        </p:nvSpPr>
        <p:spPr>
          <a:xfrm>
            <a:off x="105536" y="78760"/>
            <a:ext cx="8932928" cy="4985980"/>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400" b="1" dirty="0">
                <a:solidFill>
                  <a:schemeClr val="tx1"/>
                </a:solidFill>
              </a:rPr>
              <a:t>War and Conflict</a:t>
            </a:r>
          </a:p>
          <a:p>
            <a:r>
              <a:rPr lang="en-GB" b="1" dirty="0">
                <a:solidFill>
                  <a:srgbClr val="FF0000"/>
                </a:solidFill>
              </a:rPr>
              <a:t>Who are our War and Conflict poets in the Anthology? </a:t>
            </a:r>
          </a:p>
          <a:p>
            <a:pPr algn="ctr"/>
            <a:r>
              <a:rPr lang="en-GB" b="1" dirty="0">
                <a:solidFill>
                  <a:schemeClr val="tx1"/>
                </a:solidFill>
              </a:rPr>
              <a:t>Blake – London (conflict of the common man against the state/power/religion) </a:t>
            </a:r>
          </a:p>
          <a:p>
            <a:pPr algn="ctr"/>
            <a:r>
              <a:rPr lang="en-GB" b="1" dirty="0">
                <a:solidFill>
                  <a:schemeClr val="tx1"/>
                </a:solidFill>
              </a:rPr>
              <a:t>Shelley – Ozymandias (conflict in history against societal power structures) </a:t>
            </a:r>
          </a:p>
          <a:p>
            <a:pPr algn="ctr"/>
            <a:r>
              <a:rPr lang="en-GB" b="1" dirty="0">
                <a:solidFill>
                  <a:schemeClr val="tx1"/>
                </a:solidFill>
              </a:rPr>
              <a:t>Dharker – Living Space (conflict in society – poverty endemic) </a:t>
            </a:r>
          </a:p>
          <a:p>
            <a:pPr algn="ctr"/>
            <a:r>
              <a:rPr lang="en-GB" b="1" dirty="0">
                <a:solidFill>
                  <a:schemeClr val="tx1"/>
                </a:solidFill>
              </a:rPr>
              <a:t>Hardy – A Wife in London (conflict/war – The women left behind during the Boer War) </a:t>
            </a:r>
          </a:p>
          <a:p>
            <a:pPr algn="ctr"/>
            <a:r>
              <a:rPr lang="en-GB" b="1" dirty="0">
                <a:solidFill>
                  <a:schemeClr val="tx1"/>
                </a:solidFill>
              </a:rPr>
              <a:t>Armitage – The Manhunt (conflict/war – The aftermath of a peacekeeping mission in Bosnia) </a:t>
            </a:r>
          </a:p>
          <a:p>
            <a:pPr algn="ctr"/>
            <a:r>
              <a:rPr lang="en-GB" b="1" dirty="0">
                <a:solidFill>
                  <a:schemeClr val="tx1"/>
                </a:solidFill>
              </a:rPr>
              <a:t>Brookes - The Soldier (conflict/war – The propaganda that made many men sign up for certain death) </a:t>
            </a:r>
          </a:p>
          <a:p>
            <a:pPr algn="ctr"/>
            <a:r>
              <a:rPr lang="en-GB" b="1" dirty="0">
                <a:solidFill>
                  <a:schemeClr val="tx1"/>
                </a:solidFill>
              </a:rPr>
              <a:t>Owen – Dulce et Decorum Est (conflict/war – The horrific reality of WW1 from an eye-witness viewpoint) </a:t>
            </a:r>
          </a:p>
          <a:p>
            <a:pPr algn="ctr"/>
            <a:r>
              <a:rPr lang="en-GB" b="1" dirty="0">
                <a:solidFill>
                  <a:schemeClr val="tx1"/>
                </a:solidFill>
              </a:rPr>
              <a:t>Shears – Mametz Wood (conflict/war – The forgotten soldiers and impact of death) </a:t>
            </a:r>
          </a:p>
          <a:p>
            <a:r>
              <a:rPr lang="en-GB" b="1" dirty="0">
                <a:solidFill>
                  <a:srgbClr val="FF0000"/>
                </a:solidFill>
              </a:rPr>
              <a:t>What elements of war and conflict can you explore? </a:t>
            </a:r>
          </a:p>
          <a:p>
            <a:pPr marL="285750" indent="-285750">
              <a:buFont typeface="Arial" panose="020B0604020202020204" pitchFamily="34" charset="0"/>
              <a:buChar char="•"/>
            </a:pPr>
            <a:r>
              <a:rPr lang="en-GB" b="1" dirty="0">
                <a:solidFill>
                  <a:srgbClr val="7030A0"/>
                </a:solidFill>
              </a:rPr>
              <a:t>Propaganda used to persuade young men to sign up and fight – </a:t>
            </a:r>
            <a:r>
              <a:rPr lang="en-GB" b="1" dirty="0">
                <a:solidFill>
                  <a:schemeClr val="tx1"/>
                </a:solidFill>
              </a:rPr>
              <a:t>Links to London, The Soldier, Dulce et Decorum Est</a:t>
            </a:r>
          </a:p>
          <a:p>
            <a:pPr marL="285750" indent="-285750">
              <a:buFont typeface="Arial" panose="020B0604020202020204" pitchFamily="34" charset="0"/>
              <a:buChar char="•"/>
            </a:pPr>
            <a:r>
              <a:rPr lang="en-GB" b="1" dirty="0">
                <a:solidFill>
                  <a:srgbClr val="7030A0"/>
                </a:solidFill>
              </a:rPr>
              <a:t>Peace-keeping missions were supposed to be safe and the men were supposed to take the sacrifice of dying ‘on the chin’ – </a:t>
            </a:r>
            <a:r>
              <a:rPr lang="en-GB" b="1" dirty="0">
                <a:solidFill>
                  <a:schemeClr val="tx1"/>
                </a:solidFill>
              </a:rPr>
              <a:t>Links to the Manhunt, The Soldier and Dulce et Decorum Est </a:t>
            </a:r>
          </a:p>
          <a:p>
            <a:pPr marL="285750" indent="-285750">
              <a:buFont typeface="Arial" panose="020B0604020202020204" pitchFamily="34" charset="0"/>
              <a:buChar char="•"/>
            </a:pPr>
            <a:r>
              <a:rPr lang="en-GB" b="1" dirty="0">
                <a:solidFill>
                  <a:srgbClr val="7030A0"/>
                </a:solidFill>
              </a:rPr>
              <a:t>Brutality of war – trench warfare – the use of heavy artillery – machine guns – officers not having strategic plans in place – men being sent over the top in waves – the idea that men have been cannon fodder over the years – </a:t>
            </a:r>
            <a:r>
              <a:rPr lang="en-GB" b="1" dirty="0">
                <a:solidFill>
                  <a:schemeClr val="tx1"/>
                </a:solidFill>
              </a:rPr>
              <a:t>Links to London, A Wife in London, The Manhunt, The Soldier, Dulce et Decorum Est and Mametz Wood </a:t>
            </a:r>
          </a:p>
          <a:p>
            <a:pPr marL="285750" indent="-285750">
              <a:buFont typeface="Arial" panose="020B0604020202020204" pitchFamily="34" charset="0"/>
              <a:buChar char="•"/>
            </a:pPr>
            <a:r>
              <a:rPr lang="en-GB" b="1" dirty="0">
                <a:solidFill>
                  <a:srgbClr val="7030A0"/>
                </a:solidFill>
              </a:rPr>
              <a:t>The Government or rulers or people who have the power or those who have influence in society play a part in keeping/allowing devastation to happen (a comment on power structures) – </a:t>
            </a:r>
            <a:r>
              <a:rPr lang="en-GB" b="1" dirty="0">
                <a:solidFill>
                  <a:schemeClr val="tx1"/>
                </a:solidFill>
              </a:rPr>
              <a:t>All the above poems</a:t>
            </a:r>
          </a:p>
        </p:txBody>
      </p:sp>
    </p:spTree>
    <p:extLst>
      <p:ext uri="{BB962C8B-B14F-4D97-AF65-F5344CB8AC3E}">
        <p14:creationId xmlns:p14="http://schemas.microsoft.com/office/powerpoint/2010/main" val="2911953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800BDA9-B504-4D44-B8F9-DF0D4340454E}"/>
              </a:ext>
            </a:extLst>
          </p:cNvPr>
          <p:cNvSpPr>
            <a:spLocks noGrp="1"/>
          </p:cNvSpPr>
          <p:nvPr>
            <p:ph type="body" idx="1"/>
          </p:nvPr>
        </p:nvSpPr>
        <p:spPr>
          <a:xfrm>
            <a:off x="293010" y="358140"/>
            <a:ext cx="8557980" cy="4549140"/>
          </a:xfrm>
          <a:ln w="38100">
            <a:solidFill>
              <a:schemeClr val="tx1"/>
            </a:solidFill>
          </a:ln>
        </p:spPr>
        <p:style>
          <a:lnRef idx="2">
            <a:schemeClr val="dk1"/>
          </a:lnRef>
          <a:fillRef idx="1">
            <a:schemeClr val="lt1"/>
          </a:fillRef>
          <a:effectRef idx="0">
            <a:schemeClr val="dk1"/>
          </a:effectRef>
          <a:fontRef idx="minor">
            <a:schemeClr val="dk1"/>
          </a:fontRef>
        </p:style>
        <p:txBody>
          <a:bodyPr/>
          <a:lstStyle/>
          <a:p>
            <a:pPr marL="114300" indent="0" algn="ctr">
              <a:buNone/>
            </a:pPr>
            <a:r>
              <a:rPr lang="en-GB" sz="2400" b="1" dirty="0">
                <a:solidFill>
                  <a:schemeClr val="tx1"/>
                </a:solidFill>
              </a:rPr>
              <a:t>Links</a:t>
            </a:r>
          </a:p>
          <a:p>
            <a:pPr marL="114300" indent="0">
              <a:buNone/>
            </a:pPr>
            <a:r>
              <a:rPr lang="en-GB" sz="1400" b="1" dirty="0">
                <a:solidFill>
                  <a:schemeClr val="tx1"/>
                </a:solidFill>
              </a:rPr>
              <a:t>How can I link these general ideas about Romanticism, Love, Place and War/Conflict to the poems? </a:t>
            </a:r>
          </a:p>
          <a:p>
            <a:pPr marL="114300" indent="0">
              <a:buNone/>
            </a:pPr>
            <a:r>
              <a:rPr lang="en-GB" sz="1400" b="1" dirty="0">
                <a:solidFill>
                  <a:srgbClr val="FF0000"/>
                </a:solidFill>
              </a:rPr>
              <a:t>How can you use this to your advantage in the Anthology context links? </a:t>
            </a:r>
          </a:p>
          <a:p>
            <a:pPr marL="285750" indent="-285750">
              <a:buFont typeface="Arial" panose="020B0604020202020204" pitchFamily="34" charset="0"/>
              <a:buChar char="•"/>
            </a:pPr>
            <a:r>
              <a:rPr lang="en-GB" sz="1400" b="1" dirty="0">
                <a:solidFill>
                  <a:srgbClr val="7030A0"/>
                </a:solidFill>
              </a:rPr>
              <a:t>Link the general ideas to your thoughts and views about the poems that are in The Anthology and if you are stuck for specific links use contextually this could link to </a:t>
            </a:r>
          </a:p>
          <a:p>
            <a:pPr marL="0" indent="0">
              <a:buNone/>
            </a:pPr>
            <a:r>
              <a:rPr lang="en-GB" sz="1400" b="1" dirty="0">
                <a:solidFill>
                  <a:srgbClr val="FF0000"/>
                </a:solidFill>
              </a:rPr>
              <a:t>Examples</a:t>
            </a:r>
            <a:r>
              <a:rPr lang="en-GB" sz="1400" b="1" dirty="0">
                <a:solidFill>
                  <a:srgbClr val="7030A0"/>
                </a:solidFill>
              </a:rPr>
              <a:t>:</a:t>
            </a:r>
          </a:p>
          <a:p>
            <a:pPr marL="285750" indent="-285750">
              <a:buFont typeface="Arial" panose="020B0604020202020204" pitchFamily="34" charset="0"/>
              <a:buChar char="•"/>
            </a:pPr>
            <a:r>
              <a:rPr lang="en-GB" sz="1400" b="1" dirty="0">
                <a:solidFill>
                  <a:schemeClr val="tx1"/>
                </a:solidFill>
              </a:rPr>
              <a:t>Romanticism: </a:t>
            </a:r>
            <a:r>
              <a:rPr lang="en-GB" sz="1400" b="1" dirty="0">
                <a:solidFill>
                  <a:srgbClr val="7030A0"/>
                </a:solidFill>
              </a:rPr>
              <a:t>Prelude – preoccupied by the transience of humans and the beauty and awe of nature. </a:t>
            </a:r>
          </a:p>
          <a:p>
            <a:pPr marL="285750" indent="-285750">
              <a:buFont typeface="Arial" panose="020B0604020202020204" pitchFamily="34" charset="0"/>
              <a:buChar char="•"/>
            </a:pPr>
            <a:r>
              <a:rPr lang="en-GB" sz="1400" b="1" dirty="0">
                <a:solidFill>
                  <a:schemeClr val="tx1"/>
                </a:solidFill>
              </a:rPr>
              <a:t>Love</a:t>
            </a:r>
            <a:r>
              <a:rPr lang="en-GB" sz="1400" b="1" dirty="0">
                <a:solidFill>
                  <a:srgbClr val="7030A0"/>
                </a:solidFill>
              </a:rPr>
              <a:t> – Valentine – Love is an abstract noun felt differently by different people and at different times in the relationship. </a:t>
            </a:r>
          </a:p>
          <a:p>
            <a:pPr marL="285750" indent="-285750">
              <a:buFont typeface="Arial" panose="020B0604020202020204" pitchFamily="34" charset="0"/>
              <a:buChar char="•"/>
            </a:pPr>
            <a:r>
              <a:rPr lang="en-GB" sz="1400" b="1" dirty="0">
                <a:solidFill>
                  <a:schemeClr val="tx1"/>
                </a:solidFill>
              </a:rPr>
              <a:t>Place </a:t>
            </a:r>
            <a:r>
              <a:rPr lang="en-GB" sz="1400" b="1" dirty="0">
                <a:solidFill>
                  <a:srgbClr val="7030A0"/>
                </a:solidFill>
              </a:rPr>
              <a:t>– Living Space – depicts a place that exists outside the boundaries of ‘normal’ or accepted societal views on how we should live and highlights the inequality endemic in society due to the abject poverty.</a:t>
            </a:r>
          </a:p>
          <a:p>
            <a:pPr marL="285750" indent="-285750">
              <a:buFont typeface="Arial" panose="020B0604020202020204" pitchFamily="34" charset="0"/>
              <a:buChar char="•"/>
            </a:pPr>
            <a:r>
              <a:rPr lang="en-GB" sz="1400" b="1" dirty="0">
                <a:solidFill>
                  <a:schemeClr val="tx1"/>
                </a:solidFill>
              </a:rPr>
              <a:t>War </a:t>
            </a:r>
            <a:r>
              <a:rPr lang="en-GB" sz="1400" b="1" dirty="0">
                <a:solidFill>
                  <a:srgbClr val="7030A0"/>
                </a:solidFill>
              </a:rPr>
              <a:t>– The Soldier/Dulce et - The horror of war was only fully realised once you had experienced this, meaning propaganda played a part in making young men feel they had to go to war (even if they didn’t want to).  </a:t>
            </a:r>
          </a:p>
          <a:p>
            <a:pPr marL="285750" indent="-285750">
              <a:buFont typeface="Arial" panose="020B0604020202020204" pitchFamily="34" charset="0"/>
              <a:buChar char="•"/>
            </a:pPr>
            <a:endParaRPr lang="en-GB" b="1" dirty="0">
              <a:solidFill>
                <a:srgbClr val="7030A0"/>
              </a:solidFill>
            </a:endParaRPr>
          </a:p>
          <a:p>
            <a:pPr marL="114300" indent="0">
              <a:buNone/>
            </a:pPr>
            <a:endParaRPr lang="en-GB" dirty="0"/>
          </a:p>
        </p:txBody>
      </p:sp>
    </p:spTree>
    <p:extLst>
      <p:ext uri="{BB962C8B-B14F-4D97-AF65-F5344CB8AC3E}">
        <p14:creationId xmlns:p14="http://schemas.microsoft.com/office/powerpoint/2010/main" val="2858877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6D915A-14DA-450B-BAEA-AEF07CE4767B}"/>
              </a:ext>
            </a:extLst>
          </p:cNvPr>
          <p:cNvSpPr/>
          <p:nvPr/>
        </p:nvSpPr>
        <p:spPr>
          <a:xfrm>
            <a:off x="99060" y="75664"/>
            <a:ext cx="5059680" cy="4154984"/>
          </a:xfrm>
          <a:prstGeom prst="rect">
            <a:avLst/>
          </a:prstGeom>
        </p:spPr>
        <p:txBody>
          <a:bodyPr wrap="square">
            <a:spAutoFit/>
          </a:bodyPr>
          <a:lstStyle/>
          <a:p>
            <a:r>
              <a:rPr lang="en-GB" b="1" dirty="0">
                <a:latin typeface="Times New Roman" panose="02020603050405020304" pitchFamily="18" charset="0"/>
              </a:rPr>
              <a:t>Death of a Naturalist by Seamus Heaney </a:t>
            </a:r>
          </a:p>
          <a:p>
            <a:endParaRPr lang="en-GB" sz="1200" dirty="0">
              <a:latin typeface="Times New Roman" panose="02020603050405020304" pitchFamily="18" charset="0"/>
            </a:endParaRPr>
          </a:p>
          <a:p>
            <a:r>
              <a:rPr lang="en-GB" sz="1200" dirty="0">
                <a:latin typeface="Times New Roman" panose="02020603050405020304" pitchFamily="18" charset="0"/>
              </a:rPr>
              <a:t>(1) All year the </a:t>
            </a:r>
            <a:r>
              <a:rPr lang="en-GB" sz="1200" b="1" dirty="0">
                <a:solidFill>
                  <a:srgbClr val="FF0000"/>
                </a:solidFill>
                <a:latin typeface="Times New Roman" panose="02020603050405020304" pitchFamily="18" charset="0"/>
              </a:rPr>
              <a:t>flax-dam festered in the heart</a:t>
            </a:r>
            <a:r>
              <a:rPr lang="en-GB" sz="1200" b="1" dirty="0">
                <a:solidFill>
                  <a:srgbClr val="FF0000"/>
                </a:solidFill>
              </a:rPr>
              <a:t/>
            </a:r>
            <a:br>
              <a:rPr lang="en-GB" sz="1200" b="1" dirty="0">
                <a:solidFill>
                  <a:srgbClr val="FF0000"/>
                </a:solidFill>
              </a:rPr>
            </a:br>
            <a:r>
              <a:rPr lang="en-GB" sz="1200" b="1" dirty="0">
                <a:solidFill>
                  <a:srgbClr val="FF0000"/>
                </a:solidFill>
                <a:latin typeface="Times New Roman" panose="02020603050405020304" pitchFamily="18" charset="0"/>
              </a:rPr>
              <a:t>Of the townland</a:t>
            </a:r>
            <a:r>
              <a:rPr lang="en-GB" sz="1200" dirty="0">
                <a:latin typeface="Times New Roman" panose="02020603050405020304" pitchFamily="18" charset="0"/>
              </a:rPr>
              <a:t>; green and heavy headed</a:t>
            </a:r>
            <a:r>
              <a:rPr lang="en-GB" sz="1200" dirty="0"/>
              <a:t/>
            </a:r>
            <a:br>
              <a:rPr lang="en-GB" sz="1200" dirty="0"/>
            </a:br>
            <a:r>
              <a:rPr lang="en-GB" sz="1200" dirty="0">
                <a:latin typeface="Times New Roman" panose="02020603050405020304" pitchFamily="18" charset="0"/>
              </a:rPr>
              <a:t>Flax had rotted there, weighted down by huge sods.</a:t>
            </a:r>
            <a:r>
              <a:rPr lang="en-GB" sz="1200" dirty="0"/>
              <a:t/>
            </a:r>
            <a:br>
              <a:rPr lang="en-GB" sz="1200" dirty="0"/>
            </a:br>
            <a:r>
              <a:rPr lang="en-GB" sz="1200" dirty="0">
                <a:latin typeface="Times New Roman" panose="02020603050405020304" pitchFamily="18" charset="0"/>
              </a:rPr>
              <a:t>Daily it sweltered in the punishing sun.</a:t>
            </a:r>
            <a:r>
              <a:rPr lang="en-GB" sz="1200" dirty="0"/>
              <a:t/>
            </a:r>
            <a:br>
              <a:rPr lang="en-GB" sz="1200" dirty="0"/>
            </a:br>
            <a:r>
              <a:rPr lang="en-GB" sz="1200" dirty="0">
                <a:latin typeface="Times New Roman" panose="02020603050405020304" pitchFamily="18" charset="0"/>
              </a:rPr>
              <a:t>Bubbles gargled delicately, bluebottles</a:t>
            </a:r>
            <a:r>
              <a:rPr lang="en-GB" sz="1200" dirty="0"/>
              <a:t/>
            </a:r>
            <a:br>
              <a:rPr lang="en-GB" sz="1200" dirty="0"/>
            </a:br>
            <a:r>
              <a:rPr lang="en-GB" sz="1200" dirty="0">
                <a:latin typeface="Times New Roman" panose="02020603050405020304" pitchFamily="18" charset="0"/>
              </a:rPr>
              <a:t>Wove a strong gauze of sound around the smell.</a:t>
            </a:r>
            <a:r>
              <a:rPr lang="en-GB" sz="1200" dirty="0"/>
              <a:t/>
            </a:r>
            <a:br>
              <a:rPr lang="en-GB" sz="1200" dirty="0"/>
            </a:br>
            <a:r>
              <a:rPr lang="en-GB" sz="1200" dirty="0">
                <a:latin typeface="Times New Roman" panose="02020603050405020304" pitchFamily="18" charset="0"/>
              </a:rPr>
              <a:t>There were dragon-flies, spotted butterflies,</a:t>
            </a:r>
            <a:r>
              <a:rPr lang="en-GB" sz="1200" dirty="0"/>
              <a:t/>
            </a:r>
            <a:br>
              <a:rPr lang="en-GB" sz="1200" dirty="0"/>
            </a:br>
            <a:r>
              <a:rPr lang="en-GB" sz="1200" dirty="0"/>
              <a:t>(2) </a:t>
            </a:r>
            <a:r>
              <a:rPr lang="en-GB" sz="1200" dirty="0">
                <a:latin typeface="Times New Roman" panose="02020603050405020304" pitchFamily="18" charset="0"/>
              </a:rPr>
              <a:t>But best of all was the </a:t>
            </a:r>
            <a:r>
              <a:rPr lang="en-GB" sz="1200" b="1" dirty="0">
                <a:solidFill>
                  <a:schemeClr val="accent5"/>
                </a:solidFill>
                <a:latin typeface="Times New Roman" panose="02020603050405020304" pitchFamily="18" charset="0"/>
              </a:rPr>
              <a:t>warm thick slobber</a:t>
            </a:r>
            <a:r>
              <a:rPr lang="en-GB" sz="1200" b="1" dirty="0">
                <a:solidFill>
                  <a:schemeClr val="accent5"/>
                </a:solidFill>
              </a:rPr>
              <a:t/>
            </a:r>
            <a:br>
              <a:rPr lang="en-GB" sz="1200" b="1" dirty="0">
                <a:solidFill>
                  <a:schemeClr val="accent5"/>
                </a:solidFill>
              </a:rPr>
            </a:br>
            <a:r>
              <a:rPr lang="en-GB" sz="1200" b="1" dirty="0">
                <a:solidFill>
                  <a:schemeClr val="accent5"/>
                </a:solidFill>
                <a:latin typeface="Times New Roman" panose="02020603050405020304" pitchFamily="18" charset="0"/>
              </a:rPr>
              <a:t>Of frogspawn that grew like clotted water</a:t>
            </a:r>
            <a:r>
              <a:rPr lang="en-GB" sz="1200" dirty="0"/>
              <a:t/>
            </a:r>
            <a:br>
              <a:rPr lang="en-GB" sz="1200" dirty="0"/>
            </a:br>
            <a:r>
              <a:rPr lang="en-GB" sz="1200" dirty="0">
                <a:latin typeface="Times New Roman" panose="02020603050405020304" pitchFamily="18" charset="0"/>
              </a:rPr>
              <a:t>In the shade of the banks. Here, every spring</a:t>
            </a:r>
            <a:r>
              <a:rPr lang="en-GB" sz="1200" dirty="0"/>
              <a:t/>
            </a:r>
            <a:br>
              <a:rPr lang="en-GB" sz="1200" dirty="0"/>
            </a:br>
            <a:r>
              <a:rPr lang="en-GB" sz="1200" dirty="0"/>
              <a:t>(3) </a:t>
            </a:r>
            <a:r>
              <a:rPr lang="en-GB" sz="1200" dirty="0">
                <a:latin typeface="Times New Roman" panose="02020603050405020304" pitchFamily="18" charset="0"/>
              </a:rPr>
              <a:t>I would fill </a:t>
            </a:r>
            <a:r>
              <a:rPr lang="en-GB" sz="1200" b="1" dirty="0" err="1">
                <a:solidFill>
                  <a:schemeClr val="accent1">
                    <a:lumMod val="50000"/>
                  </a:schemeClr>
                </a:solidFill>
                <a:latin typeface="Times New Roman" panose="02020603050405020304" pitchFamily="18" charset="0"/>
              </a:rPr>
              <a:t>jampotfuls</a:t>
            </a:r>
            <a:r>
              <a:rPr lang="en-GB" sz="1200" b="1" dirty="0">
                <a:solidFill>
                  <a:schemeClr val="accent1">
                    <a:lumMod val="50000"/>
                  </a:schemeClr>
                </a:solidFill>
                <a:latin typeface="Times New Roman" panose="02020603050405020304" pitchFamily="18" charset="0"/>
              </a:rPr>
              <a:t> of the jellied</a:t>
            </a:r>
            <a:r>
              <a:rPr lang="en-GB" sz="1200" b="1" dirty="0">
                <a:solidFill>
                  <a:schemeClr val="accent1">
                    <a:lumMod val="50000"/>
                  </a:schemeClr>
                </a:solidFill>
              </a:rPr>
              <a:t/>
            </a:r>
            <a:br>
              <a:rPr lang="en-GB" sz="1200" b="1" dirty="0">
                <a:solidFill>
                  <a:schemeClr val="accent1">
                    <a:lumMod val="50000"/>
                  </a:schemeClr>
                </a:solidFill>
              </a:rPr>
            </a:br>
            <a:r>
              <a:rPr lang="en-GB" sz="1200" b="1" dirty="0">
                <a:solidFill>
                  <a:schemeClr val="accent1">
                    <a:lumMod val="50000"/>
                  </a:schemeClr>
                </a:solidFill>
                <a:latin typeface="Times New Roman" panose="02020603050405020304" pitchFamily="18" charset="0"/>
              </a:rPr>
              <a:t>Specks to range on window-sills at home</a:t>
            </a:r>
            <a:r>
              <a:rPr lang="en-GB" sz="1200" dirty="0">
                <a:solidFill>
                  <a:schemeClr val="accent1">
                    <a:lumMod val="50000"/>
                  </a:schemeClr>
                </a:solidFill>
                <a:latin typeface="Times New Roman" panose="02020603050405020304" pitchFamily="18" charset="0"/>
              </a:rPr>
              <a:t>,</a:t>
            </a:r>
            <a:r>
              <a:rPr lang="en-GB" sz="1200" dirty="0">
                <a:solidFill>
                  <a:schemeClr val="accent1">
                    <a:lumMod val="50000"/>
                  </a:schemeClr>
                </a:solidFill>
              </a:rPr>
              <a:t/>
            </a:r>
            <a:br>
              <a:rPr lang="en-GB" sz="1200" dirty="0">
                <a:solidFill>
                  <a:schemeClr val="accent1">
                    <a:lumMod val="50000"/>
                  </a:schemeClr>
                </a:solidFill>
              </a:rPr>
            </a:br>
            <a:r>
              <a:rPr lang="en-GB" sz="1200" dirty="0">
                <a:latin typeface="Times New Roman" panose="02020603050405020304" pitchFamily="18" charset="0"/>
              </a:rPr>
              <a:t>On shelves at school, and wait and watch until</a:t>
            </a:r>
            <a:r>
              <a:rPr lang="en-GB" sz="1200" dirty="0"/>
              <a:t/>
            </a:r>
            <a:br>
              <a:rPr lang="en-GB" sz="1200" dirty="0"/>
            </a:br>
            <a:r>
              <a:rPr lang="en-GB" sz="1200" dirty="0">
                <a:latin typeface="Times New Roman" panose="02020603050405020304" pitchFamily="18" charset="0"/>
              </a:rPr>
              <a:t>The fattening dots burst into nimble-</a:t>
            </a:r>
            <a:r>
              <a:rPr lang="en-GB" sz="1200" dirty="0"/>
              <a:t/>
            </a:r>
            <a:br>
              <a:rPr lang="en-GB" sz="1200" dirty="0"/>
            </a:br>
            <a:r>
              <a:rPr lang="en-GB" sz="1200" dirty="0"/>
              <a:t>(4) </a:t>
            </a:r>
            <a:r>
              <a:rPr lang="en-GB" sz="1200" dirty="0">
                <a:latin typeface="Times New Roman" panose="02020603050405020304" pitchFamily="18" charset="0"/>
              </a:rPr>
              <a:t>Swimming tadpoles. </a:t>
            </a:r>
            <a:r>
              <a:rPr lang="en-GB" sz="1200" b="1" dirty="0">
                <a:solidFill>
                  <a:schemeClr val="accent3"/>
                </a:solidFill>
                <a:latin typeface="Times New Roman" panose="02020603050405020304" pitchFamily="18" charset="0"/>
              </a:rPr>
              <a:t>Miss Walls would tell us how</a:t>
            </a:r>
            <a:r>
              <a:rPr lang="en-GB" sz="1200" b="1" dirty="0">
                <a:solidFill>
                  <a:schemeClr val="accent3"/>
                </a:solidFill>
              </a:rPr>
              <a:t/>
            </a:r>
            <a:br>
              <a:rPr lang="en-GB" sz="1200" b="1" dirty="0">
                <a:solidFill>
                  <a:schemeClr val="accent3"/>
                </a:solidFill>
              </a:rPr>
            </a:br>
            <a:r>
              <a:rPr lang="en-GB" sz="1200" b="1" dirty="0">
                <a:solidFill>
                  <a:schemeClr val="accent3"/>
                </a:solidFill>
                <a:latin typeface="Times New Roman" panose="02020603050405020304" pitchFamily="18" charset="0"/>
              </a:rPr>
              <a:t>The daddy frog was called a bullfrog</a:t>
            </a:r>
            <a:r>
              <a:rPr lang="en-GB" sz="1200" b="1" dirty="0">
                <a:solidFill>
                  <a:schemeClr val="accent3"/>
                </a:solidFill>
              </a:rPr>
              <a:t/>
            </a:r>
            <a:br>
              <a:rPr lang="en-GB" sz="1200" b="1" dirty="0">
                <a:solidFill>
                  <a:schemeClr val="accent3"/>
                </a:solidFill>
              </a:rPr>
            </a:br>
            <a:r>
              <a:rPr lang="en-GB" sz="1200" b="1" dirty="0">
                <a:solidFill>
                  <a:schemeClr val="accent3"/>
                </a:solidFill>
                <a:latin typeface="Times New Roman" panose="02020603050405020304" pitchFamily="18" charset="0"/>
              </a:rPr>
              <a:t>And how he croaked and how the mammy frog</a:t>
            </a:r>
            <a:r>
              <a:rPr lang="en-GB" sz="1200" b="1" dirty="0">
                <a:solidFill>
                  <a:schemeClr val="accent3"/>
                </a:solidFill>
              </a:rPr>
              <a:t/>
            </a:r>
            <a:br>
              <a:rPr lang="en-GB" sz="1200" b="1" dirty="0">
                <a:solidFill>
                  <a:schemeClr val="accent3"/>
                </a:solidFill>
              </a:rPr>
            </a:br>
            <a:r>
              <a:rPr lang="en-GB" sz="1200" b="1" dirty="0">
                <a:solidFill>
                  <a:schemeClr val="accent3"/>
                </a:solidFill>
                <a:latin typeface="Times New Roman" panose="02020603050405020304" pitchFamily="18" charset="0"/>
              </a:rPr>
              <a:t>Laid hundreds of little eggs and this was</a:t>
            </a:r>
            <a:r>
              <a:rPr lang="en-GB" sz="1200" b="1" dirty="0">
                <a:solidFill>
                  <a:schemeClr val="accent3"/>
                </a:solidFill>
              </a:rPr>
              <a:t/>
            </a:r>
            <a:br>
              <a:rPr lang="en-GB" sz="1200" b="1" dirty="0">
                <a:solidFill>
                  <a:schemeClr val="accent3"/>
                </a:solidFill>
              </a:rPr>
            </a:br>
            <a:r>
              <a:rPr lang="en-GB" sz="1200" b="1" dirty="0">
                <a:solidFill>
                  <a:schemeClr val="accent3"/>
                </a:solidFill>
                <a:latin typeface="Times New Roman" panose="02020603050405020304" pitchFamily="18" charset="0"/>
              </a:rPr>
              <a:t>Frogspawn</a:t>
            </a:r>
            <a:r>
              <a:rPr lang="en-GB" sz="1200" dirty="0">
                <a:solidFill>
                  <a:schemeClr val="accent3"/>
                </a:solidFill>
                <a:latin typeface="Times New Roman" panose="02020603050405020304" pitchFamily="18" charset="0"/>
              </a:rPr>
              <a:t>.</a:t>
            </a:r>
            <a:r>
              <a:rPr lang="en-GB" sz="1200" dirty="0">
                <a:latin typeface="Times New Roman" panose="02020603050405020304" pitchFamily="18" charset="0"/>
              </a:rPr>
              <a:t> You could tell the weather by frogs too</a:t>
            </a:r>
            <a:r>
              <a:rPr lang="en-GB" sz="1200" dirty="0"/>
              <a:t/>
            </a:r>
            <a:br>
              <a:rPr lang="en-GB" sz="1200" dirty="0"/>
            </a:br>
            <a:r>
              <a:rPr lang="en-GB" sz="1200" dirty="0">
                <a:latin typeface="Times New Roman" panose="02020603050405020304" pitchFamily="18" charset="0"/>
              </a:rPr>
              <a:t>For they were yellow in the sun and brown in rain</a:t>
            </a:r>
            <a:r>
              <a:rPr lang="en-GB" sz="1100" dirty="0">
                <a:latin typeface="Times New Roman" panose="02020603050405020304" pitchFamily="18" charset="0"/>
              </a:rPr>
              <a:t>.</a:t>
            </a:r>
          </a:p>
        </p:txBody>
      </p:sp>
      <p:sp>
        <p:nvSpPr>
          <p:cNvPr id="5" name="Rectangle 4">
            <a:extLst>
              <a:ext uri="{FF2B5EF4-FFF2-40B4-BE49-F238E27FC236}">
                <a16:creationId xmlns:a16="http://schemas.microsoft.com/office/drawing/2014/main" id="{A6636C73-155F-4ECB-88E4-B4E3309A8180}"/>
              </a:ext>
            </a:extLst>
          </p:cNvPr>
          <p:cNvSpPr/>
          <p:nvPr/>
        </p:nvSpPr>
        <p:spPr>
          <a:xfrm>
            <a:off x="4006585" y="-118241"/>
            <a:ext cx="4572000" cy="2462213"/>
          </a:xfrm>
          <a:prstGeom prst="rect">
            <a:avLst/>
          </a:prstGeom>
        </p:spPr>
        <p:txBody>
          <a:bodyPr>
            <a:spAutoFit/>
          </a:bodyPr>
          <a:lstStyle/>
          <a:p>
            <a:r>
              <a:rPr lang="en-GB" sz="1000" dirty="0"/>
              <a:t/>
            </a:r>
            <a:br>
              <a:rPr lang="en-GB" sz="1000" dirty="0"/>
            </a:br>
            <a:r>
              <a:rPr lang="en-GB" sz="1200" dirty="0">
                <a:latin typeface="Times New Roman" panose="02020603050405020304" pitchFamily="18" charset="0"/>
              </a:rPr>
              <a:t>Then one hot day when fields were rank</a:t>
            </a:r>
            <a:r>
              <a:rPr lang="en-GB" sz="1200" dirty="0"/>
              <a:t/>
            </a:r>
            <a:br>
              <a:rPr lang="en-GB" sz="1200" dirty="0"/>
            </a:br>
            <a:r>
              <a:rPr lang="en-GB" sz="1200" dirty="0">
                <a:latin typeface="Times New Roman" panose="02020603050405020304" pitchFamily="18" charset="0"/>
              </a:rPr>
              <a:t>With </a:t>
            </a:r>
            <a:r>
              <a:rPr lang="en-GB" sz="1200" dirty="0" err="1">
                <a:latin typeface="Times New Roman" panose="02020603050405020304" pitchFamily="18" charset="0"/>
              </a:rPr>
              <a:t>cowdung</a:t>
            </a:r>
            <a:r>
              <a:rPr lang="en-GB" sz="1200" dirty="0">
                <a:latin typeface="Times New Roman" panose="02020603050405020304" pitchFamily="18" charset="0"/>
              </a:rPr>
              <a:t> in the grass the angry frogs</a:t>
            </a:r>
            <a:r>
              <a:rPr lang="en-GB" sz="1200" dirty="0"/>
              <a:t/>
            </a:r>
            <a:br>
              <a:rPr lang="en-GB" sz="1200" dirty="0"/>
            </a:br>
            <a:r>
              <a:rPr lang="en-GB" sz="1200" dirty="0">
                <a:latin typeface="Times New Roman" panose="02020603050405020304" pitchFamily="18" charset="0"/>
              </a:rPr>
              <a:t>Invaded the flax-dam; I ducked through hedges</a:t>
            </a:r>
            <a:r>
              <a:rPr lang="en-GB" sz="1200" dirty="0"/>
              <a:t/>
            </a:r>
            <a:br>
              <a:rPr lang="en-GB" sz="1200" dirty="0"/>
            </a:br>
            <a:r>
              <a:rPr lang="en-GB" sz="1200" dirty="0">
                <a:latin typeface="Times New Roman" panose="02020603050405020304" pitchFamily="18" charset="0"/>
              </a:rPr>
              <a:t>To a coarse croaking that I had not heard</a:t>
            </a:r>
            <a:r>
              <a:rPr lang="en-GB" sz="1200" dirty="0"/>
              <a:t/>
            </a:r>
            <a:br>
              <a:rPr lang="en-GB" sz="1200" dirty="0"/>
            </a:br>
            <a:r>
              <a:rPr lang="en-GB" sz="1200" dirty="0">
                <a:latin typeface="Times New Roman" panose="02020603050405020304" pitchFamily="18" charset="0"/>
              </a:rPr>
              <a:t>Before. The air was thick with a bass chorus.</a:t>
            </a:r>
            <a:r>
              <a:rPr lang="en-GB" sz="1200" dirty="0"/>
              <a:t/>
            </a:r>
            <a:br>
              <a:rPr lang="en-GB" sz="1200" dirty="0"/>
            </a:br>
            <a:r>
              <a:rPr lang="en-GB" sz="1200" dirty="0">
                <a:latin typeface="Times New Roman" panose="02020603050405020304" pitchFamily="18" charset="0"/>
              </a:rPr>
              <a:t>Right down the dam gross-bellied frogs were cocked</a:t>
            </a:r>
            <a:r>
              <a:rPr lang="en-GB" sz="1200" dirty="0"/>
              <a:t/>
            </a:r>
            <a:br>
              <a:rPr lang="en-GB" sz="1200" dirty="0"/>
            </a:br>
            <a:r>
              <a:rPr lang="en-GB" sz="1200" dirty="0">
                <a:latin typeface="Times New Roman" panose="02020603050405020304" pitchFamily="18" charset="0"/>
              </a:rPr>
              <a:t>On sods; their loose necks pulsed like sails. Some hopped:</a:t>
            </a:r>
            <a:r>
              <a:rPr lang="en-GB" sz="1200" dirty="0"/>
              <a:t/>
            </a:r>
            <a:br>
              <a:rPr lang="en-GB" sz="1200" dirty="0"/>
            </a:br>
            <a:r>
              <a:rPr lang="en-GB" sz="1200" dirty="0">
                <a:latin typeface="Times New Roman" panose="02020603050405020304" pitchFamily="18" charset="0"/>
              </a:rPr>
              <a:t>The slap and plop were obscene threats. Some sat</a:t>
            </a:r>
            <a:r>
              <a:rPr lang="en-GB" sz="1200" dirty="0"/>
              <a:t/>
            </a:r>
            <a:br>
              <a:rPr lang="en-GB" sz="1200" dirty="0"/>
            </a:br>
            <a:r>
              <a:rPr lang="en-GB" sz="1200" dirty="0"/>
              <a:t>(5) </a:t>
            </a:r>
            <a:r>
              <a:rPr lang="en-GB" sz="1200" b="1" dirty="0">
                <a:solidFill>
                  <a:srgbClr val="7030A0"/>
                </a:solidFill>
                <a:latin typeface="Times New Roman" panose="02020603050405020304" pitchFamily="18" charset="0"/>
              </a:rPr>
              <a:t>Poised like mud grenades, </a:t>
            </a:r>
            <a:r>
              <a:rPr lang="en-GB" sz="1200" dirty="0">
                <a:latin typeface="Times New Roman" panose="02020603050405020304" pitchFamily="18" charset="0"/>
              </a:rPr>
              <a:t>their blunt heads farting.</a:t>
            </a:r>
            <a:r>
              <a:rPr lang="en-GB" sz="1200" dirty="0"/>
              <a:t/>
            </a:r>
            <a:br>
              <a:rPr lang="en-GB" sz="1200" dirty="0"/>
            </a:br>
            <a:r>
              <a:rPr lang="en-GB" sz="1200" dirty="0">
                <a:latin typeface="Times New Roman" panose="02020603050405020304" pitchFamily="18" charset="0"/>
              </a:rPr>
              <a:t>I sickened, turned, and ran. The great slime kings</a:t>
            </a:r>
            <a:r>
              <a:rPr lang="en-GB" sz="1200" dirty="0"/>
              <a:t/>
            </a:r>
            <a:br>
              <a:rPr lang="en-GB" sz="1200" dirty="0"/>
            </a:br>
            <a:r>
              <a:rPr lang="en-GB" sz="1200" dirty="0">
                <a:latin typeface="Times New Roman" panose="02020603050405020304" pitchFamily="18" charset="0"/>
              </a:rPr>
              <a:t>Were gathered there for vengeance and I knew</a:t>
            </a:r>
            <a:r>
              <a:rPr lang="en-GB" sz="1200" dirty="0"/>
              <a:t/>
            </a:r>
            <a:br>
              <a:rPr lang="en-GB" sz="1200" dirty="0"/>
            </a:br>
            <a:r>
              <a:rPr lang="en-GB" sz="1200" dirty="0">
                <a:latin typeface="Times New Roman" panose="02020603050405020304" pitchFamily="18" charset="0"/>
              </a:rPr>
              <a:t>That if I dipped my hand the spawn would clutch it. </a:t>
            </a:r>
            <a:endParaRPr lang="en-GB" sz="1000" dirty="0"/>
          </a:p>
        </p:txBody>
      </p:sp>
      <p:sp>
        <p:nvSpPr>
          <p:cNvPr id="6" name="TextBox 5">
            <a:extLst>
              <a:ext uri="{FF2B5EF4-FFF2-40B4-BE49-F238E27FC236}">
                <a16:creationId xmlns:a16="http://schemas.microsoft.com/office/drawing/2014/main" id="{C7335C01-D13E-4BBD-BCE4-817C2A65F1A9}"/>
              </a:ext>
            </a:extLst>
          </p:cNvPr>
          <p:cNvSpPr txBox="1"/>
          <p:nvPr/>
        </p:nvSpPr>
        <p:spPr>
          <a:xfrm>
            <a:off x="3901441" y="2407920"/>
            <a:ext cx="5164824" cy="2492990"/>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b="1" dirty="0">
                <a:solidFill>
                  <a:schemeClr val="tx1"/>
                </a:solidFill>
              </a:rPr>
              <a:t>Death of a Naturalist by Seamus Heaney </a:t>
            </a:r>
          </a:p>
          <a:p>
            <a:r>
              <a:rPr lang="en-GB" sz="1200" b="1" dirty="0">
                <a:solidFill>
                  <a:srgbClr val="FF0000"/>
                </a:solidFill>
              </a:rPr>
              <a:t>1 – Countryside – Heaney lived in Ireland in the country, </a:t>
            </a:r>
          </a:p>
          <a:p>
            <a:r>
              <a:rPr lang="en-GB" sz="1200" b="1" dirty="0">
                <a:solidFill>
                  <a:srgbClr val="FF0000"/>
                </a:solidFill>
              </a:rPr>
              <a:t>before being sent away to boarding school – suggests this is </a:t>
            </a:r>
          </a:p>
          <a:p>
            <a:r>
              <a:rPr lang="en-GB" sz="1200" b="1" dirty="0">
                <a:solidFill>
                  <a:srgbClr val="FF0000"/>
                </a:solidFill>
              </a:rPr>
              <a:t>set in childhood – Stanza 1 </a:t>
            </a:r>
          </a:p>
          <a:p>
            <a:r>
              <a:rPr lang="en-GB" sz="1200" b="1" dirty="0">
                <a:solidFill>
                  <a:schemeClr val="accent5"/>
                </a:solidFill>
              </a:rPr>
              <a:t>2 – Childhood memories of collecting frogspawn – something </a:t>
            </a:r>
          </a:p>
          <a:p>
            <a:r>
              <a:rPr lang="en-GB" sz="1200" b="1" dirty="0">
                <a:solidFill>
                  <a:schemeClr val="accent5"/>
                </a:solidFill>
              </a:rPr>
              <a:t>relatable to many children interested in life cycles</a:t>
            </a:r>
          </a:p>
          <a:p>
            <a:r>
              <a:rPr lang="en-GB" sz="1200" b="1" dirty="0">
                <a:solidFill>
                  <a:srgbClr val="C00000"/>
                </a:solidFill>
              </a:rPr>
              <a:t>3 – Jars of tadpoles &amp; the anticipation that they will become frogs which is a common memory from many peoples childhood. </a:t>
            </a:r>
          </a:p>
          <a:p>
            <a:r>
              <a:rPr lang="en-GB" sz="1200" b="1" dirty="0">
                <a:solidFill>
                  <a:schemeClr val="accent3"/>
                </a:solidFill>
              </a:rPr>
              <a:t>4 – The important memories of school &amp; being taught – again </a:t>
            </a:r>
          </a:p>
          <a:p>
            <a:r>
              <a:rPr lang="en-GB" sz="1200" b="1" dirty="0">
                <a:solidFill>
                  <a:schemeClr val="accent3"/>
                </a:solidFill>
              </a:rPr>
              <a:t>youth is represented through the childish language</a:t>
            </a:r>
          </a:p>
          <a:p>
            <a:r>
              <a:rPr lang="en-GB" sz="1200" b="1" dirty="0">
                <a:solidFill>
                  <a:srgbClr val="7030A0"/>
                </a:solidFill>
              </a:rPr>
              <a:t>5 – Danger – frogs represent growing up and losing excitement at nature – S2 represents adulthood, responsibility and being a grown up without the childlike innocence of S1</a:t>
            </a:r>
          </a:p>
        </p:txBody>
      </p:sp>
    </p:spTree>
    <p:extLst>
      <p:ext uri="{BB962C8B-B14F-4D97-AF65-F5344CB8AC3E}">
        <p14:creationId xmlns:p14="http://schemas.microsoft.com/office/powerpoint/2010/main" val="882022692"/>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3601</TotalTime>
  <Words>7485</Words>
  <Application>Microsoft Office PowerPoint</Application>
  <PresentationFormat>On-screen Show (16:9)</PresentationFormat>
  <Paragraphs>654</Paragraphs>
  <Slides>27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Programme</vt:lpstr>
      <vt:lpstr>Raleway</vt:lpstr>
      <vt:lpstr>Roboto</vt:lpstr>
      <vt:lpstr>Times New Roman</vt:lpstr>
      <vt:lpstr>vag</vt:lpstr>
      <vt:lpstr>Simple Light</vt:lpstr>
      <vt:lpstr>#revisechurchilleng The Final English Lecture No5: Aiming high – aiming higher – aiming highest</vt:lpstr>
      <vt:lpstr>How will this work?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Peel sessions</dc:title>
  <dc:creator>Susan</dc:creator>
  <cp:lastModifiedBy>Susan Strachan</cp:lastModifiedBy>
  <cp:revision>66</cp:revision>
  <dcterms:modified xsi:type="dcterms:W3CDTF">2018-04-16T10:41:09Z</dcterms:modified>
</cp:coreProperties>
</file>