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1" r:id="rId3"/>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Grimmett" initials=""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1" autoAdjust="0"/>
    <p:restoredTop sz="86323" autoAdjust="0"/>
  </p:normalViewPr>
  <p:slideViewPr>
    <p:cSldViewPr>
      <p:cViewPr varScale="1">
        <p:scale>
          <a:sx n="73" d="100"/>
          <a:sy n="73" d="100"/>
        </p:scale>
        <p:origin x="786"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A6A82492-FC06-4363-AE43-AC559A16B0D9}" type="datetimeFigureOut">
              <a:rPr lang="en-GB" smtClean="0"/>
              <a:t>03/01/2018</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1F97FBC0-F76C-4DD0-AD80-35641C49C161}" type="slidenum">
              <a:rPr lang="en-GB" smtClean="0"/>
              <a:t>‹#›</a:t>
            </a:fld>
            <a:endParaRPr lang="en-GB"/>
          </a:p>
        </p:txBody>
      </p:sp>
    </p:spTree>
    <p:extLst>
      <p:ext uri="{BB962C8B-B14F-4D97-AF65-F5344CB8AC3E}">
        <p14:creationId xmlns:p14="http://schemas.microsoft.com/office/powerpoint/2010/main" val="233754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1</a:t>
            </a:fld>
            <a:endParaRPr lang="en-GB"/>
          </a:p>
        </p:txBody>
      </p:sp>
    </p:spTree>
    <p:extLst>
      <p:ext uri="{BB962C8B-B14F-4D97-AF65-F5344CB8AC3E}">
        <p14:creationId xmlns:p14="http://schemas.microsoft.com/office/powerpoint/2010/main" val="66062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1993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0372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04216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14426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20615-E322-40CD-9A2C-6B4A4B09B07F}" type="datetimeFigureOut">
              <a:rPr lang="en-GB" smtClean="0"/>
              <a:t>03/01/2018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741742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720615-E322-40CD-9A2C-6B4A4B09B07F}" type="datetimeFigureOut">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24671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7720615-E322-40CD-9A2C-6B4A4B09B07F}" type="datetimeFigureOut">
              <a:rPr lang="en-GB" smtClean="0"/>
              <a:t>03/01/2018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5886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720615-E322-40CD-9A2C-6B4A4B09B07F}" type="datetimeFigureOut">
              <a:rPr lang="en-GB" smtClean="0"/>
              <a:t>03/01/2018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68557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20615-E322-40CD-9A2C-6B4A4B09B07F}" type="datetimeFigureOut">
              <a:rPr lang="en-GB" smtClean="0"/>
              <a:t>03/01/2018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18781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5983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03/01/2018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78828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20615-E322-40CD-9A2C-6B4A4B09B07F}" type="datetimeFigureOut">
              <a:rPr lang="en-GB" smtClean="0"/>
              <a:t>03/01/2018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FC780-8A23-49D4-BAAA-B9E18888C21C}" type="slidenum">
              <a:rPr lang="en-GB" smtClean="0"/>
              <a:t>‹#›</a:t>
            </a:fld>
            <a:endParaRPr lang="en-GB"/>
          </a:p>
        </p:txBody>
      </p:sp>
    </p:spTree>
    <p:extLst>
      <p:ext uri="{BB962C8B-B14F-4D97-AF65-F5344CB8AC3E}">
        <p14:creationId xmlns:p14="http://schemas.microsoft.com/office/powerpoint/2010/main" val="73894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22" y="107472"/>
            <a:ext cx="3344024"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400" b="1" dirty="0" smtClean="0"/>
              <a:t>WAR POETRY </a:t>
            </a:r>
          </a:p>
          <a:p>
            <a:pPr algn="ctr"/>
            <a:r>
              <a:rPr lang="en-GB" sz="1400" b="1" dirty="0" smtClean="0"/>
              <a:t>ANTHOLOGY CORE KNOWLEDGE</a:t>
            </a:r>
            <a:endParaRPr lang="en-GB" sz="1400" b="1" dirty="0"/>
          </a:p>
        </p:txBody>
      </p:sp>
      <p:graphicFrame>
        <p:nvGraphicFramePr>
          <p:cNvPr id="6" name="Table 5"/>
          <p:cNvGraphicFramePr>
            <a:graphicFrameLocks noGrp="1"/>
          </p:cNvGraphicFramePr>
          <p:nvPr>
            <p:extLst>
              <p:ext uri="{D42A27DB-BD31-4B8C-83A1-F6EECF244321}">
                <p14:modId xmlns:p14="http://schemas.microsoft.com/office/powerpoint/2010/main" val="847007890"/>
              </p:ext>
            </p:extLst>
          </p:nvPr>
        </p:nvGraphicFramePr>
        <p:xfrm>
          <a:off x="-3530" y="824103"/>
          <a:ext cx="2970043" cy="4770120"/>
        </p:xfrm>
        <a:graphic>
          <a:graphicData uri="http://schemas.openxmlformats.org/drawingml/2006/table">
            <a:tbl>
              <a:tblPr firstRow="1" bandRow="1">
                <a:tableStyleId>{93296810-A885-4BE3-A3E7-6D5BEEA58F35}</a:tableStyleId>
              </a:tblPr>
              <a:tblGrid>
                <a:gridCol w="975130">
                  <a:extLst>
                    <a:ext uri="{9D8B030D-6E8A-4147-A177-3AD203B41FA5}">
                      <a16:colId xmlns:a16="http://schemas.microsoft.com/office/drawing/2014/main" val="20000"/>
                    </a:ext>
                  </a:extLst>
                </a:gridCol>
                <a:gridCol w="1994913">
                  <a:extLst>
                    <a:ext uri="{9D8B030D-6E8A-4147-A177-3AD203B41FA5}">
                      <a16:colId xmlns:a16="http://schemas.microsoft.com/office/drawing/2014/main" val="20001"/>
                    </a:ext>
                  </a:extLst>
                </a:gridCol>
              </a:tblGrid>
              <a:tr h="207728">
                <a:tc>
                  <a:txBody>
                    <a:bodyPr/>
                    <a:lstStyle/>
                    <a:p>
                      <a:pPr algn="l"/>
                      <a:r>
                        <a:rPr lang="en-GB" sz="1100" dirty="0" smtClean="0">
                          <a:solidFill>
                            <a:schemeClr val="tx1"/>
                          </a:solidFill>
                        </a:rPr>
                        <a:t>Terminology</a:t>
                      </a:r>
                      <a:endParaRPr lang="en-GB" sz="1100" dirty="0">
                        <a:solidFill>
                          <a:schemeClr val="tx1"/>
                        </a:solidFill>
                      </a:endParaRPr>
                    </a:p>
                  </a:txBody>
                  <a:tcPr/>
                </a:tc>
                <a:tc>
                  <a:txBody>
                    <a:bodyPr/>
                    <a:lstStyle/>
                    <a:p>
                      <a:pPr algn="l"/>
                      <a:r>
                        <a:rPr lang="en-GB" sz="1100" dirty="0" smtClean="0">
                          <a:solidFill>
                            <a:schemeClr val="tx1"/>
                          </a:solidFill>
                        </a:rPr>
                        <a:t>Definition</a:t>
                      </a:r>
                      <a:r>
                        <a:rPr lang="en-GB" sz="1100" baseline="0" dirty="0" smtClean="0">
                          <a:solidFill>
                            <a:schemeClr val="tx1"/>
                          </a:solidFill>
                        </a:rPr>
                        <a:t> </a:t>
                      </a:r>
                      <a:endParaRPr lang="en-GB" sz="1100" dirty="0">
                        <a:solidFill>
                          <a:schemeClr val="tx1"/>
                        </a:solidFill>
                      </a:endParaRPr>
                    </a:p>
                  </a:txBody>
                  <a:tcPr/>
                </a:tc>
                <a:extLst>
                  <a:ext uri="{0D108BD9-81ED-4DB2-BD59-A6C34878D82A}">
                    <a16:rowId xmlns:a16="http://schemas.microsoft.com/office/drawing/2014/main" val="10000"/>
                  </a:ext>
                </a:extLst>
              </a:tr>
              <a:tr h="183290">
                <a:tc>
                  <a:txBody>
                    <a:bodyPr/>
                    <a:lstStyle/>
                    <a:p>
                      <a:pPr algn="l"/>
                      <a:r>
                        <a:rPr lang="en-GB" sz="800" dirty="0" smtClean="0"/>
                        <a:t>Imagery</a:t>
                      </a:r>
                      <a:endParaRPr lang="en-GB" sz="800" dirty="0"/>
                    </a:p>
                  </a:txBody>
                  <a:tcPr/>
                </a:tc>
                <a:tc>
                  <a:txBody>
                    <a:bodyPr/>
                    <a:lstStyle/>
                    <a:p>
                      <a:pPr algn="l"/>
                      <a:r>
                        <a:rPr lang="en-GB" sz="800" kern="1200" dirty="0" smtClean="0">
                          <a:solidFill>
                            <a:schemeClr val="dk1"/>
                          </a:solidFill>
                          <a:effectLst/>
                          <a:latin typeface="+mn-lt"/>
                          <a:ea typeface="+mn-ea"/>
                          <a:cs typeface="+mn-cs"/>
                        </a:rPr>
                        <a:t>visually descriptive or figurative language</a:t>
                      </a:r>
                      <a:endParaRPr lang="en-GB" sz="800" dirty="0"/>
                    </a:p>
                  </a:txBody>
                  <a:tcPr/>
                </a:tc>
                <a:extLst>
                  <a:ext uri="{0D108BD9-81ED-4DB2-BD59-A6C34878D82A}">
                    <a16:rowId xmlns:a16="http://schemas.microsoft.com/office/drawing/2014/main" val="10001"/>
                  </a:ext>
                </a:extLst>
              </a:tr>
              <a:tr h="183290">
                <a:tc>
                  <a:txBody>
                    <a:bodyPr/>
                    <a:lstStyle/>
                    <a:p>
                      <a:pPr algn="l"/>
                      <a:r>
                        <a:rPr lang="en-GB" sz="800" dirty="0" smtClean="0"/>
                        <a:t>Simile</a:t>
                      </a:r>
                      <a:endParaRPr lang="en-GB" sz="800" dirty="0"/>
                    </a:p>
                  </a:txBody>
                  <a:tcPr/>
                </a:tc>
                <a:tc>
                  <a:txBody>
                    <a:bodyPr/>
                    <a:lstStyle/>
                    <a:p>
                      <a:pPr algn="l"/>
                      <a:r>
                        <a:rPr lang="en-GB" sz="800" kern="1200" dirty="0" smtClean="0">
                          <a:solidFill>
                            <a:schemeClr val="dk1"/>
                          </a:solidFill>
                          <a:effectLst/>
                          <a:latin typeface="+mn-lt"/>
                          <a:ea typeface="+mn-ea"/>
                          <a:cs typeface="+mn-cs"/>
                        </a:rPr>
                        <a:t>comparison between two things using</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like or as</a:t>
                      </a:r>
                      <a:endParaRPr lang="en-GB" sz="800" dirty="0"/>
                    </a:p>
                  </a:txBody>
                  <a:tcPr/>
                </a:tc>
                <a:extLst>
                  <a:ext uri="{0D108BD9-81ED-4DB2-BD59-A6C34878D82A}">
                    <a16:rowId xmlns:a16="http://schemas.microsoft.com/office/drawing/2014/main" val="10002"/>
                  </a:ext>
                </a:extLst>
              </a:tr>
              <a:tr h="183290">
                <a:tc>
                  <a:txBody>
                    <a:bodyPr/>
                    <a:lstStyle/>
                    <a:p>
                      <a:pPr algn="l"/>
                      <a:r>
                        <a:rPr lang="en-GB" sz="800" dirty="0" smtClean="0"/>
                        <a:t>Metaphor</a:t>
                      </a:r>
                      <a:endParaRPr lang="en-GB" sz="800" dirty="0"/>
                    </a:p>
                  </a:txBody>
                  <a:tcPr/>
                </a:tc>
                <a:tc>
                  <a:txBody>
                    <a:bodyPr/>
                    <a:lstStyle/>
                    <a:p>
                      <a:pPr>
                        <a:lnSpc>
                          <a:spcPct val="115000"/>
                        </a:lnSpc>
                        <a:spcAft>
                          <a:spcPts val="1000"/>
                        </a:spcAft>
                      </a:pPr>
                      <a:r>
                        <a:rPr lang="en-GB" sz="800" dirty="0" smtClean="0">
                          <a:effectLst/>
                          <a:latin typeface="Calibri"/>
                          <a:ea typeface="Times New Roman"/>
                          <a:cs typeface="Times New Roman"/>
                        </a:rPr>
                        <a:t>a </a:t>
                      </a:r>
                      <a:r>
                        <a:rPr lang="en-GB" sz="800" dirty="0">
                          <a:effectLst/>
                          <a:latin typeface="Calibri"/>
                          <a:ea typeface="Times New Roman"/>
                          <a:cs typeface="Times New Roman"/>
                        </a:rPr>
                        <a:t>comparison as if a thing is something else</a:t>
                      </a:r>
                      <a:endParaRPr lang="en-GB" sz="8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183290">
                <a:tc>
                  <a:txBody>
                    <a:bodyPr/>
                    <a:lstStyle/>
                    <a:p>
                      <a:pPr algn="l"/>
                      <a:r>
                        <a:rPr lang="en-GB" sz="800" dirty="0" smtClean="0"/>
                        <a:t>Onomatopoeia</a:t>
                      </a:r>
                      <a:r>
                        <a:rPr lang="en-GB" sz="800" baseline="0" dirty="0" smtClean="0"/>
                        <a:t> </a:t>
                      </a:r>
                      <a:endParaRPr lang="en-GB" sz="800" dirty="0"/>
                    </a:p>
                  </a:txBody>
                  <a:tcPr/>
                </a:tc>
                <a:tc>
                  <a:txBody>
                    <a:bodyPr/>
                    <a:lstStyle/>
                    <a:p>
                      <a:pPr algn="l"/>
                      <a:r>
                        <a:rPr lang="en-GB" sz="800" kern="1200" dirty="0" smtClean="0">
                          <a:solidFill>
                            <a:schemeClr val="dk1"/>
                          </a:solidFill>
                          <a:effectLst/>
                          <a:latin typeface="+mn-lt"/>
                          <a:ea typeface="+mn-ea"/>
                          <a:cs typeface="+mn-cs"/>
                        </a:rPr>
                        <a:t>words that sound like their meaning</a:t>
                      </a:r>
                      <a:endParaRPr lang="en-GB" sz="800" dirty="0"/>
                    </a:p>
                  </a:txBody>
                  <a:tcPr/>
                </a:tc>
                <a:extLst>
                  <a:ext uri="{0D108BD9-81ED-4DB2-BD59-A6C34878D82A}">
                    <a16:rowId xmlns:a16="http://schemas.microsoft.com/office/drawing/2014/main" val="10004"/>
                  </a:ext>
                </a:extLst>
              </a:tr>
              <a:tr h="183290">
                <a:tc>
                  <a:txBody>
                    <a:bodyPr/>
                    <a:lstStyle/>
                    <a:p>
                      <a:pPr algn="l"/>
                      <a:r>
                        <a:rPr lang="en-GB" sz="800" dirty="0" smtClean="0"/>
                        <a:t>Symbolism </a:t>
                      </a:r>
                      <a:endParaRPr lang="en-GB" sz="800" dirty="0"/>
                    </a:p>
                  </a:txBody>
                  <a:tcPr/>
                </a:tc>
                <a:tc>
                  <a:txBody>
                    <a:bodyPr/>
                    <a:lstStyle/>
                    <a:p>
                      <a:pPr algn="l"/>
                      <a:r>
                        <a:rPr lang="en-GB" sz="800" kern="1200" dirty="0" smtClean="0">
                          <a:solidFill>
                            <a:schemeClr val="dk1"/>
                          </a:solidFill>
                          <a:effectLst/>
                          <a:latin typeface="+mn-lt"/>
                          <a:ea typeface="+mn-ea"/>
                          <a:cs typeface="+mn-cs"/>
                        </a:rPr>
                        <a:t>the use of symbols to represent ideas or qualities</a:t>
                      </a:r>
                      <a:endParaRPr lang="en-GB" sz="800" dirty="0"/>
                    </a:p>
                  </a:txBody>
                  <a:tcPr/>
                </a:tc>
                <a:extLst>
                  <a:ext uri="{0D108BD9-81ED-4DB2-BD59-A6C34878D82A}">
                    <a16:rowId xmlns:a16="http://schemas.microsoft.com/office/drawing/2014/main" val="10005"/>
                  </a:ext>
                </a:extLst>
              </a:tr>
              <a:tr h="183290">
                <a:tc>
                  <a:txBody>
                    <a:bodyPr/>
                    <a:lstStyle/>
                    <a:p>
                      <a:pPr algn="l"/>
                      <a:r>
                        <a:rPr lang="en-GB" sz="800" dirty="0" smtClean="0"/>
                        <a:t>Noun</a:t>
                      </a:r>
                      <a:endParaRPr lang="en-GB" sz="800" dirty="0"/>
                    </a:p>
                  </a:txBody>
                  <a:tcPr/>
                </a:tc>
                <a:tc>
                  <a:txBody>
                    <a:bodyPr/>
                    <a:lstStyle/>
                    <a:p>
                      <a:pPr algn="l"/>
                      <a:r>
                        <a:rPr lang="en-GB" sz="800" kern="1200" dirty="0" smtClean="0">
                          <a:solidFill>
                            <a:schemeClr val="dk1"/>
                          </a:solidFill>
                          <a:effectLst/>
                          <a:latin typeface="+mn-lt"/>
                          <a:ea typeface="+mn-ea"/>
                          <a:cs typeface="+mn-cs"/>
                        </a:rPr>
                        <a:t>the name of something</a:t>
                      </a:r>
                      <a:endParaRPr lang="en-GB" sz="800" dirty="0"/>
                    </a:p>
                  </a:txBody>
                  <a:tcPr/>
                </a:tc>
                <a:extLst>
                  <a:ext uri="{0D108BD9-81ED-4DB2-BD59-A6C34878D82A}">
                    <a16:rowId xmlns:a16="http://schemas.microsoft.com/office/drawing/2014/main" val="10006"/>
                  </a:ext>
                </a:extLst>
              </a:tr>
              <a:tr h="183290">
                <a:tc>
                  <a:txBody>
                    <a:bodyPr/>
                    <a:lstStyle/>
                    <a:p>
                      <a:pPr algn="l"/>
                      <a:r>
                        <a:rPr lang="en-GB" sz="800" dirty="0" smtClean="0"/>
                        <a:t>Personification</a:t>
                      </a:r>
                      <a:endParaRPr lang="en-GB" sz="800" dirty="0"/>
                    </a:p>
                  </a:txBody>
                  <a:tcPr/>
                </a:tc>
                <a:tc>
                  <a:txBody>
                    <a:bodyPr/>
                    <a:lstStyle/>
                    <a:p>
                      <a:pPr algn="l"/>
                      <a:r>
                        <a:rPr lang="en-GB" sz="800" dirty="0" smtClean="0"/>
                        <a:t>Giving human</a:t>
                      </a:r>
                      <a:r>
                        <a:rPr lang="en-GB" sz="800" baseline="0" dirty="0" smtClean="0"/>
                        <a:t> qualities to inanimate objects</a:t>
                      </a:r>
                      <a:endParaRPr lang="en-GB" sz="800" dirty="0"/>
                    </a:p>
                  </a:txBody>
                  <a:tcPr/>
                </a:tc>
                <a:extLst>
                  <a:ext uri="{0D108BD9-81ED-4DB2-BD59-A6C34878D82A}">
                    <a16:rowId xmlns:a16="http://schemas.microsoft.com/office/drawing/2014/main" val="10007"/>
                  </a:ext>
                </a:extLst>
              </a:tr>
              <a:tr h="183290">
                <a:tc>
                  <a:txBody>
                    <a:bodyPr/>
                    <a:lstStyle/>
                    <a:p>
                      <a:pPr algn="l"/>
                      <a:r>
                        <a:rPr lang="en-GB" sz="800" dirty="0" smtClean="0"/>
                        <a:t>Adjective</a:t>
                      </a:r>
                      <a:endParaRPr lang="en-GB" sz="800" dirty="0"/>
                    </a:p>
                  </a:txBody>
                  <a:tcPr/>
                </a:tc>
                <a:tc>
                  <a:txBody>
                    <a:bodyPr/>
                    <a:lstStyle/>
                    <a:p>
                      <a:pPr algn="l"/>
                      <a:r>
                        <a:rPr lang="en-GB" sz="800" kern="1200" dirty="0" smtClean="0">
                          <a:solidFill>
                            <a:schemeClr val="dk1"/>
                          </a:solidFill>
                          <a:effectLst/>
                          <a:latin typeface="+mn-lt"/>
                          <a:ea typeface="+mn-ea"/>
                          <a:cs typeface="+mn-cs"/>
                        </a:rPr>
                        <a:t>a word used to describe </a:t>
                      </a:r>
                      <a:endParaRPr lang="en-GB" sz="800" dirty="0"/>
                    </a:p>
                  </a:txBody>
                  <a:tcPr/>
                </a:tc>
                <a:extLst>
                  <a:ext uri="{0D108BD9-81ED-4DB2-BD59-A6C34878D82A}">
                    <a16:rowId xmlns:a16="http://schemas.microsoft.com/office/drawing/2014/main" val="10008"/>
                  </a:ext>
                </a:extLst>
              </a:tr>
              <a:tr h="183290">
                <a:tc>
                  <a:txBody>
                    <a:bodyPr/>
                    <a:lstStyle/>
                    <a:p>
                      <a:pPr algn="l"/>
                      <a:r>
                        <a:rPr lang="en-GB" sz="800" dirty="0" smtClean="0"/>
                        <a:t>Verb</a:t>
                      </a:r>
                      <a:endParaRPr lang="en-GB" sz="800" dirty="0"/>
                    </a:p>
                  </a:txBody>
                  <a:tcPr/>
                </a:tc>
                <a:tc>
                  <a:txBody>
                    <a:bodyPr/>
                    <a:lstStyle/>
                    <a:p>
                      <a:pPr algn="l"/>
                      <a:r>
                        <a:rPr lang="en-GB" sz="800" kern="1200" dirty="0" smtClean="0">
                          <a:solidFill>
                            <a:schemeClr val="dk1"/>
                          </a:solidFill>
                          <a:effectLst/>
                          <a:latin typeface="+mn-lt"/>
                          <a:ea typeface="+mn-ea"/>
                          <a:cs typeface="+mn-cs"/>
                        </a:rPr>
                        <a:t>a word used to describe an action</a:t>
                      </a:r>
                      <a:endParaRPr lang="en-GB" sz="800" dirty="0"/>
                    </a:p>
                  </a:txBody>
                  <a:tcPr/>
                </a:tc>
                <a:extLst>
                  <a:ext uri="{0D108BD9-81ED-4DB2-BD59-A6C34878D82A}">
                    <a16:rowId xmlns:a16="http://schemas.microsoft.com/office/drawing/2014/main" val="10009"/>
                  </a:ext>
                </a:extLst>
              </a:tr>
              <a:tr h="293263">
                <a:tc>
                  <a:txBody>
                    <a:bodyPr/>
                    <a:lstStyle/>
                    <a:p>
                      <a:pPr algn="l"/>
                      <a:r>
                        <a:rPr lang="en-GB" sz="800" dirty="0" smtClean="0"/>
                        <a:t>Adverb</a:t>
                      </a:r>
                      <a:endParaRPr lang="en-GB" sz="800" dirty="0"/>
                    </a:p>
                  </a:txBody>
                  <a:tcPr/>
                </a:tc>
                <a:tc>
                  <a:txBody>
                    <a:bodyPr/>
                    <a:lstStyle/>
                    <a:p>
                      <a:pPr algn="l"/>
                      <a:r>
                        <a:rPr lang="en-GB" sz="800" kern="1200" dirty="0" smtClean="0">
                          <a:solidFill>
                            <a:schemeClr val="dk1"/>
                          </a:solidFill>
                          <a:effectLst/>
                          <a:latin typeface="+mn-lt"/>
                          <a:ea typeface="+mn-ea"/>
                          <a:cs typeface="+mn-cs"/>
                        </a:rPr>
                        <a:t>often </a:t>
                      </a:r>
                      <a:r>
                        <a:rPr lang="en-GB" sz="800" kern="1200" dirty="0" err="1" smtClean="0">
                          <a:solidFill>
                            <a:schemeClr val="dk1"/>
                          </a:solidFill>
                          <a:effectLst/>
                          <a:latin typeface="+mn-lt"/>
                          <a:ea typeface="+mn-ea"/>
                          <a:cs typeface="+mn-cs"/>
                        </a:rPr>
                        <a:t>ly</a:t>
                      </a:r>
                      <a:r>
                        <a:rPr lang="en-GB" sz="800" kern="1200" dirty="0" smtClean="0">
                          <a:solidFill>
                            <a:schemeClr val="dk1"/>
                          </a:solidFill>
                          <a:effectLst/>
                          <a:latin typeface="+mn-lt"/>
                          <a:ea typeface="+mn-ea"/>
                          <a:cs typeface="+mn-cs"/>
                        </a:rPr>
                        <a:t> words which describes how things are done</a:t>
                      </a:r>
                      <a:endParaRPr lang="en-GB" sz="800" dirty="0"/>
                    </a:p>
                  </a:txBody>
                  <a:tcPr/>
                </a:tc>
                <a:extLst>
                  <a:ext uri="{0D108BD9-81ED-4DB2-BD59-A6C34878D82A}">
                    <a16:rowId xmlns:a16="http://schemas.microsoft.com/office/drawing/2014/main" val="10010"/>
                  </a:ext>
                </a:extLst>
              </a:tr>
              <a:tr h="183290">
                <a:tc>
                  <a:txBody>
                    <a:bodyPr/>
                    <a:lstStyle/>
                    <a:p>
                      <a:pPr algn="l"/>
                      <a:r>
                        <a:rPr lang="en-GB" sz="800" dirty="0" smtClean="0"/>
                        <a:t>Juxtaposition </a:t>
                      </a:r>
                      <a:endParaRPr lang="en-GB" sz="800" dirty="0"/>
                    </a:p>
                  </a:txBody>
                  <a:tcPr/>
                </a:tc>
                <a:tc>
                  <a:txBody>
                    <a:bodyPr/>
                    <a:lstStyle/>
                    <a:p>
                      <a:pPr algn="l"/>
                      <a:r>
                        <a:rPr lang="en-GB" sz="800" kern="1200" dirty="0" smtClean="0">
                          <a:solidFill>
                            <a:schemeClr val="dk1"/>
                          </a:solidFill>
                          <a:effectLst/>
                          <a:latin typeface="+mn-lt"/>
                          <a:ea typeface="+mn-ea"/>
                          <a:cs typeface="+mn-cs"/>
                        </a:rPr>
                        <a:t>placing contrasting ideas close together in a text</a:t>
                      </a:r>
                      <a:endParaRPr lang="en-GB" sz="800" dirty="0"/>
                    </a:p>
                  </a:txBody>
                  <a:tcPr/>
                </a:tc>
                <a:extLst>
                  <a:ext uri="{0D108BD9-81ED-4DB2-BD59-A6C34878D82A}">
                    <a16:rowId xmlns:a16="http://schemas.microsoft.com/office/drawing/2014/main" val="10013"/>
                  </a:ext>
                </a:extLst>
              </a:tr>
              <a:tr h="293263">
                <a:tc>
                  <a:txBody>
                    <a:bodyPr/>
                    <a:lstStyle/>
                    <a:p>
                      <a:pPr algn="l"/>
                      <a:r>
                        <a:rPr lang="en-GB" sz="800" dirty="0" smtClean="0"/>
                        <a:t>Repetition </a:t>
                      </a:r>
                      <a:endParaRPr lang="en-GB" sz="800" dirty="0"/>
                    </a:p>
                  </a:txBody>
                  <a:tcPr/>
                </a:tc>
                <a:tc>
                  <a:txBody>
                    <a:bodyPr/>
                    <a:lstStyle/>
                    <a:p>
                      <a:pPr algn="l"/>
                      <a:r>
                        <a:rPr lang="en-GB" sz="800" kern="1200" dirty="0" smtClean="0">
                          <a:solidFill>
                            <a:schemeClr val="dk1"/>
                          </a:solidFill>
                          <a:effectLst/>
                          <a:latin typeface="+mn-lt"/>
                          <a:ea typeface="+mn-ea"/>
                          <a:cs typeface="+mn-cs"/>
                        </a:rPr>
                        <a:t>when words or phrases are used more than once in texts</a:t>
                      </a:r>
                      <a:endParaRPr lang="en-GB" sz="800" dirty="0"/>
                    </a:p>
                  </a:txBody>
                  <a:tcPr/>
                </a:tc>
                <a:extLst>
                  <a:ext uri="{0D108BD9-81ED-4DB2-BD59-A6C34878D82A}">
                    <a16:rowId xmlns:a16="http://schemas.microsoft.com/office/drawing/2014/main" val="10015"/>
                  </a:ext>
                </a:extLst>
              </a:tr>
              <a:tr h="293263">
                <a:tc>
                  <a:txBody>
                    <a:bodyPr/>
                    <a:lstStyle/>
                    <a:p>
                      <a:pPr algn="l"/>
                      <a:r>
                        <a:rPr lang="en-GB" sz="800" dirty="0" smtClean="0"/>
                        <a:t>Enjambment</a:t>
                      </a:r>
                      <a:endParaRPr lang="en-GB" sz="800" dirty="0"/>
                    </a:p>
                  </a:txBody>
                  <a:tcPr/>
                </a:tc>
                <a:tc>
                  <a:txBody>
                    <a:bodyPr/>
                    <a:lstStyle/>
                    <a:p>
                      <a:pPr algn="l"/>
                      <a:r>
                        <a:rPr lang="en-GB" sz="800" kern="1200" dirty="0" smtClean="0">
                          <a:solidFill>
                            <a:schemeClr val="dk1"/>
                          </a:solidFill>
                          <a:effectLst/>
                          <a:latin typeface="+mn-lt"/>
                          <a:ea typeface="+mn-ea"/>
                          <a:cs typeface="+mn-cs"/>
                        </a:rPr>
                        <a:t>incomplete sentences at the end of lines in poetry, where the line runs into the next line</a:t>
                      </a:r>
                      <a:endParaRPr lang="en-GB" sz="800" dirty="0"/>
                    </a:p>
                  </a:txBody>
                  <a:tcPr/>
                </a:tc>
                <a:extLst>
                  <a:ext uri="{0D108BD9-81ED-4DB2-BD59-A6C34878D82A}">
                    <a16:rowId xmlns:a16="http://schemas.microsoft.com/office/drawing/2014/main" val="10016"/>
                  </a:ext>
                </a:extLst>
              </a:tr>
              <a:tr h="293263">
                <a:tc>
                  <a:txBody>
                    <a:bodyPr/>
                    <a:lstStyle/>
                    <a:p>
                      <a:pPr algn="l"/>
                      <a:r>
                        <a:rPr lang="en-GB" sz="800" dirty="0" smtClean="0"/>
                        <a:t>Caesura</a:t>
                      </a:r>
                      <a:endParaRPr lang="en-GB" sz="800" dirty="0"/>
                    </a:p>
                  </a:txBody>
                  <a:tcPr/>
                </a:tc>
                <a:tc>
                  <a:txBody>
                    <a:bodyPr/>
                    <a:lstStyle/>
                    <a:p>
                      <a:pPr algn="l"/>
                      <a:r>
                        <a:rPr lang="en-GB" sz="800" kern="1200" dirty="0" smtClean="0">
                          <a:solidFill>
                            <a:schemeClr val="dk1"/>
                          </a:solidFill>
                          <a:effectLst/>
                          <a:latin typeface="+mn-lt"/>
                          <a:ea typeface="+mn-ea"/>
                          <a:cs typeface="+mn-cs"/>
                        </a:rPr>
                        <a:t>a break in the middle of a line of poem using punctuation (. , : ; ) </a:t>
                      </a:r>
                      <a:endParaRPr lang="en-GB" sz="800" dirty="0"/>
                    </a:p>
                  </a:txBody>
                  <a:tcPr/>
                </a:tc>
                <a:extLst>
                  <a:ext uri="{0D108BD9-81ED-4DB2-BD59-A6C34878D82A}">
                    <a16:rowId xmlns:a16="http://schemas.microsoft.com/office/drawing/2014/main" val="10017"/>
                  </a:ext>
                </a:extLst>
              </a:tr>
              <a:tr h="183290">
                <a:tc>
                  <a:txBody>
                    <a:bodyPr/>
                    <a:lstStyle/>
                    <a:p>
                      <a:pPr algn="l"/>
                      <a:r>
                        <a:rPr lang="en-GB" sz="800" dirty="0" smtClean="0"/>
                        <a:t>Rhythm </a:t>
                      </a:r>
                      <a:endParaRPr lang="en-GB" sz="800" dirty="0"/>
                    </a:p>
                  </a:txBody>
                  <a:tcPr/>
                </a:tc>
                <a:tc>
                  <a:txBody>
                    <a:bodyPr/>
                    <a:lstStyle/>
                    <a:p>
                      <a:pPr algn="l"/>
                      <a:r>
                        <a:rPr lang="en-GB" sz="800" dirty="0" smtClean="0"/>
                        <a:t>A recurring beat in</a:t>
                      </a:r>
                      <a:r>
                        <a:rPr lang="en-GB" sz="800" baseline="0" dirty="0" smtClean="0"/>
                        <a:t> the poem </a:t>
                      </a:r>
                      <a:endParaRPr lang="en-GB" sz="800" dirty="0"/>
                    </a:p>
                  </a:txBody>
                  <a:tcPr/>
                </a:tc>
                <a:extLst>
                  <a:ext uri="{0D108BD9-81ED-4DB2-BD59-A6C34878D82A}">
                    <a16:rowId xmlns:a16="http://schemas.microsoft.com/office/drawing/2014/main" val="10019"/>
                  </a:ext>
                </a:extLst>
              </a:tr>
              <a:tr h="183290">
                <a:tc>
                  <a:txBody>
                    <a:bodyPr/>
                    <a:lstStyle/>
                    <a:p>
                      <a:pPr algn="l"/>
                      <a:r>
                        <a:rPr lang="en-GB" sz="800" dirty="0" smtClean="0"/>
                        <a:t>Stanzas</a:t>
                      </a:r>
                      <a:endParaRPr lang="en-GB" sz="800" dirty="0"/>
                    </a:p>
                  </a:txBody>
                  <a:tcPr/>
                </a:tc>
                <a:tc>
                  <a:txBody>
                    <a:bodyPr/>
                    <a:lstStyle/>
                    <a:p>
                      <a:pPr algn="l"/>
                      <a:r>
                        <a:rPr lang="en-GB" sz="800" dirty="0" smtClean="0"/>
                        <a:t>the</a:t>
                      </a:r>
                      <a:r>
                        <a:rPr lang="en-GB" sz="800" baseline="0" dirty="0" smtClean="0"/>
                        <a:t> way verses are structured </a:t>
                      </a:r>
                      <a:endParaRPr lang="en-GB" sz="800" dirty="0"/>
                    </a:p>
                  </a:txBody>
                  <a:tcPr/>
                </a:tc>
                <a:extLst>
                  <a:ext uri="{0D108BD9-81ED-4DB2-BD59-A6C34878D82A}">
                    <a16:rowId xmlns:a16="http://schemas.microsoft.com/office/drawing/2014/main" val="1002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72247313"/>
              </p:ext>
            </p:extLst>
          </p:nvPr>
        </p:nvGraphicFramePr>
        <p:xfrm>
          <a:off x="2988864" y="0"/>
          <a:ext cx="4895502" cy="2377014"/>
        </p:xfrm>
        <a:graphic>
          <a:graphicData uri="http://schemas.openxmlformats.org/drawingml/2006/table">
            <a:tbl>
              <a:tblPr firstRow="1" bandRow="1">
                <a:tableStyleId>{93296810-A885-4BE3-A3E7-6D5BEEA58F35}</a:tableStyleId>
              </a:tblPr>
              <a:tblGrid>
                <a:gridCol w="4895502">
                  <a:extLst>
                    <a:ext uri="{9D8B030D-6E8A-4147-A177-3AD203B41FA5}">
                      <a16:colId xmlns:a16="http://schemas.microsoft.com/office/drawing/2014/main" val="20000"/>
                    </a:ext>
                  </a:extLst>
                </a:gridCol>
              </a:tblGrid>
              <a:tr h="185323">
                <a:tc>
                  <a:txBody>
                    <a:bodyPr/>
                    <a:lstStyle/>
                    <a:p>
                      <a:pPr algn="ctr"/>
                      <a:r>
                        <a:rPr lang="en-GB" sz="900" dirty="0" smtClean="0">
                          <a:solidFill>
                            <a:schemeClr val="tx1"/>
                          </a:solidFill>
                        </a:rPr>
                        <a:t>SKILLS</a:t>
                      </a:r>
                      <a:endParaRPr lang="en-GB" sz="400" dirty="0">
                        <a:solidFill>
                          <a:schemeClr val="tx1"/>
                        </a:solidFill>
                      </a:endParaRPr>
                    </a:p>
                  </a:txBody>
                  <a:tcPr/>
                </a:tc>
                <a:extLst>
                  <a:ext uri="{0D108BD9-81ED-4DB2-BD59-A6C34878D82A}">
                    <a16:rowId xmlns:a16="http://schemas.microsoft.com/office/drawing/2014/main" val="10000"/>
                  </a:ext>
                </a:extLst>
              </a:tr>
              <a:tr h="2148414">
                <a:tc>
                  <a:txBody>
                    <a:bodyPr/>
                    <a:lstStyle/>
                    <a:p>
                      <a:pPr algn="l"/>
                      <a:r>
                        <a:rPr lang="en-GB" sz="800" b="1" dirty="0" smtClean="0"/>
                        <a:t>Analysis Points:</a:t>
                      </a:r>
                      <a:r>
                        <a:rPr lang="en-GB" sz="800" b="1" baseline="0" dirty="0" smtClean="0"/>
                        <a:t> </a:t>
                      </a:r>
                    </a:p>
                    <a:p>
                      <a:pPr marL="0" indent="0" algn="l">
                        <a:buFont typeface="Arial" panose="020B0604020202020204" pitchFamily="34" charset="0"/>
                        <a:buNone/>
                      </a:pPr>
                      <a:r>
                        <a:rPr lang="en-GB" sz="800" b="1" dirty="0" smtClean="0">
                          <a:solidFill>
                            <a:srgbClr val="FF0000"/>
                          </a:solidFill>
                        </a:rPr>
                        <a:t>Link to the question</a:t>
                      </a:r>
                    </a:p>
                    <a:p>
                      <a:pPr marL="0" indent="0" algn="l">
                        <a:buFont typeface="Arial" panose="020B0604020202020204" pitchFamily="34" charset="0"/>
                        <a:buNone/>
                      </a:pPr>
                      <a:r>
                        <a:rPr lang="en-GB" sz="8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800" b="1" dirty="0" smtClean="0">
                          <a:solidFill>
                            <a:srgbClr val="FF0000"/>
                          </a:solidFill>
                        </a:rPr>
                        <a:t>Short Quote(s) </a:t>
                      </a:r>
                    </a:p>
                    <a:p>
                      <a:pPr marL="0" indent="0" algn="l">
                        <a:buFont typeface="Arial" panose="020B0604020202020204" pitchFamily="34" charset="0"/>
                        <a:buNone/>
                      </a:pPr>
                      <a:r>
                        <a:rPr lang="en-GB" sz="8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8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8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8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800" b="1" dirty="0" smtClean="0">
                          <a:solidFill>
                            <a:srgbClr val="00B050"/>
                          </a:solidFill>
                        </a:rPr>
                        <a:t>Explore a linking quote/supporting idea</a:t>
                      </a:r>
                    </a:p>
                    <a:p>
                      <a:pPr marL="0" indent="0" algn="l">
                        <a:buFont typeface="Arial" panose="020B0604020202020204" pitchFamily="34" charset="0"/>
                        <a:buNone/>
                      </a:pPr>
                      <a:r>
                        <a:rPr lang="en-GB" sz="800" b="1" dirty="0" smtClean="0">
                          <a:solidFill>
                            <a:schemeClr val="tx1"/>
                          </a:solidFill>
                        </a:rPr>
                        <a:t>COMPARISON SKILLS:  </a:t>
                      </a:r>
                    </a:p>
                    <a:p>
                      <a:pPr lvl="0"/>
                      <a:r>
                        <a:rPr lang="en-GB" sz="800" dirty="0" smtClean="0"/>
                        <a:t>Link to the question for both texts stating the similarity or difference, </a:t>
                      </a:r>
                    </a:p>
                    <a:p>
                      <a:pPr lvl="0"/>
                      <a:r>
                        <a:rPr lang="en-GB" sz="800" dirty="0" smtClean="0"/>
                        <a:t>Give a quote which links to your idea from TEXT 1</a:t>
                      </a:r>
                    </a:p>
                    <a:p>
                      <a:pPr lvl="0"/>
                      <a:r>
                        <a:rPr lang="en-GB" sz="800" dirty="0" smtClean="0"/>
                        <a:t>Explain briefly what the quote means </a:t>
                      </a:r>
                    </a:p>
                    <a:p>
                      <a:pPr lvl="0"/>
                      <a:r>
                        <a:rPr lang="en-GB" sz="800" dirty="0" smtClean="0"/>
                        <a:t>Use comparative connectives in your answer to then explain a quote from TEXT 2 and HOW the quotes are different or the same and what they make you think </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05977324"/>
              </p:ext>
            </p:extLst>
          </p:nvPr>
        </p:nvGraphicFramePr>
        <p:xfrm>
          <a:off x="7884367" y="41812"/>
          <a:ext cx="1262224" cy="6699556"/>
        </p:xfrm>
        <a:graphic>
          <a:graphicData uri="http://schemas.openxmlformats.org/drawingml/2006/table">
            <a:tbl>
              <a:tblPr firstRow="1" bandRow="1">
                <a:tableStyleId>{93296810-A885-4BE3-A3E7-6D5BEEA58F35}</a:tableStyleId>
              </a:tblPr>
              <a:tblGrid>
                <a:gridCol w="1262224">
                  <a:extLst>
                    <a:ext uri="{9D8B030D-6E8A-4147-A177-3AD203B41FA5}">
                      <a16:colId xmlns:a16="http://schemas.microsoft.com/office/drawing/2014/main" val="20000"/>
                    </a:ext>
                  </a:extLst>
                </a:gridCol>
              </a:tblGrid>
              <a:tr h="384944">
                <a:tc>
                  <a:txBody>
                    <a:bodyPr/>
                    <a:lstStyle/>
                    <a:p>
                      <a:pPr algn="ctr"/>
                      <a:r>
                        <a:rPr lang="en-GB" sz="900" dirty="0" smtClean="0">
                          <a:solidFill>
                            <a:schemeClr val="tx1"/>
                          </a:solidFill>
                        </a:rPr>
                        <a:t>EXAM</a:t>
                      </a:r>
                      <a:r>
                        <a:rPr lang="en-GB" sz="900" baseline="0" dirty="0" smtClean="0">
                          <a:solidFill>
                            <a:schemeClr val="tx1"/>
                          </a:solidFill>
                        </a:rPr>
                        <a:t> REQUIREMENTS</a:t>
                      </a:r>
                      <a:endParaRPr lang="en-GB" sz="400" dirty="0">
                        <a:solidFill>
                          <a:schemeClr val="tx1"/>
                        </a:solidFill>
                      </a:endParaRPr>
                    </a:p>
                  </a:txBody>
                  <a:tcPr/>
                </a:tc>
                <a:extLst>
                  <a:ext uri="{0D108BD9-81ED-4DB2-BD59-A6C34878D82A}">
                    <a16:rowId xmlns:a16="http://schemas.microsoft.com/office/drawing/2014/main" val="10000"/>
                  </a:ext>
                </a:extLst>
              </a:tr>
              <a:tr h="6314612">
                <a:tc>
                  <a:txBody>
                    <a:bodyPr/>
                    <a:lstStyle/>
                    <a:p>
                      <a:pPr algn="ctr"/>
                      <a:r>
                        <a:rPr lang="en-GB" sz="900" b="1" i="0" u="sng" dirty="0" smtClean="0">
                          <a:solidFill>
                            <a:schemeClr val="tx1"/>
                          </a:solidFill>
                        </a:rPr>
                        <a:t>SINGLE</a:t>
                      </a:r>
                      <a:r>
                        <a:rPr lang="en-GB" sz="900" b="1" i="0" u="sng" baseline="0" dirty="0" smtClean="0">
                          <a:solidFill>
                            <a:schemeClr val="tx1"/>
                          </a:solidFill>
                        </a:rPr>
                        <a:t> POEM ESSAY – 20 mins (including planning time)</a:t>
                      </a:r>
                      <a:endParaRPr lang="en-GB" sz="900" b="1" i="0" u="sng" dirty="0" smtClean="0">
                        <a:solidFill>
                          <a:schemeClr val="tx1"/>
                        </a:solidFill>
                      </a:endParaRPr>
                    </a:p>
                    <a:p>
                      <a:r>
                        <a:rPr lang="en-GB" sz="900" b="0" i="0" dirty="0" smtClean="0">
                          <a:solidFill>
                            <a:schemeClr val="tx1"/>
                          </a:solidFill>
                        </a:rPr>
                        <a:t>Intro – link to question. Explain the overall meaning of the poem briefly. Mention time period/context.  Throughout the essay – Choose relevant quotes and analyse the language, structure and effect of these quotes. Refer to the question and link to the context regularly. </a:t>
                      </a:r>
                    </a:p>
                    <a:p>
                      <a:endParaRPr lang="en-GB" sz="900" b="0" i="0" u="sng" dirty="0" smtClean="0">
                        <a:solidFill>
                          <a:schemeClr val="tx1"/>
                        </a:solidFill>
                      </a:endParaRPr>
                    </a:p>
                    <a:p>
                      <a:pPr algn="ctr"/>
                      <a:r>
                        <a:rPr lang="en-GB" sz="900" b="1" u="sng" dirty="0" smtClean="0">
                          <a:solidFill>
                            <a:schemeClr val="tx1"/>
                          </a:solidFill>
                        </a:rPr>
                        <a:t>COMPARISON POEM ESSAY – 40 mins (including planning time)</a:t>
                      </a:r>
                    </a:p>
                    <a:p>
                      <a:r>
                        <a:rPr lang="en-GB" sz="900" b="0" i="0" dirty="0" smtClean="0">
                          <a:solidFill>
                            <a:schemeClr val="tx1"/>
                          </a:solidFill>
                        </a:rPr>
                        <a:t>Intro – link to question. Explain the</a:t>
                      </a:r>
                      <a:r>
                        <a:rPr lang="en-GB" sz="900" b="0" i="0" baseline="0" dirty="0" smtClean="0">
                          <a:solidFill>
                            <a:schemeClr val="tx1"/>
                          </a:solidFill>
                        </a:rPr>
                        <a:t> overall </a:t>
                      </a:r>
                      <a:r>
                        <a:rPr lang="en-GB" sz="900" b="0" i="0" dirty="0" smtClean="0">
                          <a:solidFill>
                            <a:schemeClr val="tx1"/>
                          </a:solidFill>
                        </a:rPr>
                        <a:t>meaning of the poem briefly. Mention</a:t>
                      </a:r>
                      <a:r>
                        <a:rPr lang="en-GB" sz="900" b="0" i="0" baseline="0" dirty="0" smtClean="0">
                          <a:solidFill>
                            <a:schemeClr val="tx1"/>
                          </a:solidFill>
                        </a:rPr>
                        <a:t> </a:t>
                      </a:r>
                      <a:r>
                        <a:rPr lang="en-GB" sz="900" b="0" i="0" dirty="0" smtClean="0">
                          <a:solidFill>
                            <a:schemeClr val="tx1"/>
                          </a:solidFill>
                        </a:rPr>
                        <a:t>time period/context.</a:t>
                      </a:r>
                      <a:r>
                        <a:rPr lang="en-GB" sz="900" b="0" i="0" baseline="0" dirty="0" smtClean="0">
                          <a:solidFill>
                            <a:schemeClr val="tx1"/>
                          </a:solidFill>
                        </a:rPr>
                        <a:t> </a:t>
                      </a:r>
                      <a:r>
                        <a:rPr lang="en-GB" sz="900" b="0" i="0" dirty="0" smtClean="0">
                          <a:solidFill>
                            <a:schemeClr val="tx1"/>
                          </a:solidFill>
                        </a:rPr>
                        <a:t>Throughout the essay– Start with the 2</a:t>
                      </a:r>
                      <a:r>
                        <a:rPr lang="en-GB" sz="900" b="0" i="0" baseline="30000" dirty="0" smtClean="0">
                          <a:solidFill>
                            <a:schemeClr val="tx1"/>
                          </a:solidFill>
                        </a:rPr>
                        <a:t>nd</a:t>
                      </a:r>
                      <a:r>
                        <a:rPr lang="en-GB" sz="900" b="0" i="0" dirty="0" smtClean="0">
                          <a:solidFill>
                            <a:schemeClr val="tx1"/>
                          </a:solidFill>
                        </a:rPr>
                        <a:t> poem, choose relevant quotes from the poem and analyse the language, structure and effect of these quotes and then how they link to examples and analysis from poem 1. You must use connectives of comparison. Refer to the question and link to the context regularly.</a:t>
                      </a:r>
                    </a:p>
                  </a:txBody>
                  <a:tcPr/>
                </a:tc>
                <a:extLst>
                  <a:ext uri="{0D108BD9-81ED-4DB2-BD59-A6C34878D82A}">
                    <a16:rowId xmlns:a16="http://schemas.microsoft.com/office/drawing/2014/main" val="10001"/>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286815882"/>
              </p:ext>
            </p:extLst>
          </p:nvPr>
        </p:nvGraphicFramePr>
        <p:xfrm>
          <a:off x="-4626" y="5594223"/>
          <a:ext cx="2971139" cy="1188720"/>
        </p:xfrm>
        <a:graphic>
          <a:graphicData uri="http://schemas.openxmlformats.org/drawingml/2006/table">
            <a:tbl>
              <a:tblPr firstRow="1" bandRow="1">
                <a:tableStyleId>{93296810-A885-4BE3-A3E7-6D5BEEA58F35}</a:tableStyleId>
              </a:tblPr>
              <a:tblGrid>
                <a:gridCol w="832210">
                  <a:extLst>
                    <a:ext uri="{9D8B030D-6E8A-4147-A177-3AD203B41FA5}">
                      <a16:colId xmlns:a16="http://schemas.microsoft.com/office/drawing/2014/main" val="20000"/>
                    </a:ext>
                  </a:extLst>
                </a:gridCol>
                <a:gridCol w="876910">
                  <a:extLst>
                    <a:ext uri="{9D8B030D-6E8A-4147-A177-3AD203B41FA5}">
                      <a16:colId xmlns:a16="http://schemas.microsoft.com/office/drawing/2014/main" val="20001"/>
                    </a:ext>
                  </a:extLst>
                </a:gridCol>
                <a:gridCol w="519234">
                  <a:extLst>
                    <a:ext uri="{9D8B030D-6E8A-4147-A177-3AD203B41FA5}">
                      <a16:colId xmlns:a16="http://schemas.microsoft.com/office/drawing/2014/main" val="20002"/>
                    </a:ext>
                  </a:extLst>
                </a:gridCol>
                <a:gridCol w="742785">
                  <a:extLst>
                    <a:ext uri="{9D8B030D-6E8A-4147-A177-3AD203B41FA5}">
                      <a16:colId xmlns:a16="http://schemas.microsoft.com/office/drawing/2014/main" val="20003"/>
                    </a:ext>
                  </a:extLst>
                </a:gridCol>
              </a:tblGrid>
              <a:tr h="216024">
                <a:tc gridSpan="2">
                  <a:txBody>
                    <a:bodyPr/>
                    <a:lstStyle/>
                    <a:p>
                      <a:pPr algn="ctr"/>
                      <a:r>
                        <a:rPr lang="en-GB" sz="900" dirty="0" smtClean="0">
                          <a:solidFill>
                            <a:schemeClr val="tx1"/>
                          </a:solidFill>
                        </a:rPr>
                        <a:t>Comparison Connective</a:t>
                      </a:r>
                      <a:r>
                        <a:rPr lang="en-GB" sz="900" baseline="0" dirty="0" smtClean="0">
                          <a:solidFill>
                            <a:schemeClr val="tx1"/>
                          </a:solidFill>
                        </a:rPr>
                        <a:t>s </a:t>
                      </a:r>
                      <a:endParaRPr lang="en-GB" sz="900" dirty="0">
                        <a:solidFill>
                          <a:schemeClr val="tx1"/>
                        </a:solidFill>
                      </a:endParaRPr>
                    </a:p>
                  </a:txBody>
                  <a:tcPr/>
                </a:tc>
                <a:tc hMerge="1">
                  <a:txBody>
                    <a:bodyPr/>
                    <a:lstStyle/>
                    <a:p>
                      <a:endParaRPr lang="en-GB" dirty="0"/>
                    </a:p>
                  </a:txBody>
                  <a:tcPr/>
                </a:tc>
                <a:tc gridSpan="2">
                  <a:txBody>
                    <a:bodyPr/>
                    <a:lstStyle/>
                    <a:p>
                      <a:pPr algn="ctr"/>
                      <a:r>
                        <a:rPr lang="en-GB" sz="900" dirty="0" smtClean="0">
                          <a:solidFill>
                            <a:schemeClr val="tx1"/>
                          </a:solidFill>
                        </a:rPr>
                        <a:t>Tentative Phrases</a:t>
                      </a:r>
                      <a:endParaRPr lang="en-GB" sz="900" dirty="0">
                        <a:solidFill>
                          <a:schemeClr val="tx1"/>
                        </a:solidFill>
                      </a:endParaRPr>
                    </a:p>
                  </a:txBody>
                  <a:tcPr/>
                </a:tc>
                <a:tc hMerge="1">
                  <a:txBody>
                    <a:bodyPr/>
                    <a:lstStyle/>
                    <a:p>
                      <a:pPr algn="ctr"/>
                      <a:endParaRPr lang="en-GB" sz="900" dirty="0">
                        <a:solidFill>
                          <a:schemeClr val="tx1"/>
                        </a:solidFill>
                      </a:endParaRPr>
                    </a:p>
                  </a:txBody>
                  <a:tcPr/>
                </a:tc>
                <a:extLst>
                  <a:ext uri="{0D108BD9-81ED-4DB2-BD59-A6C34878D82A}">
                    <a16:rowId xmlns:a16="http://schemas.microsoft.com/office/drawing/2014/main" val="10000"/>
                  </a:ext>
                </a:extLst>
              </a:tr>
              <a:tr h="203448">
                <a:tc>
                  <a:txBody>
                    <a:bodyPr/>
                    <a:lstStyle/>
                    <a:p>
                      <a:r>
                        <a:rPr lang="en-GB" sz="900" dirty="0" smtClean="0"/>
                        <a:t>Similarly</a:t>
                      </a:r>
                      <a:endParaRPr lang="en-GB"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In</a:t>
                      </a:r>
                      <a:r>
                        <a:rPr lang="en-GB" sz="900" baseline="0" dirty="0" smtClean="0"/>
                        <a:t> contrast</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baseline="0" dirty="0" smtClean="0"/>
                        <a:t>/Contrastingly </a:t>
                      </a:r>
                      <a:endParaRPr lang="en-GB" sz="900" dirty="0" smtClean="0"/>
                    </a:p>
                  </a:txBody>
                  <a:tcPr/>
                </a:tc>
                <a:tc>
                  <a:txBody>
                    <a:bodyPr/>
                    <a:lstStyle/>
                    <a:p>
                      <a:r>
                        <a:rPr lang="en-GB" sz="900" dirty="0" smtClean="0"/>
                        <a:t>Could</a:t>
                      </a:r>
                      <a:endParaRPr lang="en-GB" sz="900" dirty="0"/>
                    </a:p>
                  </a:txBody>
                  <a:tcPr/>
                </a:tc>
                <a:tc>
                  <a:txBody>
                    <a:bodyPr/>
                    <a:lstStyle/>
                    <a:p>
                      <a:r>
                        <a:rPr lang="en-GB" sz="900" dirty="0" smtClean="0"/>
                        <a:t>Maybe</a:t>
                      </a:r>
                      <a:endParaRPr lang="en-GB" sz="900" dirty="0"/>
                    </a:p>
                  </a:txBody>
                  <a:tcPr/>
                </a:tc>
                <a:extLst>
                  <a:ext uri="{0D108BD9-81ED-4DB2-BD59-A6C34878D82A}">
                    <a16:rowId xmlns:a16="http://schemas.microsoft.com/office/drawing/2014/main" val="10001"/>
                  </a:ext>
                </a:extLst>
              </a:tr>
              <a:tr h="262880">
                <a:tc>
                  <a:txBody>
                    <a:bodyPr/>
                    <a:lstStyle/>
                    <a:p>
                      <a:r>
                        <a:rPr lang="en-GB" sz="900" dirty="0" smtClean="0"/>
                        <a:t>In the same way</a:t>
                      </a:r>
                      <a:endParaRPr lang="en-GB" sz="900" dirty="0"/>
                    </a:p>
                  </a:txBody>
                  <a:tcPr/>
                </a:tc>
                <a:tc>
                  <a:txBody>
                    <a:bodyPr/>
                    <a:lstStyle/>
                    <a:p>
                      <a:r>
                        <a:rPr lang="en-GB" sz="900" dirty="0" smtClean="0"/>
                        <a:t>On the other hand </a:t>
                      </a:r>
                      <a:endParaRPr lang="en-GB" sz="900" dirty="0"/>
                    </a:p>
                  </a:txBody>
                  <a:tcPr/>
                </a:tc>
                <a:tc>
                  <a:txBody>
                    <a:bodyPr/>
                    <a:lstStyle/>
                    <a:p>
                      <a:r>
                        <a:rPr lang="en-GB" sz="900" dirty="0" smtClean="0"/>
                        <a:t>Might</a:t>
                      </a:r>
                      <a:endParaRPr lang="en-GB" sz="900" dirty="0"/>
                    </a:p>
                  </a:txBody>
                  <a:tcPr/>
                </a:tc>
                <a:tc>
                  <a:txBody>
                    <a:bodyPr/>
                    <a:lstStyle/>
                    <a:p>
                      <a:r>
                        <a:rPr lang="en-GB" sz="900" dirty="0" smtClean="0"/>
                        <a:t>Possibly </a:t>
                      </a:r>
                      <a:endParaRPr lang="en-GB" sz="900" dirty="0"/>
                    </a:p>
                  </a:txBody>
                  <a:tcPr/>
                </a:tc>
                <a:extLst>
                  <a:ext uri="{0D108BD9-81ED-4DB2-BD59-A6C34878D82A}">
                    <a16:rowId xmlns:a16="http://schemas.microsoft.com/office/drawing/2014/main" val="10002"/>
                  </a:ext>
                </a:extLst>
              </a:tr>
              <a:tr h="216024">
                <a:tc>
                  <a:txBody>
                    <a:bodyPr/>
                    <a:lstStyle/>
                    <a:p>
                      <a:r>
                        <a:rPr lang="en-GB" sz="900" dirty="0" smtClean="0"/>
                        <a:t>Also</a:t>
                      </a:r>
                      <a:endParaRPr lang="en-GB" sz="900" dirty="0"/>
                    </a:p>
                  </a:txBody>
                  <a:tcPr/>
                </a:tc>
                <a:tc>
                  <a:txBody>
                    <a:bodyPr/>
                    <a:lstStyle/>
                    <a:p>
                      <a:r>
                        <a:rPr lang="en-GB" sz="900" dirty="0" smtClean="0"/>
                        <a:t>However</a:t>
                      </a:r>
                      <a:endParaRPr lang="en-GB" sz="900" dirty="0"/>
                    </a:p>
                  </a:txBody>
                  <a:tcPr/>
                </a:tc>
                <a:tc>
                  <a:txBody>
                    <a:bodyPr/>
                    <a:lstStyle/>
                    <a:p>
                      <a:r>
                        <a:rPr lang="en-GB" sz="900" dirty="0" smtClean="0"/>
                        <a:t>May </a:t>
                      </a:r>
                      <a:endParaRPr lang="en-GB" sz="900" dirty="0"/>
                    </a:p>
                  </a:txBody>
                  <a:tcPr/>
                </a:tc>
                <a:tc>
                  <a:txBody>
                    <a:bodyPr/>
                    <a:lstStyle/>
                    <a:p>
                      <a:r>
                        <a:rPr lang="en-GB" sz="900" dirty="0" smtClean="0"/>
                        <a:t>Perhaps</a:t>
                      </a:r>
                      <a:endParaRPr lang="en-GB" sz="900" dirty="0"/>
                    </a:p>
                  </a:txBody>
                  <a:tcPr/>
                </a:tc>
                <a:extLst>
                  <a:ext uri="{0D108BD9-81ED-4DB2-BD59-A6C34878D82A}">
                    <a16:rowId xmlns:a16="http://schemas.microsoft.com/office/drawing/2014/main" val="10003"/>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574728617"/>
              </p:ext>
            </p:extLst>
          </p:nvPr>
        </p:nvGraphicFramePr>
        <p:xfrm>
          <a:off x="2966513" y="4464906"/>
          <a:ext cx="3134431" cy="2485432"/>
        </p:xfrm>
        <a:graphic>
          <a:graphicData uri="http://schemas.openxmlformats.org/drawingml/2006/table">
            <a:tbl>
              <a:tblPr firstRow="1" bandRow="1">
                <a:tableStyleId>{5C22544A-7EE6-4342-B048-85BDC9FD1C3A}</a:tableStyleId>
              </a:tblPr>
              <a:tblGrid>
                <a:gridCol w="1273537">
                  <a:extLst>
                    <a:ext uri="{9D8B030D-6E8A-4147-A177-3AD203B41FA5}">
                      <a16:colId xmlns:a16="http://schemas.microsoft.com/office/drawing/2014/main" val="20000"/>
                    </a:ext>
                  </a:extLst>
                </a:gridCol>
                <a:gridCol w="1860894">
                  <a:extLst>
                    <a:ext uri="{9D8B030D-6E8A-4147-A177-3AD203B41FA5}">
                      <a16:colId xmlns:a16="http://schemas.microsoft.com/office/drawing/2014/main" val="20003"/>
                    </a:ext>
                  </a:extLst>
                </a:gridCol>
              </a:tblGrid>
              <a:tr h="397552">
                <a:tc>
                  <a:txBody>
                    <a:bodyPr/>
                    <a:lstStyle/>
                    <a:p>
                      <a:r>
                        <a:rPr lang="en-GB" sz="800" dirty="0" smtClean="0"/>
                        <a:t>The Manhunt – by Simon Armitage (2007)</a:t>
                      </a:r>
                      <a:endParaRPr lang="en-GB" sz="800" dirty="0"/>
                    </a:p>
                  </a:txBody>
                  <a:tcPr/>
                </a:tc>
                <a:tc>
                  <a:txBody>
                    <a:bodyPr/>
                    <a:lstStyle/>
                    <a:p>
                      <a:r>
                        <a:rPr lang="en-GB" sz="800" dirty="0" smtClean="0"/>
                        <a:t>The Soldier – by Rupert Brooke</a:t>
                      </a:r>
                      <a:r>
                        <a:rPr lang="en-GB" sz="800" baseline="0" dirty="0" smtClean="0"/>
                        <a:t> </a:t>
                      </a:r>
                      <a:r>
                        <a:rPr lang="en-GB" sz="800" dirty="0" smtClean="0"/>
                        <a:t>(1914)</a:t>
                      </a:r>
                      <a:endParaRPr lang="en-GB" sz="800" dirty="0"/>
                    </a:p>
                  </a:txBody>
                  <a:tcPr/>
                </a:tc>
                <a:extLst>
                  <a:ext uri="{0D108BD9-81ED-4DB2-BD59-A6C34878D82A}">
                    <a16:rowId xmlns:a16="http://schemas.microsoft.com/office/drawing/2014/main" val="10000"/>
                  </a:ext>
                </a:extLst>
              </a:tr>
              <a:tr h="217252">
                <a:tc>
                  <a:txBody>
                    <a:bodyPr/>
                    <a:lstStyle/>
                    <a:p>
                      <a:r>
                        <a:rPr lang="en-GB" sz="700" b="1" dirty="0" smtClean="0"/>
                        <a:t>A</a:t>
                      </a:r>
                      <a:r>
                        <a:rPr lang="en-GB" sz="700" b="1" baseline="0" dirty="0" smtClean="0"/>
                        <a:t> soldier with physical and emotional pain. His wife supports him towards recovery</a:t>
                      </a:r>
                      <a:endParaRPr lang="en-GB" sz="700" b="1" dirty="0"/>
                    </a:p>
                  </a:txBody>
                  <a:tcPr/>
                </a:tc>
                <a:tc>
                  <a:txBody>
                    <a:bodyPr/>
                    <a:lstStyle/>
                    <a:p>
                      <a:r>
                        <a:rPr lang="en-GB" sz="700" b="1" dirty="0" smtClean="0"/>
                        <a:t>An idealistic representation</a:t>
                      </a:r>
                      <a:r>
                        <a:rPr lang="en-GB" sz="700" b="1" baseline="0" dirty="0" smtClean="0"/>
                        <a:t> of fighting and dying for one’s country, written before the true horrors became apparent.</a:t>
                      </a:r>
                      <a:endParaRPr lang="en-GB" sz="700" b="1" dirty="0"/>
                    </a:p>
                  </a:txBody>
                  <a:tcPr/>
                </a:tc>
                <a:extLst>
                  <a:ext uri="{0D108BD9-81ED-4DB2-BD59-A6C34878D82A}">
                    <a16:rowId xmlns:a16="http://schemas.microsoft.com/office/drawing/2014/main" val="10001"/>
                  </a:ext>
                </a:extLst>
              </a:tr>
              <a:tr h="285143">
                <a:tc>
                  <a:txBody>
                    <a:bodyPr/>
                    <a:lstStyle/>
                    <a:p>
                      <a:r>
                        <a:rPr lang="en-GB" sz="700" dirty="0" smtClean="0"/>
                        <a:t>Eddie</a:t>
                      </a:r>
                      <a:r>
                        <a:rPr lang="en-GB" sz="700" baseline="0" dirty="0" smtClean="0"/>
                        <a:t> Beddoes –peacekeeper in Bosnia, shot, PTSD. Rebuilding relationship with wife.</a:t>
                      </a:r>
                      <a:endParaRPr lang="en-GB" sz="700" dirty="0"/>
                    </a:p>
                  </a:txBody>
                  <a:tcPr/>
                </a:tc>
                <a:tc>
                  <a:txBody>
                    <a:bodyPr/>
                    <a:lstStyle/>
                    <a:p>
                      <a:r>
                        <a:rPr lang="en-GB" sz="700" dirty="0" smtClean="0"/>
                        <a:t>Written before the war started.</a:t>
                      </a:r>
                    </a:p>
                    <a:p>
                      <a:r>
                        <a:rPr lang="en-GB" sz="700" dirty="0" smtClean="0"/>
                        <a:t>Propaganda – originally entitled ‘The recruit’</a:t>
                      </a:r>
                    </a:p>
                    <a:p>
                      <a:r>
                        <a:rPr lang="en-GB" sz="700" dirty="0" smtClean="0"/>
                        <a:t>2 million men ended</a:t>
                      </a:r>
                      <a:r>
                        <a:rPr lang="en-GB" sz="700" baseline="0" dirty="0" smtClean="0"/>
                        <a:t> up dying in WW1</a:t>
                      </a:r>
                      <a:endParaRPr lang="en-GB" sz="700" dirty="0"/>
                    </a:p>
                  </a:txBody>
                  <a:tcPr/>
                </a:tc>
                <a:extLst>
                  <a:ext uri="{0D108BD9-81ED-4DB2-BD59-A6C34878D82A}">
                    <a16:rowId xmlns:a16="http://schemas.microsoft.com/office/drawing/2014/main" val="10002"/>
                  </a:ext>
                </a:extLst>
              </a:tr>
              <a:tr h="820572">
                <a:tc>
                  <a:txBody>
                    <a:bodyPr/>
                    <a:lstStyle/>
                    <a:p>
                      <a:r>
                        <a:rPr lang="en-GB" sz="700" dirty="0" smtClean="0"/>
                        <a:t>‘Frozen river which ran through his face’</a:t>
                      </a:r>
                    </a:p>
                    <a:p>
                      <a:r>
                        <a:rPr lang="en-GB" sz="700" dirty="0" smtClean="0"/>
                        <a:t>‘Handle and hold’</a:t>
                      </a:r>
                    </a:p>
                    <a:p>
                      <a:r>
                        <a:rPr lang="en-GB" sz="700" dirty="0" smtClean="0"/>
                        <a:t>‘His grazed heart’</a:t>
                      </a:r>
                    </a:p>
                    <a:p>
                      <a:r>
                        <a:rPr lang="en-GB" sz="700" dirty="0" smtClean="0"/>
                        <a:t>‘Foetus of metal beneath his chest’</a:t>
                      </a:r>
                    </a:p>
                    <a:p>
                      <a:r>
                        <a:rPr lang="en-GB" sz="700" dirty="0" smtClean="0"/>
                        <a:t>‘Unexploded mine buried deep in</a:t>
                      </a:r>
                      <a:r>
                        <a:rPr lang="en-GB" sz="700" baseline="0" dirty="0" smtClean="0"/>
                        <a:t> his mind’</a:t>
                      </a:r>
                      <a:endParaRPr lang="en-GB" sz="700" dirty="0" smtClean="0"/>
                    </a:p>
                    <a:p>
                      <a:endParaRPr lang="en-GB" sz="700" dirty="0" smtClean="0"/>
                    </a:p>
                  </a:txBody>
                  <a:tcPr/>
                </a:tc>
                <a:tc>
                  <a:txBody>
                    <a:bodyPr/>
                    <a:lstStyle/>
                    <a:p>
                      <a:r>
                        <a:rPr lang="en-GB" sz="700" dirty="0" smtClean="0"/>
                        <a:t>‘There’s some corner of a foreign field that is forever England’</a:t>
                      </a:r>
                    </a:p>
                    <a:p>
                      <a:r>
                        <a:rPr lang="en-GB" sz="700" dirty="0" smtClean="0"/>
                        <a:t>‘A</a:t>
                      </a:r>
                      <a:r>
                        <a:rPr lang="en-GB" sz="700" baseline="0" dirty="0" smtClean="0"/>
                        <a:t> dust whom England bore, shaped, made aware’</a:t>
                      </a:r>
                    </a:p>
                    <a:p>
                      <a:r>
                        <a:rPr lang="en-GB" sz="700" baseline="0" dirty="0" smtClean="0"/>
                        <a:t>‘All evil shed away’</a:t>
                      </a:r>
                    </a:p>
                    <a:p>
                      <a:r>
                        <a:rPr lang="en-GB" sz="700" baseline="0" dirty="0" smtClean="0"/>
                        <a:t>‘Gives somewhere back the thoughts by England given’</a:t>
                      </a:r>
                    </a:p>
                    <a:p>
                      <a:r>
                        <a:rPr lang="en-GB" sz="700" baseline="0" dirty="0" smtClean="0"/>
                        <a:t>‘At peace under and English heaven’</a:t>
                      </a:r>
                      <a:endParaRPr lang="en-GB" sz="700" dirty="0"/>
                    </a:p>
                  </a:txBody>
                  <a:tcPr/>
                </a:tc>
                <a:extLst>
                  <a:ext uri="{0D108BD9-81ED-4DB2-BD59-A6C34878D82A}">
                    <a16:rowId xmlns:a16="http://schemas.microsoft.com/office/drawing/2014/main" val="1000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085937823"/>
              </p:ext>
            </p:extLst>
          </p:nvPr>
        </p:nvGraphicFramePr>
        <p:xfrm>
          <a:off x="3021745" y="2132856"/>
          <a:ext cx="4895501" cy="2305363"/>
        </p:xfrm>
        <a:graphic>
          <a:graphicData uri="http://schemas.openxmlformats.org/drawingml/2006/table">
            <a:tbl>
              <a:tblPr firstRow="1" bandRow="1">
                <a:tableStyleId>{5C22544A-7EE6-4342-B048-85BDC9FD1C3A}</a:tableStyleId>
              </a:tblPr>
              <a:tblGrid>
                <a:gridCol w="2564309">
                  <a:extLst>
                    <a:ext uri="{9D8B030D-6E8A-4147-A177-3AD203B41FA5}">
                      <a16:colId xmlns:a16="http://schemas.microsoft.com/office/drawing/2014/main" val="20002"/>
                    </a:ext>
                  </a:extLst>
                </a:gridCol>
                <a:gridCol w="2331192">
                  <a:extLst>
                    <a:ext uri="{9D8B030D-6E8A-4147-A177-3AD203B41FA5}">
                      <a16:colId xmlns:a16="http://schemas.microsoft.com/office/drawing/2014/main" val="20004"/>
                    </a:ext>
                  </a:extLst>
                </a:gridCol>
              </a:tblGrid>
              <a:tr h="430843">
                <a:tc>
                  <a:txBody>
                    <a:bodyPr/>
                    <a:lstStyle/>
                    <a:p>
                      <a:r>
                        <a:rPr lang="en-GB" sz="800" dirty="0" smtClean="0"/>
                        <a:t>Dulce et Decorum</a:t>
                      </a:r>
                      <a:r>
                        <a:rPr lang="en-GB" sz="800" baseline="0" dirty="0" smtClean="0"/>
                        <a:t> </a:t>
                      </a:r>
                      <a:r>
                        <a:rPr lang="en-GB" sz="800" baseline="0" dirty="0" err="1" smtClean="0"/>
                        <a:t>est</a:t>
                      </a:r>
                      <a:r>
                        <a:rPr lang="en-GB" sz="800" baseline="0" dirty="0" smtClean="0"/>
                        <a:t> –by Wilfred Owen (1917)</a:t>
                      </a:r>
                      <a:endParaRPr lang="en-GB" sz="800" dirty="0"/>
                    </a:p>
                  </a:txBody>
                  <a:tcPr/>
                </a:tc>
                <a:tc>
                  <a:txBody>
                    <a:bodyPr/>
                    <a:lstStyle/>
                    <a:p>
                      <a:r>
                        <a:rPr lang="en-GB" sz="800" dirty="0" smtClean="0"/>
                        <a:t>Mametz Wood – by Owen Sheers</a:t>
                      </a:r>
                    </a:p>
                    <a:p>
                      <a:r>
                        <a:rPr lang="en-GB" sz="800" dirty="0" smtClean="0"/>
                        <a:t>(2005)</a:t>
                      </a:r>
                      <a:endParaRPr lang="en-GB" sz="800" dirty="0"/>
                    </a:p>
                  </a:txBody>
                  <a:tcPr/>
                </a:tc>
                <a:extLst>
                  <a:ext uri="{0D108BD9-81ED-4DB2-BD59-A6C34878D82A}">
                    <a16:rowId xmlns:a16="http://schemas.microsoft.com/office/drawing/2014/main" val="10000"/>
                  </a:ext>
                </a:extLst>
              </a:tr>
              <a:tr h="351347">
                <a:tc>
                  <a:txBody>
                    <a:bodyPr/>
                    <a:lstStyle/>
                    <a:p>
                      <a:r>
                        <a:rPr lang="en-GB" sz="700" b="1" dirty="0" smtClean="0"/>
                        <a:t>Considers the horror</a:t>
                      </a:r>
                      <a:r>
                        <a:rPr lang="en-GB" sz="700" b="1" baseline="0" dirty="0" smtClean="0"/>
                        <a:t> and lies told about the glory of war and dying for one’s country, with an account of a gas attack.</a:t>
                      </a:r>
                      <a:endParaRPr lang="en-GB" sz="700" b="1" dirty="0"/>
                    </a:p>
                  </a:txBody>
                  <a:tcPr/>
                </a:tc>
                <a:tc>
                  <a:txBody>
                    <a:bodyPr/>
                    <a:lstStyle/>
                    <a:p>
                      <a:r>
                        <a:rPr lang="en-GB" sz="700" b="1" dirty="0" smtClean="0"/>
                        <a:t>Explores</a:t>
                      </a:r>
                      <a:r>
                        <a:rPr lang="en-GB" sz="700" b="1" baseline="0" dirty="0" smtClean="0"/>
                        <a:t> the waste of life within a Welsh regiment sent to fight and die at Mametz Wood and never given credit. As the farmers find their bodies, their voices are heard again, and we remember them.</a:t>
                      </a:r>
                      <a:endParaRPr lang="en-GB" sz="700" b="1" dirty="0"/>
                    </a:p>
                  </a:txBody>
                  <a:tcPr/>
                </a:tc>
                <a:extLst>
                  <a:ext uri="{0D108BD9-81ED-4DB2-BD59-A6C34878D82A}">
                    <a16:rowId xmlns:a16="http://schemas.microsoft.com/office/drawing/2014/main" val="10001"/>
                  </a:ext>
                </a:extLst>
              </a:tr>
              <a:tr h="505632">
                <a:tc>
                  <a:txBody>
                    <a:bodyPr/>
                    <a:lstStyle/>
                    <a:p>
                      <a:r>
                        <a:rPr lang="en-GB" sz="700" dirty="0" smtClean="0"/>
                        <a:t>Latin – ‘It is sweet and</a:t>
                      </a:r>
                      <a:r>
                        <a:rPr lang="en-GB" sz="700" baseline="0" dirty="0" smtClean="0"/>
                        <a:t> fitting to die for one’s country’ –Propaganda message of the time.</a:t>
                      </a:r>
                    </a:p>
                    <a:p>
                      <a:r>
                        <a:rPr lang="en-GB" sz="700" baseline="0" dirty="0" smtClean="0"/>
                        <a:t>Owen experienced WW1 first hand, and believed this to be a lie.</a:t>
                      </a:r>
                    </a:p>
                    <a:p>
                      <a:r>
                        <a:rPr lang="en-GB" sz="700" baseline="0" dirty="0" smtClean="0"/>
                        <a:t>Use of mustard gas was a chemical first used by German army in 1917 –led to agonising death.</a:t>
                      </a:r>
                      <a:endParaRPr lang="en-GB" sz="700" dirty="0"/>
                    </a:p>
                  </a:txBody>
                  <a:tcPr/>
                </a:tc>
                <a:tc>
                  <a:txBody>
                    <a:bodyPr/>
                    <a:lstStyle/>
                    <a:p>
                      <a:r>
                        <a:rPr lang="en-GB" sz="700" dirty="0" smtClean="0"/>
                        <a:t>Part of Battle of the Somme – bloodiest</a:t>
                      </a:r>
                      <a:r>
                        <a:rPr lang="en-GB" sz="700" baseline="0" dirty="0" smtClean="0"/>
                        <a:t> battle of WW1. </a:t>
                      </a:r>
                    </a:p>
                    <a:p>
                      <a:r>
                        <a:rPr lang="en-GB" sz="700" baseline="0" dirty="0" smtClean="0"/>
                        <a:t>Mametz Wood – much bigger undertaking than Generals thought – 600 died, 4000 injured.</a:t>
                      </a:r>
                    </a:p>
                    <a:p>
                      <a:r>
                        <a:rPr lang="en-GB" sz="700" baseline="0" dirty="0" smtClean="0"/>
                        <a:t>Bravery not acknowledged at the time.</a:t>
                      </a:r>
                    </a:p>
                    <a:p>
                      <a:r>
                        <a:rPr lang="en-GB" sz="700" baseline="0" dirty="0" smtClean="0"/>
                        <a:t>Welsh poet fascinated by history/identity of the Welsh.</a:t>
                      </a:r>
                      <a:endParaRPr lang="en-GB" sz="700" dirty="0"/>
                    </a:p>
                  </a:txBody>
                  <a:tcPr/>
                </a:tc>
                <a:extLst>
                  <a:ext uri="{0D108BD9-81ED-4DB2-BD59-A6C34878D82A}">
                    <a16:rowId xmlns:a16="http://schemas.microsoft.com/office/drawing/2014/main" val="10002"/>
                  </a:ext>
                </a:extLst>
              </a:tr>
              <a:tr h="623414">
                <a:tc>
                  <a:txBody>
                    <a:bodyPr/>
                    <a:lstStyle/>
                    <a:p>
                      <a:r>
                        <a:rPr lang="en-GB" sz="700" dirty="0" smtClean="0"/>
                        <a:t>‘Like old beggars under sacks, coughing like hags’ </a:t>
                      </a:r>
                    </a:p>
                    <a:p>
                      <a:r>
                        <a:rPr lang="en-GB" sz="700" baseline="0" dirty="0" smtClean="0"/>
                        <a:t>‘Gas! Gas, quick boys!’</a:t>
                      </a:r>
                    </a:p>
                    <a:p>
                      <a:r>
                        <a:rPr lang="en-GB" sz="700" baseline="0" dirty="0" smtClean="0"/>
                        <a:t>‘He plunges at me, guttering, choking, drowning’</a:t>
                      </a:r>
                    </a:p>
                    <a:p>
                      <a:r>
                        <a:rPr lang="en-GB" sz="700" baseline="0" dirty="0" smtClean="0"/>
                        <a:t>‘His hanging face, like a devil’s sick of sin’</a:t>
                      </a:r>
                    </a:p>
                    <a:p>
                      <a:r>
                        <a:rPr lang="en-GB" sz="700" baseline="0" dirty="0" smtClean="0"/>
                        <a:t>‘My friend, you would not tell with such high zest’</a:t>
                      </a:r>
                      <a:endParaRPr lang="en-GB" sz="700" dirty="0"/>
                    </a:p>
                  </a:txBody>
                  <a:tcPr/>
                </a:tc>
                <a:tc>
                  <a:txBody>
                    <a:bodyPr/>
                    <a:lstStyle/>
                    <a:p>
                      <a:r>
                        <a:rPr lang="en-GB" sz="700" dirty="0" smtClean="0"/>
                        <a:t>‘’For</a:t>
                      </a:r>
                      <a:r>
                        <a:rPr lang="en-GB" sz="700" baseline="0" dirty="0" smtClean="0"/>
                        <a:t> years afterwards, the farmers found them –the wasted young’</a:t>
                      </a:r>
                    </a:p>
                    <a:p>
                      <a:r>
                        <a:rPr lang="en-GB" sz="700" baseline="0" dirty="0" smtClean="0"/>
                        <a:t>‘The broken bird’s egg of a skull’</a:t>
                      </a:r>
                    </a:p>
                    <a:p>
                      <a:r>
                        <a:rPr lang="en-GB" sz="700" baseline="0" dirty="0" smtClean="0"/>
                        <a:t>‘Twenty men buried in one long grave’</a:t>
                      </a:r>
                    </a:p>
                    <a:p>
                      <a:r>
                        <a:rPr lang="en-GB" sz="700" baseline="0" dirty="0" smtClean="0"/>
                        <a:t>‘Their skeletons paused mid dance macabre’ </a:t>
                      </a:r>
                    </a:p>
                    <a:p>
                      <a:r>
                        <a:rPr lang="en-GB" sz="700" baseline="0" dirty="0" smtClean="0"/>
                        <a:t>‘absent tongues’</a:t>
                      </a:r>
                    </a:p>
                  </a:txBody>
                  <a:tcPr/>
                </a:tc>
                <a:extLst>
                  <a:ext uri="{0D108BD9-81ED-4DB2-BD59-A6C34878D82A}">
                    <a16:rowId xmlns:a16="http://schemas.microsoft.com/office/drawing/2014/main" val="10003"/>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702505107"/>
              </p:ext>
            </p:extLst>
          </p:nvPr>
        </p:nvGraphicFramePr>
        <p:xfrm>
          <a:off x="5988366" y="4461192"/>
          <a:ext cx="1903201" cy="2432968"/>
        </p:xfrm>
        <a:graphic>
          <a:graphicData uri="http://schemas.openxmlformats.org/drawingml/2006/table">
            <a:tbl>
              <a:tblPr firstRow="1" bandRow="1">
                <a:tableStyleId>{5C22544A-7EE6-4342-B048-85BDC9FD1C3A}</a:tableStyleId>
              </a:tblPr>
              <a:tblGrid>
                <a:gridCol w="1903201">
                  <a:extLst>
                    <a:ext uri="{9D8B030D-6E8A-4147-A177-3AD203B41FA5}">
                      <a16:colId xmlns:a16="http://schemas.microsoft.com/office/drawing/2014/main" val="20003"/>
                    </a:ext>
                  </a:extLst>
                </a:gridCol>
              </a:tblGrid>
              <a:tr h="317649">
                <a:tc>
                  <a:txBody>
                    <a:bodyPr/>
                    <a:lstStyle/>
                    <a:p>
                      <a:r>
                        <a:rPr lang="en-GB" sz="800" dirty="0" smtClean="0"/>
                        <a:t>A Wife in London – by Thomas Hardy (1899)</a:t>
                      </a:r>
                      <a:endParaRPr lang="en-GB" sz="800" dirty="0"/>
                    </a:p>
                  </a:txBody>
                  <a:tcPr/>
                </a:tc>
                <a:extLst>
                  <a:ext uri="{0D108BD9-81ED-4DB2-BD59-A6C34878D82A}">
                    <a16:rowId xmlns:a16="http://schemas.microsoft.com/office/drawing/2014/main" val="10000"/>
                  </a:ext>
                </a:extLst>
              </a:tr>
              <a:tr h="490912">
                <a:tc>
                  <a:txBody>
                    <a:bodyPr/>
                    <a:lstStyle/>
                    <a:p>
                      <a:r>
                        <a:rPr lang="en-GB" sz="700" b="1" dirty="0" smtClean="0"/>
                        <a:t>A wife waits alone in the gloomy London fog,</a:t>
                      </a:r>
                      <a:r>
                        <a:rPr lang="en-GB" sz="700" b="1" baseline="0" dirty="0" smtClean="0"/>
                        <a:t> She receives news of her husband’s death, by telegram, then the next day ironically receives a love letter from him.</a:t>
                      </a:r>
                      <a:endParaRPr lang="en-GB" sz="700" b="1" dirty="0"/>
                    </a:p>
                  </a:txBody>
                  <a:tcPr/>
                </a:tc>
                <a:extLst>
                  <a:ext uri="{0D108BD9-81ED-4DB2-BD59-A6C34878D82A}">
                    <a16:rowId xmlns:a16="http://schemas.microsoft.com/office/drawing/2014/main" val="10001"/>
                  </a:ext>
                </a:extLst>
              </a:tr>
              <a:tr h="634648">
                <a:tc>
                  <a:txBody>
                    <a:bodyPr/>
                    <a:lstStyle/>
                    <a:p>
                      <a:r>
                        <a:rPr lang="en-GB" sz="700" dirty="0" smtClean="0"/>
                        <a:t>About the Boer</a:t>
                      </a:r>
                      <a:r>
                        <a:rPr lang="en-GB" sz="700" baseline="0" dirty="0" smtClean="0"/>
                        <a:t> War, and a soldier’s death. Communication channels bad in 19</a:t>
                      </a:r>
                      <a:r>
                        <a:rPr lang="en-GB" sz="700" baseline="30000" dirty="0" smtClean="0"/>
                        <a:t>th</a:t>
                      </a:r>
                      <a:r>
                        <a:rPr lang="en-GB" sz="700" baseline="0" dirty="0" smtClean="0"/>
                        <a:t> century. </a:t>
                      </a:r>
                    </a:p>
                    <a:p>
                      <a:r>
                        <a:rPr lang="en-GB" sz="700" baseline="0" dirty="0" smtClean="0"/>
                        <a:t>Poet separated from wife. Wife died. He still loved her though &amp; read her letters after her death – links to voice from beyond the grave</a:t>
                      </a:r>
                    </a:p>
                  </a:txBody>
                  <a:tcPr/>
                </a:tc>
                <a:extLst>
                  <a:ext uri="{0D108BD9-81ED-4DB2-BD59-A6C34878D82A}">
                    <a16:rowId xmlns:a16="http://schemas.microsoft.com/office/drawing/2014/main" val="10002"/>
                  </a:ext>
                </a:extLst>
              </a:tr>
              <a:tr h="895193">
                <a:tc>
                  <a:txBody>
                    <a:bodyPr/>
                    <a:lstStyle/>
                    <a:p>
                      <a:r>
                        <a:rPr lang="en-GB" sz="700" dirty="0" smtClean="0"/>
                        <a:t>‘She sits in the tawny vapour’ </a:t>
                      </a:r>
                    </a:p>
                    <a:p>
                      <a:r>
                        <a:rPr lang="en-GB" sz="700" dirty="0" smtClean="0"/>
                        <a:t>‘A messenger’s knock cracks smartly’</a:t>
                      </a:r>
                    </a:p>
                    <a:p>
                      <a:r>
                        <a:rPr lang="en-GB" sz="700" dirty="0" smtClean="0"/>
                        <a:t>‘Flashed</a:t>
                      </a:r>
                      <a:r>
                        <a:rPr lang="en-GB" sz="700" baseline="0" dirty="0" smtClean="0"/>
                        <a:t> news’</a:t>
                      </a:r>
                    </a:p>
                    <a:p>
                      <a:r>
                        <a:rPr lang="en-GB" sz="700" baseline="0" dirty="0" smtClean="0"/>
                        <a:t>‘Shaped so shortly – He –has fallen-in the far South Land.’</a:t>
                      </a:r>
                    </a:p>
                    <a:p>
                      <a:r>
                        <a:rPr lang="en-GB" sz="700" baseline="0" dirty="0" smtClean="0"/>
                        <a:t>‘His hand, whom the worm now knows’</a:t>
                      </a:r>
                    </a:p>
                    <a:p>
                      <a:r>
                        <a:rPr lang="en-GB" sz="700" baseline="0" dirty="0" smtClean="0"/>
                        <a:t>‘Penned in highest feather – page full of his hoped return’</a:t>
                      </a:r>
                      <a:endParaRPr lang="en-GB" sz="7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66469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633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1075</Words>
  <Application>Microsoft Office PowerPoint</Application>
  <PresentationFormat>On-screen Show (4:3)</PresentationFormat>
  <Paragraphs>123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Authorised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Anthology Poems at a glance: Meaning (M), Context (C), Quotes (Q), Language &amp; Structure (L/S)</dc:title>
  <dc:creator>Susan Strachan</dc:creator>
  <cp:lastModifiedBy>Susan Strachan</cp:lastModifiedBy>
  <cp:revision>63</cp:revision>
  <cp:lastPrinted>2018-01-02T15:14:17Z</cp:lastPrinted>
  <dcterms:created xsi:type="dcterms:W3CDTF">2017-03-29T19:17:23Z</dcterms:created>
  <dcterms:modified xsi:type="dcterms:W3CDTF">2018-01-03T16:04:07Z</dcterms:modified>
</cp:coreProperties>
</file>