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41" autoAdjust="0"/>
    <p:restoredTop sz="86323" autoAdjust="0"/>
  </p:normalViewPr>
  <p:slideViewPr>
    <p:cSldViewPr>
      <p:cViewPr varScale="1">
        <p:scale>
          <a:sx n="73" d="100"/>
          <a:sy n="73" d="100"/>
        </p:scale>
        <p:origin x="78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82492-FC06-4363-AE43-AC559A16B0D9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7FBC0-F76C-4DD0-AD80-35641C49C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49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7FBC0-F76C-4DD0-AD80-35641C49C16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625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932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276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16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260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742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711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60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570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816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838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285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20615-E322-40CD-9A2C-6B4A4B09B07F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94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40" y="0"/>
            <a:ext cx="3744416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ROALD DAHL READING CORE KNOWLEDGE</a:t>
            </a:r>
            <a:endParaRPr lang="en-GB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338032"/>
              </p:ext>
            </p:extLst>
          </p:nvPr>
        </p:nvGraphicFramePr>
        <p:xfrm>
          <a:off x="75848" y="764704"/>
          <a:ext cx="3600400" cy="596621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83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7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7071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Terminology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Definition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537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Explicit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obvious or easy to select as the meaning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444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Implicit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inferred - it is suggested, but not actually said, the reader reads between the lines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Effect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cause (something) to happen; bring about: 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894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Tension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 of mental or emotional strain or suspense in the story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258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Impression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 idea, feeling, or opinion about something or someone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Evaluate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 an idea of the amount, number, or value of; assess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Evidence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To use a quotation</a:t>
                      </a:r>
                      <a:r>
                        <a:rPr lang="en-GB" sz="900" baseline="0" dirty="0" smtClean="0"/>
                        <a:t> from a text (short and snappy is best) 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992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Vocabulary </a:t>
                      </a:r>
                      <a:endParaRPr lang="en-GB" sz="9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Definition </a:t>
                      </a:r>
                      <a:endParaRPr lang="en-GB" sz="9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470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Macabre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Disturbing </a:t>
                      </a:r>
                      <a:r>
                        <a:rPr lang="en-GB" sz="9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because it is concerned with death.</a:t>
                      </a:r>
                    </a:p>
                  </a:txBody>
                  <a:tcPr marL="36576" marR="36576" marT="36576" marB="36576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0832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Sinister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Evil and dangerous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5984">
                <a:tc>
                  <a:txBody>
                    <a:bodyPr/>
                    <a:lstStyle/>
                    <a:p>
                      <a:pPr algn="l"/>
                      <a:r>
                        <a:rPr lang="en-GB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Psychopathic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Having a serious mental illness that leads to violent behaviour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Stereotype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 oversimplified idea of the typical characteristics of someone/something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368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Subverting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damage or weaken an established system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9736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Naive</a:t>
                      </a:r>
                      <a:r>
                        <a:rPr lang="en-GB" sz="900" baseline="0" dirty="0" smtClean="0"/>
                        <a:t>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Lacking experience, wisdom or 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judgement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Vulnerable</a:t>
                      </a:r>
                      <a:r>
                        <a:rPr lang="en-GB" sz="900" baseline="0" dirty="0" smtClean="0"/>
                        <a:t>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Exposed to harm in some way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8039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Menace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Associated with a sense of threat or danger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63705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Compulsion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 irresistible urge to do something / forced to do something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3969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Tranquil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Calm, free from disturbance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3514">
                <a:tc>
                  <a:txBody>
                    <a:bodyPr/>
                    <a:lstStyle/>
                    <a:p>
                      <a:r>
                        <a:rPr lang="en-GB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Animalistic</a:t>
                      </a:r>
                      <a:endParaRPr lang="en-GB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Displaying similar behaviour to that of an animal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825978"/>
              </p:ext>
            </p:extLst>
          </p:nvPr>
        </p:nvGraphicFramePr>
        <p:xfrm>
          <a:off x="3855760" y="116632"/>
          <a:ext cx="5108728" cy="3520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108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1672"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SKILLS</a:t>
                      </a:r>
                      <a:endParaRPr lang="en-GB" sz="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4386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Comprehension</a:t>
                      </a:r>
                      <a:r>
                        <a:rPr lang="en-GB" sz="1000" b="1" baseline="0" dirty="0" smtClean="0"/>
                        <a:t>: </a:t>
                      </a:r>
                    </a:p>
                    <a:p>
                      <a:pPr algn="l"/>
                      <a:r>
                        <a:rPr lang="en-GB" sz="1000" b="0" baseline="0" dirty="0" smtClean="0"/>
                        <a:t>Ability to select short, phrases or words that give exact responses to the question.</a:t>
                      </a:r>
                    </a:p>
                    <a:p>
                      <a:pPr algn="l"/>
                      <a:r>
                        <a:rPr lang="en-GB" sz="1000" b="0" baseline="0" dirty="0" smtClean="0"/>
                        <a:t>Bullet point style answers, which are concise and to the point. </a:t>
                      </a:r>
                      <a:endParaRPr lang="en-GB" sz="1000" b="0" dirty="0" smtClean="0"/>
                    </a:p>
                    <a:p>
                      <a:pPr algn="l"/>
                      <a:r>
                        <a:rPr lang="en-GB" sz="1000" b="1" dirty="0" smtClean="0"/>
                        <a:t>Analysis Points:</a:t>
                      </a:r>
                      <a:r>
                        <a:rPr lang="en-GB" sz="1000" b="1" baseline="0" dirty="0" smtClean="0"/>
                        <a:t>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000" b="1" dirty="0" smtClean="0">
                          <a:solidFill>
                            <a:srgbClr val="FF0000"/>
                          </a:solidFill>
                        </a:rPr>
                        <a:t>Link to the question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Link to the terminology (Lang/Structure – evaluating choice)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000" b="1" dirty="0" smtClean="0">
                          <a:solidFill>
                            <a:srgbClr val="FF0000"/>
                          </a:solidFill>
                        </a:rPr>
                        <a:t>Short Quote(s)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000" b="1" dirty="0" smtClean="0">
                          <a:solidFill>
                            <a:srgbClr val="FF0000"/>
                          </a:solidFill>
                        </a:rPr>
                        <a:t>Explain meaning and effect – both obvious and hidden (explicit and implicit)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Zoom in on words/explore connotations and effect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000" b="1" dirty="0" smtClean="0">
                          <a:solidFill>
                            <a:srgbClr val="00B050"/>
                          </a:solidFill>
                        </a:rPr>
                        <a:t>Suggest what other readers might think/feel (offering an alternative opinion)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000" b="1" dirty="0" smtClean="0">
                          <a:solidFill>
                            <a:srgbClr val="00B050"/>
                          </a:solidFill>
                        </a:rPr>
                        <a:t>Link to the writer’s intentions (step out from the close analysis to give an overview of meaning)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000" b="1" dirty="0" smtClean="0">
                          <a:solidFill>
                            <a:srgbClr val="00B050"/>
                          </a:solidFill>
                        </a:rPr>
                        <a:t>Explore a linking quote/supporting idea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000" b="1" dirty="0" smtClean="0">
                          <a:solidFill>
                            <a:srgbClr val="00B050"/>
                          </a:solidFill>
                        </a:rPr>
                        <a:t>Evaluation Points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Evaluation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</a:rPr>
                        <a:t> Points: </a:t>
                      </a:r>
                    </a:p>
                    <a:p>
                      <a:pPr lvl="0"/>
                      <a:r>
                        <a:rPr lang="en-GB" sz="1000" dirty="0" smtClean="0"/>
                        <a:t>Link to the question </a:t>
                      </a:r>
                    </a:p>
                    <a:p>
                      <a:pPr lvl="0"/>
                      <a:r>
                        <a:rPr lang="en-GB" sz="1000" dirty="0" smtClean="0"/>
                        <a:t>Give a quote which links to your idea</a:t>
                      </a:r>
                    </a:p>
                    <a:p>
                      <a:pPr lvl="0"/>
                      <a:r>
                        <a:rPr lang="en-GB" sz="1000" dirty="0" smtClean="0"/>
                        <a:t>Explain briefly what the quote means</a:t>
                      </a:r>
                    </a:p>
                    <a:p>
                      <a:pPr lvl="0"/>
                      <a:r>
                        <a:rPr lang="en-GB" sz="1000" dirty="0" smtClean="0"/>
                        <a:t>Explain your own opinion in relation to the question </a:t>
                      </a:r>
                    </a:p>
                    <a:p>
                      <a:pPr lvl="0"/>
                      <a:r>
                        <a:rPr lang="en-GB" sz="1000" dirty="0" smtClean="0"/>
                        <a:t>Explain what other reader suggest or predict what other readers might contradict your opinion or point with. </a:t>
                      </a:r>
                      <a:endParaRPr lang="en-GB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741016"/>
              </p:ext>
            </p:extLst>
          </p:nvPr>
        </p:nvGraphicFramePr>
        <p:xfrm>
          <a:off x="3748256" y="3789040"/>
          <a:ext cx="5395744" cy="289914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9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6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9519"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Exam Question Requirements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A1 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One question with five points 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Selecting evidence or own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words,</a:t>
                      </a:r>
                      <a:r>
                        <a:rPr lang="en-GB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Bullet </a:t>
                      </a:r>
                      <a:r>
                        <a:rPr lang="en-GB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point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list,</a:t>
                      </a:r>
                      <a:r>
                        <a:rPr lang="en-GB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No analysis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A2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One Language Analysis question 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Link to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question,</a:t>
                      </a:r>
                      <a:r>
                        <a:rPr lang="en-GB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Link </a:t>
                      </a:r>
                      <a:r>
                        <a:rPr lang="en-GB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to technique –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language,</a:t>
                      </a:r>
                      <a:r>
                        <a:rPr lang="en-GB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Quotation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– 4 – 5,</a:t>
                      </a:r>
                      <a:r>
                        <a:rPr lang="en-GB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Explore </a:t>
                      </a:r>
                      <a:r>
                        <a:rPr lang="en-GB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hidden &amp; obvious meaning &amp;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Effect,</a:t>
                      </a:r>
                      <a:r>
                        <a:rPr lang="en-GB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Link to writer’s intentions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039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A3</a:t>
                      </a:r>
                      <a:endParaRPr lang="en-GB" sz="9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One Language Analysis question 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Link to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question,</a:t>
                      </a:r>
                      <a:r>
                        <a:rPr lang="en-GB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Link </a:t>
                      </a:r>
                      <a:r>
                        <a:rPr lang="en-GB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to technique – language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GB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Quotation </a:t>
                      </a:r>
                      <a:r>
                        <a:rPr lang="en-GB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– 7 –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8,</a:t>
                      </a:r>
                      <a:r>
                        <a:rPr lang="en-GB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Explore </a:t>
                      </a:r>
                      <a:r>
                        <a:rPr lang="en-GB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hidden &amp; obvious meaning &amp;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Effect,</a:t>
                      </a:r>
                      <a:r>
                        <a:rPr lang="en-GB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Link </a:t>
                      </a:r>
                      <a:r>
                        <a:rPr lang="en-GB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to writer’s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intentions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337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A4 </a:t>
                      </a:r>
                      <a:endParaRPr lang="en-GB" sz="9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One Language/Structure Analysis question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Link to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question,</a:t>
                      </a:r>
                      <a:r>
                        <a:rPr lang="en-GB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Link </a:t>
                      </a:r>
                      <a:r>
                        <a:rPr lang="en-GB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to technique – language and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structure/tension/drama,</a:t>
                      </a:r>
                      <a:r>
                        <a:rPr lang="en-GB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Quotations </a:t>
                      </a:r>
                      <a:r>
                        <a:rPr lang="en-GB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– 7 –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8,</a:t>
                      </a:r>
                      <a:r>
                        <a:rPr lang="en-GB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Explore </a:t>
                      </a:r>
                      <a:r>
                        <a:rPr lang="en-GB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hidden &amp; obvious meaning &amp;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Effect,</a:t>
                      </a:r>
                      <a:r>
                        <a:rPr lang="en-GB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Link </a:t>
                      </a:r>
                      <a:r>
                        <a:rPr lang="en-GB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to writers’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intentions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637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A5 </a:t>
                      </a:r>
                      <a:endParaRPr lang="en-GB" sz="9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One persuasive evaluation question</a:t>
                      </a:r>
                      <a:r>
                        <a:rPr lang="en-GB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 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Link to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question,</a:t>
                      </a:r>
                      <a:r>
                        <a:rPr lang="en-GB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Give </a:t>
                      </a:r>
                      <a:r>
                        <a:rPr lang="en-GB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own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opinion,</a:t>
                      </a:r>
                      <a:r>
                        <a:rPr lang="en-GB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Quotations </a:t>
                      </a:r>
                      <a:r>
                        <a:rPr lang="en-GB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– 7 –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8, Evaluate </a:t>
                      </a:r>
                      <a:r>
                        <a:rPr lang="en-GB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the writers’ viewpoint and own response to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this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46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505</Words>
  <Application>Microsoft Office PowerPoint</Application>
  <PresentationFormat>On-screen Show (4:3)</PresentationFormat>
  <Paragraphs>79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Times New Roman</vt:lpstr>
      <vt:lpstr>Office Theme</vt:lpstr>
      <vt:lpstr>PowerPoint Presentation</vt:lpstr>
    </vt:vector>
  </TitlesOfParts>
  <Company>Authorised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Anthology Poems at a glance: Meaning (M), Context (C), Quotes (Q), Language &amp; Structure (L/S)</dc:title>
  <dc:creator>Susan Strachan</dc:creator>
  <cp:lastModifiedBy>Susan Strachan</cp:lastModifiedBy>
  <cp:revision>35</cp:revision>
  <cp:lastPrinted>2017-07-10T09:12:01Z</cp:lastPrinted>
  <dcterms:created xsi:type="dcterms:W3CDTF">2017-03-29T19:17:23Z</dcterms:created>
  <dcterms:modified xsi:type="dcterms:W3CDTF">2017-09-18T14:26:29Z</dcterms:modified>
</cp:coreProperties>
</file>