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4541" autoAdjust="0"/>
    <p:restoredTop sz="86323" autoAdjust="0"/>
  </p:normalViewPr>
  <p:slideViewPr>
    <p:cSldViewPr>
      <p:cViewPr varScale="1">
        <p:scale>
          <a:sx n="74" d="100"/>
          <a:sy n="74" d="100"/>
        </p:scale>
        <p:origin x="-19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82492-FC06-4363-AE43-AC559A16B0D9}" type="datetimeFigureOut">
              <a:rPr lang="en-GB" smtClean="0"/>
              <a:t>13/07/2017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7FBC0-F76C-4DD0-AD80-35641C49C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49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7FBC0-F76C-4DD0-AD80-35641C49C16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625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0615-E322-40CD-9A2C-6B4A4B09B07F}" type="datetimeFigureOut">
              <a:rPr lang="en-GB" smtClean="0"/>
              <a:t>13/07/2017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932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0615-E322-40CD-9A2C-6B4A4B09B07F}" type="datetimeFigureOut">
              <a:rPr lang="en-GB" smtClean="0"/>
              <a:t>13/07/2017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276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0615-E322-40CD-9A2C-6B4A4B09B07F}" type="datetimeFigureOut">
              <a:rPr lang="en-GB" smtClean="0"/>
              <a:t>13/07/2017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16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0615-E322-40CD-9A2C-6B4A4B09B07F}" type="datetimeFigureOut">
              <a:rPr lang="en-GB" smtClean="0"/>
              <a:t>13/07/2017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260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0615-E322-40CD-9A2C-6B4A4B09B07F}" type="datetimeFigureOut">
              <a:rPr lang="en-GB" smtClean="0"/>
              <a:t>13/07/2017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742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0615-E322-40CD-9A2C-6B4A4B09B07F}" type="datetimeFigureOut">
              <a:rPr lang="en-GB" smtClean="0"/>
              <a:t>13/07/2017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711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0615-E322-40CD-9A2C-6B4A4B09B07F}" type="datetimeFigureOut">
              <a:rPr lang="en-GB" smtClean="0"/>
              <a:t>13/07/2017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60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0615-E322-40CD-9A2C-6B4A4B09B07F}" type="datetimeFigureOut">
              <a:rPr lang="en-GB" smtClean="0"/>
              <a:t>13/07/2017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570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0615-E322-40CD-9A2C-6B4A4B09B07F}" type="datetimeFigureOut">
              <a:rPr lang="en-GB" smtClean="0"/>
              <a:t>13/07/2017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816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0615-E322-40CD-9A2C-6B4A4B09B07F}" type="datetimeFigureOut">
              <a:rPr lang="en-GB" smtClean="0"/>
              <a:t>13/07/2017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838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0615-E322-40CD-9A2C-6B4A4B09B07F}" type="datetimeFigureOut">
              <a:rPr lang="en-GB" smtClean="0"/>
              <a:t>13/07/2017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285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20615-E322-40CD-9A2C-6B4A4B09B07F}" type="datetimeFigureOut">
              <a:rPr lang="en-GB" smtClean="0"/>
              <a:t>13/07/2017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FC780-8A23-49D4-BAAA-B9E18888C2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94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40" y="0"/>
            <a:ext cx="3744416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ROALD DAHL WRITING CORE </a:t>
            </a:r>
            <a:r>
              <a:rPr lang="en-GB" b="1" dirty="0" smtClean="0"/>
              <a:t>KNOWLEDGE</a:t>
            </a:r>
            <a:endParaRPr lang="en-GB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779254"/>
              </p:ext>
            </p:extLst>
          </p:nvPr>
        </p:nvGraphicFramePr>
        <p:xfrm>
          <a:off x="2123728" y="1628800"/>
          <a:ext cx="3816424" cy="50630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64440"/>
                <a:gridCol w="2651984"/>
              </a:tblGrid>
              <a:tr h="216024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Terminology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</a:rPr>
                        <a:t>Definition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8537"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Freytag’s narrative structure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Exposition, Rising Action, Falling Action, Climax,</a:t>
                      </a:r>
                      <a:r>
                        <a:rPr lang="en-GB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Resolution </a:t>
                      </a:r>
                      <a:endParaRPr lang="en-GB" sz="900" dirty="0"/>
                    </a:p>
                  </a:txBody>
                  <a:tcPr/>
                </a:tc>
              </a:tr>
              <a:tr h="184444"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Exposition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comprehensive description and explanation of an idea or theory: 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Rising Action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a series of relevant incidents that create suspense, interest and tension in a narrative</a:t>
                      </a:r>
                      <a:endParaRPr lang="en-GB" sz="900" dirty="0"/>
                    </a:p>
                  </a:txBody>
                  <a:tcPr/>
                </a:tc>
              </a:tr>
              <a:tr h="186894"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Falling Action</a:t>
                      </a:r>
                      <a:r>
                        <a:rPr lang="en-GB" sz="900" baseline="0" dirty="0" smtClean="0"/>
                        <a:t>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what occurs directly after the climax</a:t>
                      </a:r>
                      <a:endParaRPr lang="en-GB" sz="900" dirty="0"/>
                    </a:p>
                  </a:txBody>
                  <a:tcPr/>
                </a:tc>
              </a:tr>
              <a:tr h="246258"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Climax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most intense, exciting, or important point of something; the culmination</a:t>
                      </a:r>
                      <a:endParaRPr lang="en-GB" sz="900" dirty="0"/>
                    </a:p>
                  </a:txBody>
                  <a:tcPr/>
                </a:tc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Resolution</a:t>
                      </a:r>
                      <a:r>
                        <a:rPr lang="en-GB" sz="900" baseline="0" dirty="0" smtClean="0"/>
                        <a:t>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action of solving a problem or contentious matter</a:t>
                      </a:r>
                      <a:endParaRPr lang="en-GB" sz="900" dirty="0"/>
                    </a:p>
                  </a:txBody>
                  <a:tcPr/>
                </a:tc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Cliff-hanger</a:t>
                      </a:r>
                      <a:r>
                        <a:rPr lang="en-GB" sz="900" baseline="0" dirty="0" smtClean="0"/>
                        <a:t>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 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that leaves the character in a seemingly impossible situation</a:t>
                      </a:r>
                      <a:endParaRPr lang="en-GB" sz="900" dirty="0"/>
                    </a:p>
                  </a:txBody>
                  <a:tcPr/>
                </a:tc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Withholding information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suppress or hold back (an emotion or reaction</a:t>
                      </a:r>
                      <a:r>
                        <a:rPr lang="en-GB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event in a story). </a:t>
                      </a:r>
                      <a:endParaRPr lang="en-GB" sz="900" dirty="0"/>
                    </a:p>
                  </a:txBody>
                  <a:tcPr/>
                </a:tc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Plot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main events of a play, novel, film, or similar work, devised and presented by the writer as an interrelated sequence.</a:t>
                      </a:r>
                      <a:endParaRPr lang="en-GB" sz="900" dirty="0"/>
                    </a:p>
                  </a:txBody>
                  <a:tcPr/>
                </a:tc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Character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mental and moral qualities distinctive to an individual</a:t>
                      </a:r>
                      <a:r>
                        <a:rPr lang="en-GB" sz="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a story</a:t>
                      </a:r>
                      <a:endParaRPr lang="en-GB" sz="900" dirty="0"/>
                    </a:p>
                  </a:txBody>
                  <a:tcPr/>
                </a:tc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Setting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place or type of surroundings where something is positioned or where an event takes place</a:t>
                      </a:r>
                      <a:endParaRPr lang="en-GB" sz="900" dirty="0"/>
                    </a:p>
                  </a:txBody>
                  <a:tcPr/>
                </a:tc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The Senses</a:t>
                      </a:r>
                      <a:r>
                        <a:rPr lang="en-GB" sz="900" baseline="0" dirty="0" smtClean="0"/>
                        <a:t>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Sight, Sound</a:t>
                      </a:r>
                      <a:r>
                        <a:rPr lang="en-GB" sz="900" baseline="0" dirty="0" smtClean="0"/>
                        <a:t>, Touch, Taste, Feel – embedding these elements into a story</a:t>
                      </a:r>
                      <a:endParaRPr lang="en-GB" sz="900" dirty="0"/>
                    </a:p>
                  </a:txBody>
                  <a:tcPr/>
                </a:tc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Pathetic</a:t>
                      </a:r>
                      <a:r>
                        <a:rPr lang="en-GB" sz="900" baseline="0" dirty="0" smtClean="0"/>
                        <a:t> Fallacy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ascribing human conduct and feelings to nature</a:t>
                      </a:r>
                      <a:endParaRPr lang="en-GB" sz="200" dirty="0"/>
                    </a:p>
                  </a:txBody>
                  <a:tcPr/>
                </a:tc>
              </a:tr>
              <a:tr h="232578">
                <a:tc>
                  <a:txBody>
                    <a:bodyPr/>
                    <a:lstStyle/>
                    <a:p>
                      <a:pPr algn="l"/>
                      <a:r>
                        <a:rPr lang="en-GB" sz="900" dirty="0" smtClean="0"/>
                        <a:t>Symbolism</a:t>
                      </a:r>
                      <a:r>
                        <a:rPr lang="en-GB" sz="900" baseline="0" dirty="0" smtClean="0"/>
                        <a:t> 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use of symbols to represent ideas or qualities</a:t>
                      </a:r>
                      <a:endParaRPr lang="en-GB" sz="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978347"/>
              </p:ext>
            </p:extLst>
          </p:nvPr>
        </p:nvGraphicFramePr>
        <p:xfrm>
          <a:off x="3748256" y="0"/>
          <a:ext cx="5395744" cy="162827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95744"/>
              </a:tblGrid>
              <a:tr h="157118"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SKILLS</a:t>
                      </a:r>
                      <a:endParaRPr lang="en-GB" sz="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99674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Writing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</a:rPr>
                        <a:t>SPAG – Applying Spelling, punctuation and grammar effectively. Minimum expectations: capital letters, full stops, commas &amp; apostrophes. Challenge: colons, semi-colons, parenthesis, exclamation marks, ellipsis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</a:rPr>
                        <a:t>Sentence structures – applying a variety for effect – simple, compound and complex. PANIC sentence openers &amp; being able to apply these.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</a:rPr>
                        <a:t>Paragraphing – TIPTOP rules &amp; being able to apply these effectively.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</a:rPr>
                        <a:t>Freytag’s narrative structure – able to apply the narrative structure 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369924"/>
              </p:ext>
            </p:extLst>
          </p:nvPr>
        </p:nvGraphicFramePr>
        <p:xfrm>
          <a:off x="5934235" y="1628800"/>
          <a:ext cx="3209765" cy="102968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09765"/>
              </a:tblGrid>
              <a:tr h="245788"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Exam Question Requirements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839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Write a clear,</a:t>
                      </a:r>
                      <a:r>
                        <a:rPr lang="en-GB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believable and engaging short story which has a start, middle and end and which follows a clear plot line.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Organisation and Communication must be well structured and clear.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SPAG &amp; vocabulary must be accurate and effective.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175806"/>
              </p:ext>
            </p:extLst>
          </p:nvPr>
        </p:nvGraphicFramePr>
        <p:xfrm>
          <a:off x="8956" y="735935"/>
          <a:ext cx="2123728" cy="612206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27584"/>
                <a:gridCol w="1296144"/>
              </a:tblGrid>
              <a:tr h="216628"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Vocabulary to create emotions 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Definition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1345">
                <a:tc>
                  <a:txBody>
                    <a:bodyPr/>
                    <a:lstStyle/>
                    <a:p>
                      <a:pPr algn="r"/>
                      <a:r>
                        <a:rPr lang="en-GB" sz="900" b="1" dirty="0" smtClean="0"/>
                        <a:t>Uplifting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900" dirty="0" smtClean="0"/>
                        <a:t>Inspiring happiness or hope</a:t>
                      </a:r>
                      <a:endParaRPr lang="en-GB" sz="900" dirty="0"/>
                    </a:p>
                  </a:txBody>
                  <a:tcPr/>
                </a:tc>
              </a:tr>
              <a:tr h="361345">
                <a:tc>
                  <a:txBody>
                    <a:bodyPr/>
                    <a:lstStyle/>
                    <a:p>
                      <a:pPr algn="r"/>
                      <a:r>
                        <a:rPr lang="en-GB" sz="900" b="1" dirty="0" smtClean="0"/>
                        <a:t>Joyful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900" dirty="0" smtClean="0"/>
                        <a:t>Expressing great pleasure or joy</a:t>
                      </a:r>
                      <a:endParaRPr lang="en-GB" sz="900" dirty="0"/>
                    </a:p>
                  </a:txBody>
                  <a:tcPr/>
                </a:tc>
              </a:tr>
              <a:tr h="361345">
                <a:tc>
                  <a:txBody>
                    <a:bodyPr/>
                    <a:lstStyle/>
                    <a:p>
                      <a:pPr algn="r"/>
                      <a:r>
                        <a:rPr lang="en-GB" sz="900" b="1" dirty="0" smtClean="0"/>
                        <a:t>Hopeful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900" dirty="0" smtClean="0"/>
                        <a:t>Feeling or inspiring optimism for the future</a:t>
                      </a:r>
                      <a:endParaRPr lang="en-GB" sz="900" dirty="0"/>
                    </a:p>
                  </a:txBody>
                  <a:tcPr/>
                </a:tc>
              </a:tr>
              <a:tr h="361345">
                <a:tc>
                  <a:txBody>
                    <a:bodyPr/>
                    <a:lstStyle/>
                    <a:p>
                      <a:pPr algn="r"/>
                      <a:r>
                        <a:rPr lang="en-GB" sz="900" b="1" dirty="0" smtClean="0"/>
                        <a:t>Despair</a:t>
                      </a:r>
                      <a:r>
                        <a:rPr lang="en-GB" sz="900" b="1" baseline="0" dirty="0" smtClean="0"/>
                        <a:t> 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900" dirty="0" smtClean="0"/>
                        <a:t>Complete loss of all hope </a:t>
                      </a:r>
                      <a:endParaRPr lang="en-GB" sz="900" dirty="0"/>
                    </a:p>
                  </a:txBody>
                  <a:tcPr/>
                </a:tc>
              </a:tr>
              <a:tr h="361345">
                <a:tc>
                  <a:txBody>
                    <a:bodyPr/>
                    <a:lstStyle/>
                    <a:p>
                      <a:pPr algn="r"/>
                      <a:r>
                        <a:rPr lang="en-GB" sz="900" b="1" dirty="0" smtClean="0"/>
                        <a:t>Distress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900" dirty="0" smtClean="0"/>
                        <a:t>Extreme</a:t>
                      </a:r>
                      <a:r>
                        <a:rPr lang="en-GB" sz="900" baseline="0" dirty="0" smtClean="0"/>
                        <a:t> anxiety, sorrow or pain </a:t>
                      </a:r>
                      <a:endParaRPr lang="en-GB" sz="900" dirty="0"/>
                    </a:p>
                  </a:txBody>
                  <a:tcPr/>
                </a:tc>
              </a:tr>
              <a:tr h="288180">
                <a:tc>
                  <a:txBody>
                    <a:bodyPr/>
                    <a:lstStyle/>
                    <a:p>
                      <a:pPr algn="r"/>
                      <a:r>
                        <a:rPr lang="en-GB" sz="900" b="1" dirty="0" smtClean="0"/>
                        <a:t>Melancholy 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900" dirty="0" smtClean="0"/>
                        <a:t>A feeling of pensive sadness with no obvious cause</a:t>
                      </a:r>
                      <a:r>
                        <a:rPr lang="en-GB" sz="900" baseline="0" dirty="0" smtClean="0"/>
                        <a:t> </a:t>
                      </a:r>
                      <a:endParaRPr lang="en-GB" sz="900" dirty="0"/>
                    </a:p>
                  </a:txBody>
                  <a:tcPr/>
                </a:tc>
              </a:tr>
              <a:tr h="361345">
                <a:tc>
                  <a:txBody>
                    <a:bodyPr/>
                    <a:lstStyle/>
                    <a:p>
                      <a:pPr algn="r"/>
                      <a:r>
                        <a:rPr lang="en-GB" sz="900" b="1" dirty="0" smtClean="0"/>
                        <a:t>Optimistic 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900" dirty="0" smtClean="0"/>
                        <a:t>Looking at the positive</a:t>
                      </a:r>
                      <a:r>
                        <a:rPr lang="en-GB" sz="900" baseline="0" dirty="0" smtClean="0"/>
                        <a:t> aspects of life </a:t>
                      </a:r>
                      <a:endParaRPr lang="en-GB" sz="900" dirty="0"/>
                    </a:p>
                  </a:txBody>
                  <a:tcPr/>
                </a:tc>
              </a:tr>
              <a:tr h="288180">
                <a:tc>
                  <a:txBody>
                    <a:bodyPr/>
                    <a:lstStyle/>
                    <a:p>
                      <a:pPr algn="r"/>
                      <a:r>
                        <a:rPr lang="en-GB" sz="900" b="1" dirty="0" smtClean="0"/>
                        <a:t>Pessimistic 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900" dirty="0" smtClean="0"/>
                        <a:t>Looking at the negative aspects of life</a:t>
                      </a:r>
                      <a:endParaRPr lang="en-GB" sz="900" dirty="0"/>
                    </a:p>
                  </a:txBody>
                  <a:tcPr/>
                </a:tc>
              </a:tr>
              <a:tr h="194136">
                <a:tc>
                  <a:txBody>
                    <a:bodyPr/>
                    <a:lstStyle/>
                    <a:p>
                      <a:pPr algn="r"/>
                      <a:r>
                        <a:rPr lang="en-GB" sz="900" b="1" dirty="0" smtClean="0"/>
                        <a:t>Pensive 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900" dirty="0" smtClean="0"/>
                        <a:t>Thoughtful</a:t>
                      </a:r>
                      <a:r>
                        <a:rPr lang="en-GB" sz="900" baseline="0" dirty="0" smtClean="0"/>
                        <a:t> mood </a:t>
                      </a:r>
                      <a:endParaRPr lang="en-GB" sz="900" dirty="0"/>
                    </a:p>
                  </a:txBody>
                  <a:tcPr/>
                </a:tc>
              </a:tr>
              <a:tr h="361345">
                <a:tc>
                  <a:txBody>
                    <a:bodyPr/>
                    <a:lstStyle/>
                    <a:p>
                      <a:pPr algn="r"/>
                      <a:r>
                        <a:rPr lang="en-GB" sz="900" b="1" dirty="0" smtClean="0"/>
                        <a:t>Frustrated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900" dirty="0" smtClean="0"/>
                        <a:t>Feeling of annoyance</a:t>
                      </a:r>
                      <a:endParaRPr lang="en-GB" sz="900" dirty="0"/>
                    </a:p>
                  </a:txBody>
                  <a:tcPr/>
                </a:tc>
              </a:tr>
              <a:tr h="361345">
                <a:tc>
                  <a:txBody>
                    <a:bodyPr/>
                    <a:lstStyle/>
                    <a:p>
                      <a:pPr algn="r"/>
                      <a:r>
                        <a:rPr lang="en-GB" sz="900" b="1" dirty="0" smtClean="0"/>
                        <a:t>Inferior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900" dirty="0" smtClean="0"/>
                        <a:t>Lower in rank status</a:t>
                      </a:r>
                      <a:r>
                        <a:rPr lang="en-GB" sz="900" baseline="0" dirty="0" smtClean="0"/>
                        <a:t> or quality </a:t>
                      </a:r>
                      <a:endParaRPr lang="en-GB" sz="900" dirty="0"/>
                    </a:p>
                  </a:txBody>
                  <a:tcPr/>
                </a:tc>
              </a:tr>
              <a:tr h="361345">
                <a:tc>
                  <a:txBody>
                    <a:bodyPr/>
                    <a:lstStyle/>
                    <a:p>
                      <a:pPr algn="r"/>
                      <a:r>
                        <a:rPr lang="en-GB" sz="900" b="1" dirty="0" smtClean="0"/>
                        <a:t>Sentimental 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feelings of tenderness, sadness, or nostalgia </a:t>
                      </a:r>
                    </a:p>
                    <a:p>
                      <a:pPr algn="r"/>
                      <a:endParaRPr lang="en-GB" sz="900" dirty="0"/>
                    </a:p>
                  </a:txBody>
                  <a:tcPr/>
                </a:tc>
              </a:tr>
              <a:tr h="361345">
                <a:tc>
                  <a:txBody>
                    <a:bodyPr/>
                    <a:lstStyle/>
                    <a:p>
                      <a:pPr algn="r"/>
                      <a:r>
                        <a:rPr lang="en-GB" sz="900" b="1" dirty="0" smtClean="0"/>
                        <a:t>Powerful 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900" dirty="0" smtClean="0"/>
                        <a:t>Having great power or strength </a:t>
                      </a:r>
                      <a:endParaRPr lang="en-GB" sz="900" dirty="0"/>
                    </a:p>
                  </a:txBody>
                  <a:tcPr/>
                </a:tc>
              </a:tr>
              <a:tr h="219388">
                <a:tc>
                  <a:txBody>
                    <a:bodyPr/>
                    <a:lstStyle/>
                    <a:p>
                      <a:pPr algn="r"/>
                      <a:r>
                        <a:rPr lang="en-GB" sz="900" b="1" dirty="0" smtClean="0"/>
                        <a:t>Insignificant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900" dirty="0" smtClean="0"/>
                        <a:t>Too small</a:t>
                      </a:r>
                      <a:r>
                        <a:rPr lang="en-GB" sz="900" baseline="0" dirty="0" smtClean="0"/>
                        <a:t> or unworthy to be considered important </a:t>
                      </a:r>
                      <a:endParaRPr lang="en-GB" sz="900" dirty="0"/>
                    </a:p>
                  </a:txBody>
                  <a:tcPr/>
                </a:tc>
              </a:tr>
              <a:tr h="219388">
                <a:tc>
                  <a:txBody>
                    <a:bodyPr/>
                    <a:lstStyle/>
                    <a:p>
                      <a:pPr algn="r"/>
                      <a:r>
                        <a:rPr lang="en-GB" sz="900" b="1" dirty="0" smtClean="0"/>
                        <a:t>Nostalgia </a:t>
                      </a:r>
                      <a:endParaRPr lang="en-GB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900" dirty="0" smtClean="0"/>
                        <a:t>A longing for the past</a:t>
                      </a:r>
                      <a:endParaRPr lang="en-GB" sz="9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646331"/>
            <a:ext cx="1624528" cy="945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66254"/>
              </p:ext>
            </p:extLst>
          </p:nvPr>
        </p:nvGraphicFramePr>
        <p:xfrm>
          <a:off x="6012160" y="2666762"/>
          <a:ext cx="3131840" cy="260263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131840"/>
              </a:tblGrid>
              <a:tr h="188407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Success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 Criteria for a well thought out story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37403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Unusual</a:t>
                      </a:r>
                      <a:r>
                        <a:rPr lang="en-GB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 intriguing description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Showing not telling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Repetition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Pathetic fallacy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Symbolism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Confident and Knowing </a:t>
                      </a:r>
                      <a:r>
                        <a:rPr lang="en-GB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Style</a:t>
                      </a:r>
                      <a:r>
                        <a:rPr lang="en-GB" sz="11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in your writing</a:t>
                      </a:r>
                      <a:endParaRPr lang="en-GB" sz="11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Paragraph Links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Short sentences for powerful effect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Using sub-clauses in the middle of sentences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Starting sentences in a variety of ways PANIC: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With a preposition, adverb/adjective, noun, ‘</a:t>
                      </a:r>
                      <a:r>
                        <a:rPr lang="en-GB" sz="11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ing</a:t>
                      </a:r>
                      <a:r>
                        <a:rPr lang="en-GB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’ word (verbs), </a:t>
                      </a:r>
                      <a:r>
                        <a:rPr lang="en-GB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connectives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74287"/>
              </p:ext>
            </p:extLst>
          </p:nvPr>
        </p:nvGraphicFramePr>
        <p:xfrm>
          <a:off x="6012160" y="5301208"/>
          <a:ext cx="3131840" cy="15567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131840"/>
              </a:tblGrid>
              <a:tr h="251095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</a:rPr>
                        <a:t>Punctuation Rules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</a:rPr>
                        <a:t> to Apply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05697">
                <a:tc>
                  <a:txBody>
                    <a:bodyPr/>
                    <a:lstStyle/>
                    <a:p>
                      <a:r>
                        <a:rPr lang="en-US" altLang="en-US" sz="9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</a:rPr>
                        <a:t>Capital Letters: For </a:t>
                      </a:r>
                      <a:r>
                        <a:rPr lang="en-GB" alt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Proper Nouns – Name of place/person &amp; at the start of a sentence </a:t>
                      </a:r>
                    </a:p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en-US" altLang="en-US" sz="9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</a:rPr>
                        <a:t>Full Stops:  </a:t>
                      </a:r>
                      <a:r>
                        <a:rPr lang="en-GB" alt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end of a sentence that is not a question or statement</a:t>
                      </a:r>
                    </a:p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en-US" altLang="en-US" sz="9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</a:rPr>
                        <a:t>Comma:</a:t>
                      </a:r>
                      <a:r>
                        <a:rPr lang="en-US" altLang="en-US" sz="9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</a:rPr>
                        <a:t> </a:t>
                      </a:r>
                      <a:r>
                        <a:rPr lang="en-GB" alt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separates lists/phrases/words</a:t>
                      </a:r>
                      <a:r>
                        <a:rPr lang="en-GB" altLang="en-US" sz="9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&amp; when using </a:t>
                      </a:r>
                      <a:r>
                        <a:rPr lang="en-GB" alt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sentence adverbs (‘however’, ‘moreover’ etc.) from the rest of the sentence,</a:t>
                      </a:r>
                      <a:r>
                        <a:rPr lang="en-GB" altLang="en-US" sz="9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&amp; to indicate a sub-clause in a sentence</a:t>
                      </a:r>
                    </a:p>
                    <a:p>
                      <a:r>
                        <a:rPr lang="en-GB" altLang="en-US" sz="9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n-lt"/>
                        </a:rPr>
                        <a:t>Apostrophe: </a:t>
                      </a:r>
                      <a:r>
                        <a:rPr lang="en-GB" alt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~ to show that letters have been left out.</a:t>
                      </a:r>
                    </a:p>
                    <a:p>
                      <a:r>
                        <a:rPr lang="en-GB" alt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&amp; to show possession.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430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601</Words>
  <Application>Microsoft Office PowerPoint</Application>
  <PresentationFormat>On-screen Show (4:3)</PresentationFormat>
  <Paragraphs>92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Authorised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Anthology Poems at a glance: Meaning (M), Context (C), Quotes (Q), Language &amp; Structure (L/S)</dc:title>
  <dc:creator>Susan Strachan</dc:creator>
  <cp:lastModifiedBy>Susan Strachan</cp:lastModifiedBy>
  <cp:revision>37</cp:revision>
  <cp:lastPrinted>2017-07-13T13:47:46Z</cp:lastPrinted>
  <dcterms:created xsi:type="dcterms:W3CDTF">2017-03-29T19:17:23Z</dcterms:created>
  <dcterms:modified xsi:type="dcterms:W3CDTF">2017-07-13T14:55:01Z</dcterms:modified>
</cp:coreProperties>
</file>