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60" r:id="rId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1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82492-FC06-4363-AE43-AC559A16B0D9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7FBC0-F76C-4DD0-AD80-35641C49C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4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7FBC0-F76C-4DD0-AD80-35641C49C16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2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3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27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16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6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4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1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6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57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81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83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28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0615-E322-40CD-9A2C-6B4A4B09B07F}" type="datetimeFigureOut">
              <a:rPr lang="en-GB" smtClean="0"/>
              <a:t>28/10/2017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4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75" y="50212"/>
            <a:ext cx="3615673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Y10 FICTION READING C1 CORE KNOWLEDGE</a:t>
            </a:r>
            <a:endParaRPr lang="en-GB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505752"/>
              </p:ext>
            </p:extLst>
          </p:nvPr>
        </p:nvGraphicFramePr>
        <p:xfrm>
          <a:off x="75848" y="764704"/>
          <a:ext cx="3600400" cy="30830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832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71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499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Vocabulary  for question types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Definition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947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tx1"/>
                          </a:solidFill>
                        </a:rPr>
                        <a:t> Impressions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 </a:t>
                      </a:r>
                      <a:r>
                        <a:rPr lang="en-GB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</a:t>
                      </a:r>
                      <a:r>
                        <a:rPr lang="en-GB" sz="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or </a:t>
                      </a:r>
                      <a:r>
                        <a:rPr lang="en-GB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opinion</a:t>
                      </a:r>
                      <a:r>
                        <a:rPr lang="en-GB" sz="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of what something or someone is like:</a:t>
                      </a:r>
                      <a:endParaRPr lang="en-GB" sz="900" b="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0832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Exploring how  the writer shows an idea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5941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tx1"/>
                          </a:solidFill>
                        </a:rPr>
                        <a:t>Agree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 have the same opinion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3629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tx1"/>
                          </a:solidFill>
                        </a:rPr>
                        <a:t>Argument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reason or set of reasons given in support of an idea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636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tx1"/>
                          </a:solidFill>
                        </a:rPr>
                        <a:t>Writer/Author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person who wrote the extract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9736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tx1"/>
                          </a:solidFill>
                        </a:rPr>
                        <a:t>List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create a separated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series of points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tx1"/>
                          </a:solidFill>
                        </a:rPr>
                        <a:t>Tension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of mental or emotional strain or suspense in the story</a:t>
                      </a:r>
                      <a:endParaRPr lang="en-GB" sz="9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8039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solidFill>
                            <a:schemeClr val="tx1"/>
                          </a:solidFill>
                        </a:rPr>
                        <a:t>Drama</a:t>
                      </a:r>
                      <a:endParaRPr lang="en-GB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 </a:t>
                      </a:r>
                      <a:r>
                        <a:rPr lang="en-GB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</a:t>
                      </a:r>
                      <a:r>
                        <a:rPr lang="en-GB" sz="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or </a:t>
                      </a:r>
                      <a:r>
                        <a:rPr lang="en-GB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situation,</a:t>
                      </a:r>
                      <a:r>
                        <a:rPr lang="en-GB" sz="9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e</a:t>
                      </a:r>
                      <a:r>
                        <a:rPr lang="en-GB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specially</a:t>
                      </a:r>
                      <a:r>
                        <a:rPr lang="en-GB" sz="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 </a:t>
                      </a:r>
                      <a:r>
                        <a:rPr lang="en-GB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unexpected</a:t>
                      </a:r>
                      <a:r>
                        <a:rPr lang="en-GB" sz="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one, in which there is </a:t>
                      </a:r>
                      <a:r>
                        <a:rPr lang="en-GB" sz="9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worry</a:t>
                      </a:r>
                      <a:r>
                        <a:rPr lang="en-GB" sz="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or e</a:t>
                      </a:r>
                      <a:r>
                        <a:rPr lang="en-GB" sz="9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xcitement</a:t>
                      </a:r>
                      <a:r>
                        <a:rPr lang="en-GB" sz="9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 usually a lot of action:</a:t>
                      </a:r>
                      <a:endParaRPr lang="en-GB" sz="9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550060"/>
              </p:ext>
            </p:extLst>
          </p:nvPr>
        </p:nvGraphicFramePr>
        <p:xfrm>
          <a:off x="3855760" y="116632"/>
          <a:ext cx="5108728" cy="3383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08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21672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SKILLS</a:t>
                      </a:r>
                      <a:endParaRPr lang="en-GB" sz="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64386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A1 - Comprehension</a:t>
                      </a:r>
                      <a:r>
                        <a:rPr lang="en-GB" sz="1000" b="1" baseline="0" dirty="0" smtClean="0"/>
                        <a:t>: 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Ability to select short, phrases or words that give exact responses to the question.</a:t>
                      </a:r>
                    </a:p>
                    <a:p>
                      <a:pPr algn="l"/>
                      <a:r>
                        <a:rPr lang="en-GB" sz="1000" b="0" baseline="0" dirty="0" smtClean="0"/>
                        <a:t>Bullet point style answers, which are concise and to the point. </a:t>
                      </a:r>
                      <a:endParaRPr lang="en-GB" sz="1000" b="0" dirty="0" smtClean="0"/>
                    </a:p>
                    <a:p>
                      <a:pPr algn="l"/>
                      <a:r>
                        <a:rPr lang="en-GB" sz="1000" b="1" dirty="0" smtClean="0"/>
                        <a:t>Analysis Points:</a:t>
                      </a:r>
                      <a:r>
                        <a:rPr lang="en-GB" sz="1000" b="1" baseline="0" dirty="0" smtClean="0"/>
                        <a:t>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A2 &amp; A3 &amp; A4 </a:t>
                      </a:r>
                      <a:r>
                        <a:rPr lang="en-GB" sz="1000" b="1" dirty="0" smtClean="0">
                          <a:solidFill>
                            <a:srgbClr val="FF0000"/>
                          </a:solidFill>
                        </a:rPr>
                        <a:t>- Link to the question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Link to the terminology (Lang/Structure – evaluating choice)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rgbClr val="FF0000"/>
                          </a:solidFill>
                        </a:rPr>
                        <a:t>Short Quote(s)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rgbClr val="FF0000"/>
                          </a:solidFill>
                        </a:rPr>
                        <a:t>Explain meaning and effect – both obvious and hidden (explicit and implicit)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Zoom in on words/explore connotations and effect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rgbClr val="00B050"/>
                          </a:solidFill>
                        </a:rPr>
                        <a:t>Suggest what other readers might think/feel (offering an alternative opinion)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rgbClr val="00B050"/>
                          </a:solidFill>
                        </a:rPr>
                        <a:t>Link to the writer’s intentions (step out from the close analysis to give an overview of meaning)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rgbClr val="00B050"/>
                          </a:solidFill>
                        </a:rPr>
                        <a:t>Explore a linking quote/supporting idea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A5 - Evaluation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 Points: </a:t>
                      </a:r>
                    </a:p>
                    <a:p>
                      <a:pPr lvl="0"/>
                      <a:r>
                        <a:rPr lang="en-GB" sz="1000" dirty="0" smtClean="0"/>
                        <a:t>Link to the question </a:t>
                      </a:r>
                    </a:p>
                    <a:p>
                      <a:pPr lvl="0"/>
                      <a:r>
                        <a:rPr lang="en-GB" sz="1000" dirty="0" smtClean="0"/>
                        <a:t>Give a quote which links to your idea</a:t>
                      </a:r>
                    </a:p>
                    <a:p>
                      <a:pPr lvl="0"/>
                      <a:r>
                        <a:rPr lang="en-GB" sz="1000" dirty="0" smtClean="0"/>
                        <a:t>Explain briefly what the quote means</a:t>
                      </a:r>
                    </a:p>
                    <a:p>
                      <a:pPr lvl="0"/>
                      <a:r>
                        <a:rPr lang="en-GB" sz="1000" dirty="0" smtClean="0"/>
                        <a:t>Explain your own opinion in relation to the question OR</a:t>
                      </a:r>
                    </a:p>
                    <a:p>
                      <a:pPr lvl="0"/>
                      <a:r>
                        <a:rPr lang="en-GB" sz="1000" dirty="0" smtClean="0"/>
                        <a:t>Explain what other readers suggest or predict what other readers might contradict your opinion or point with.  </a:t>
                      </a:r>
                      <a:endParaRPr lang="en-GB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702424"/>
              </p:ext>
            </p:extLst>
          </p:nvPr>
        </p:nvGraphicFramePr>
        <p:xfrm>
          <a:off x="3748256" y="3744041"/>
          <a:ext cx="5216232" cy="29595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9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17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951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Exam Question Requirements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A1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One question with five points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Selecting evidence or own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words,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Bullet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point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list,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No analysis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A2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One Language Analysis question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Terminology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language,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Quotation – 4 – 5,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Explore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hidden &amp; obvious meaning &amp;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Effect,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to writer’s intentions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4039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A3</a:t>
                      </a:r>
                      <a:endParaRPr lang="en-GB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One Language Analysis question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Terminology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language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Quotation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7 –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Explore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hidden &amp; obvious meaning &amp;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Effect,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writer’s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intentions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2337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A4 </a:t>
                      </a:r>
                      <a:endParaRPr lang="en-GB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One Language/Structure Analysis question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Terminology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language and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structure/tension/drama,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Quotations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7 –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Explore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hidden &amp; obvious meaning &amp;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Effect,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to writers’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intentions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2637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A5 </a:t>
                      </a:r>
                      <a:endParaRPr lang="en-GB" sz="9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One persuasive evaluation question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Link 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Give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own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opinion,</a:t>
                      </a:r>
                      <a:r>
                        <a:rPr lang="en-GB" sz="1000" baseline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Quotations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– 7 –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8, Evaluate </a:t>
                      </a:r>
                      <a:r>
                        <a:rPr lang="en-GB" sz="1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writers’ viewpoint and own response to </a:t>
                      </a:r>
                      <a:r>
                        <a:rPr lang="en-GB" sz="10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this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288865"/>
              </p:ext>
            </p:extLst>
          </p:nvPr>
        </p:nvGraphicFramePr>
        <p:xfrm>
          <a:off x="88789" y="3984125"/>
          <a:ext cx="3600400" cy="27040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97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206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499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Question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 of question type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9470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 A1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 five things you learn…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0832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A2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does the author present…</a:t>
                      </a:r>
                    </a:p>
                    <a:p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OR, </a:t>
                      </a:r>
                    </a:p>
                    <a:p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does the writer show…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4106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A3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impressions do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you get…</a:t>
                      </a:r>
                    </a:p>
                    <a:p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Or, </a:t>
                      </a:r>
                    </a:p>
                    <a:p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does the writer show the reader….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A4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is tension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drama created…</a:t>
                      </a:r>
                    </a:p>
                    <a:p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OR, 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impressions do you get of…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6636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A5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“Statement” How far do you agree with this </a:t>
                      </a:r>
                    </a:p>
                    <a:p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OR.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the way…</a:t>
                      </a:r>
                      <a:endParaRPr lang="en-GB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4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226284"/>
              </p:ext>
            </p:extLst>
          </p:nvPr>
        </p:nvGraphicFramePr>
        <p:xfrm>
          <a:off x="3779912" y="3031731"/>
          <a:ext cx="5364088" cy="38048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17518">
                  <a:extLst>
                    <a:ext uri="{9D8B030D-6E8A-4147-A177-3AD203B41FA5}">
                      <a16:colId xmlns="" xmlns:a16="http://schemas.microsoft.com/office/drawing/2014/main" val="3497765502"/>
                    </a:ext>
                  </a:extLst>
                </a:gridCol>
                <a:gridCol w="4246570">
                  <a:extLst>
                    <a:ext uri="{9D8B030D-6E8A-4147-A177-3AD203B41FA5}">
                      <a16:colId xmlns="" xmlns:a16="http://schemas.microsoft.com/office/drawing/2014/main" val="336720064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Terminology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0917302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Explicit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obvious or easy to select as the meaning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8644886"/>
                  </a:ext>
                </a:extLst>
              </a:tr>
              <a:tr h="184444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Implicit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inferred - it is suggested, but not actually said, the reader reads between the lines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51217638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Effect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 (something) to happen; bring about: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5403433"/>
                  </a:ext>
                </a:extLst>
              </a:tr>
              <a:tr h="186894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Tentative Style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Explaining the meaning using words that express modality</a:t>
                      </a:r>
                      <a:r>
                        <a:rPr lang="en-GB" sz="900" baseline="0" dirty="0" smtClean="0"/>
                        <a:t>  (could/may/might)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2227698"/>
                  </a:ext>
                </a:extLst>
              </a:tr>
              <a:tr h="24625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Impression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idea, feeling, or opinion about something or someone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2071125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Evaluate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 an idea of the amount, number, or value of; assess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784322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Evidence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To use a quotation</a:t>
                      </a:r>
                      <a:r>
                        <a:rPr lang="en-GB" sz="900" baseline="0" dirty="0" smtClean="0"/>
                        <a:t> from a text (short and snappy is best)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93490093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Other words</a:t>
                      </a:r>
                      <a:r>
                        <a:rPr lang="en-GB" sz="900" b="1" baseline="0" dirty="0" smtClean="0"/>
                        <a:t> for shows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Suggest, implies, creates, infers, conveys</a:t>
                      </a:r>
                      <a:r>
                        <a:rPr lang="en-GB" sz="900" baseline="0" dirty="0" smtClean="0"/>
                        <a:t> demonstrates, explores, represents, indicates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394731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Other words for emphasises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Accentuates, highlights, reinforces, strengthens, supports</a:t>
                      </a:r>
                      <a:r>
                        <a:rPr lang="en-GB" sz="900" baseline="0" dirty="0" smtClean="0"/>
                        <a:t>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1408114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Triplets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Using</a:t>
                      </a:r>
                      <a:r>
                        <a:rPr lang="en-GB" sz="900" baseline="0" dirty="0" smtClean="0"/>
                        <a:t> three ideas to explore meaning (helps develop concise but detailed exploration of meaning)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57119102"/>
                  </a:ext>
                </a:extLst>
              </a:tr>
              <a:tr h="313623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Concise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Straigh</a:t>
                      </a:r>
                      <a:r>
                        <a:rPr lang="en-GB" sz="900" baseline="0" dirty="0" smtClean="0"/>
                        <a:t>t to the point and avoiding waffle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2867571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Creates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To show what</a:t>
                      </a:r>
                      <a:r>
                        <a:rPr lang="en-GB" sz="900" baseline="0" dirty="0" smtClean="0"/>
                        <a:t> is happening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4659252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Terminology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Language and structural</a:t>
                      </a:r>
                      <a:r>
                        <a:rPr lang="en-GB" sz="900" baseline="0" dirty="0" smtClean="0"/>
                        <a:t> techniques that are used by the writer for effect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49698442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623122"/>
              </p:ext>
            </p:extLst>
          </p:nvPr>
        </p:nvGraphicFramePr>
        <p:xfrm>
          <a:off x="3851920" y="116632"/>
          <a:ext cx="5184576" cy="22954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4136">
                  <a:extLst>
                    <a:ext uri="{9D8B030D-6E8A-4147-A177-3AD203B41FA5}">
                      <a16:colId xmlns="" xmlns:a16="http://schemas.microsoft.com/office/drawing/2014/main" val="3497765502"/>
                    </a:ext>
                  </a:extLst>
                </a:gridCol>
                <a:gridCol w="3960440">
                  <a:extLst>
                    <a:ext uri="{9D8B030D-6E8A-4147-A177-3AD203B41FA5}">
                      <a16:colId xmlns="" xmlns:a16="http://schemas.microsoft.com/office/drawing/2014/main" val="3367200646"/>
                    </a:ext>
                  </a:extLst>
                </a:gridCol>
              </a:tblGrid>
              <a:tr h="187071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Emotions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Synonyms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describe this feeling or emotion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0917302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Anger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Irritated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Annoyed, Rage, Hostility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Agitation, Aggravated, Contempt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8644886"/>
                  </a:ext>
                </a:extLst>
              </a:tr>
              <a:tr h="18444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Fear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Horror, Rage,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Mortification, inferiority, Hysterical, Panic, Insecurity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51217638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Love 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Tenderness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Desire, Longing, Affection, Caring, Passion, Compassion 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5403433"/>
                  </a:ext>
                </a:extLst>
              </a:tr>
              <a:tr h="186894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Joy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/>
                        <a:t>Elated</a:t>
                      </a:r>
                      <a:r>
                        <a:rPr lang="en-GB" sz="1000" dirty="0" smtClean="0"/>
                        <a:t>, Enthusiastic,</a:t>
                      </a:r>
                      <a:r>
                        <a:rPr lang="en-GB" sz="1000" baseline="0" dirty="0" smtClean="0"/>
                        <a:t> Eager, Hopeful, Enchanted, Rapturous, Delighted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2227698"/>
                  </a:ext>
                </a:extLst>
              </a:tr>
              <a:tr h="24625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Surprise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Confusion, Overcome, Stimulated, Astounded,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Speechless, Awe-struck, Dismayed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2071125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Sadness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Disappointed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Suffering, Despair,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Dismayed, Hurt, Regretful, Isolated</a:t>
                      </a:r>
                      <a:endParaRPr lang="en-GB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784322"/>
                  </a:ext>
                </a:extLst>
              </a:tr>
              <a:tr h="261023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 smtClean="0"/>
                        <a:t>Tension 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smtClean="0">
                          <a:latin typeface="+mj-lt"/>
                        </a:rPr>
                        <a:t>Tense,</a:t>
                      </a:r>
                      <a:r>
                        <a:rPr lang="en-GB" sz="1000" baseline="0" dirty="0" smtClean="0">
                          <a:latin typeface="+mj-lt"/>
                        </a:rPr>
                        <a:t> dramatic, 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tightness,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tautness,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tenseness,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rigidity,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pull, stress,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strain,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straining,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stretching,</a:t>
                      </a:r>
                      <a:r>
                        <a:rPr lang="en-GB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apprehension, pressure, worry</a:t>
                      </a:r>
                      <a:endParaRPr lang="en-GB" sz="1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323642"/>
              </p:ext>
            </p:extLst>
          </p:nvPr>
        </p:nvGraphicFramePr>
        <p:xfrm>
          <a:off x="198588" y="192771"/>
          <a:ext cx="3528392" cy="64958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7028">
                  <a:extLst>
                    <a:ext uri="{9D8B030D-6E8A-4147-A177-3AD203B41FA5}">
                      <a16:colId xmlns="" xmlns:a16="http://schemas.microsoft.com/office/drawing/2014/main" val="3497765502"/>
                    </a:ext>
                  </a:extLst>
                </a:gridCol>
                <a:gridCol w="2611364">
                  <a:extLst>
                    <a:ext uri="{9D8B030D-6E8A-4147-A177-3AD203B41FA5}">
                      <a16:colId xmlns="" xmlns:a16="http://schemas.microsoft.com/office/drawing/2014/main" val="3367200646"/>
                    </a:ext>
                  </a:extLst>
                </a:gridCol>
              </a:tblGrid>
              <a:tr h="408032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Word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Class Terminology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0917302"/>
                  </a:ext>
                </a:extLst>
              </a:tr>
              <a:tr h="268537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Noun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 of something (Proper Noun: people, places, dates &amp; months must have a capital letter at the start)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48644886"/>
                  </a:ext>
                </a:extLst>
              </a:tr>
              <a:tr h="168839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Verb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GB" sz="9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word used to describe an action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51217638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Adverb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often </a:t>
                      </a:r>
                      <a:r>
                        <a:rPr lang="en-GB" sz="900" dirty="0" err="1" smtClean="0"/>
                        <a:t>ly</a:t>
                      </a:r>
                      <a:r>
                        <a:rPr lang="en-GB" sz="900" dirty="0" smtClean="0"/>
                        <a:t> words which describes how things are done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5403433"/>
                  </a:ext>
                </a:extLst>
              </a:tr>
              <a:tr h="186894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Adjective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word used to describe 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2227698"/>
                  </a:ext>
                </a:extLst>
              </a:tr>
              <a:tr h="24625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Connotations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implied </a:t>
                      </a:r>
                      <a:r>
                        <a:rPr lang="en-GB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 suggested meanings of words or phrases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02071125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1050" b="1" dirty="0" smtClean="0"/>
                        <a:t>Language &amp; Structure</a:t>
                      </a:r>
                      <a:r>
                        <a:rPr lang="en-GB" sz="1050" b="1" baseline="0" dirty="0" smtClean="0"/>
                        <a:t> </a:t>
                      </a:r>
                      <a:r>
                        <a:rPr lang="en-GB" sz="1050" b="1" dirty="0" smtClean="0"/>
                        <a:t>Terminology</a:t>
                      </a:r>
                      <a:r>
                        <a:rPr lang="en-GB" sz="1050" b="1" baseline="0" dirty="0" smtClean="0"/>
                        <a:t> </a:t>
                      </a:r>
                      <a:endParaRPr lang="en-GB" sz="105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50" b="1" dirty="0" smtClean="0"/>
                        <a:t>Definition</a:t>
                      </a:r>
                      <a:endParaRPr lang="en-GB" sz="1050" b="1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3490093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Simile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comparison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between two things using like or as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6394731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Metaphor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comparison as if a thing is something else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051408114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Personification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giving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qualities to inanimate objects, animals, nature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257119102"/>
                  </a:ext>
                </a:extLst>
              </a:tr>
              <a:tr h="313623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Juxtaposition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placing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contrasting ideas close together in a text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42867571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Sibilance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repetition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letter 's', it is a form of alliteration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84659252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Symbolism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 of symbols to represent ideas or qualities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49698442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Tone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way a piece of text sounds e.g. sarcastic etc. The mood or atmosphere in the writing.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58836258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Hyperbole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exaggerated terms for emphasis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83882426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Opinion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that you can’t prove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66398936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Pathetic Fallacy</a:t>
                      </a:r>
                      <a:r>
                        <a:rPr lang="en-GB" sz="900" b="1" baseline="0" dirty="0" smtClean="0"/>
                        <a:t>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ascribing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human conduct and feelings to nature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33362692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Emotive Language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which creates an emotion in the reader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61616756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Dialogue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Speech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1602634"/>
                  </a:ext>
                </a:extLst>
              </a:tr>
              <a:tr h="32671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/>
                        <a:t>Description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Showing the reader</a:t>
                      </a:r>
                      <a:r>
                        <a:rPr lang="en-GB" sz="900" baseline="0" dirty="0" smtClean="0"/>
                        <a:t> by describing what is happening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9657863"/>
                  </a:ext>
                </a:extLst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Foreshadowing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warning or prediction of a future event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88013761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754181"/>
              </p:ext>
            </p:extLst>
          </p:nvPr>
        </p:nvGraphicFramePr>
        <p:xfrm>
          <a:off x="3779912" y="2492896"/>
          <a:ext cx="5364088" cy="594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17518">
                  <a:extLst>
                    <a:ext uri="{9D8B030D-6E8A-4147-A177-3AD203B41FA5}">
                      <a16:colId xmlns="" xmlns:a16="http://schemas.microsoft.com/office/drawing/2014/main" val="3497765502"/>
                    </a:ext>
                  </a:extLst>
                </a:gridCol>
                <a:gridCol w="4246570">
                  <a:extLst>
                    <a:ext uri="{9D8B030D-6E8A-4147-A177-3AD203B41FA5}">
                      <a16:colId xmlns="" xmlns:a16="http://schemas.microsoft.com/office/drawing/2014/main" val="3367200646"/>
                    </a:ext>
                  </a:extLst>
                </a:gridCol>
              </a:tblGrid>
              <a:tr h="523892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How can I use these? 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Use the range of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emotions/alternative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words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to analyse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the way characters are presented, how they feel and what the writer has intended in your analysis.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0917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2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5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996</Words>
  <Application>Microsoft Office PowerPoint</Application>
  <PresentationFormat>On-screen Show (4:3)</PresentationFormat>
  <Paragraphs>163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Authorised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Anthology Poems at a glance: Meaning (M), Context (C), Quotes (Q), Language &amp; Structure (L/S)</dc:title>
  <dc:creator>Susan Strachan</dc:creator>
  <cp:lastModifiedBy>Susan Strachan</cp:lastModifiedBy>
  <cp:revision>45</cp:revision>
  <cp:lastPrinted>2017-10-16T15:41:38Z</cp:lastPrinted>
  <dcterms:created xsi:type="dcterms:W3CDTF">2017-03-29T19:17:23Z</dcterms:created>
  <dcterms:modified xsi:type="dcterms:W3CDTF">2017-10-28T11:47:13Z</dcterms:modified>
</cp:coreProperties>
</file>