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1" autoAdjust="0"/>
    <p:restoredTop sz="86323" autoAdjust="0"/>
  </p:normalViewPr>
  <p:slideViewPr>
    <p:cSldViewPr>
      <p:cViewPr varScale="1">
        <p:scale>
          <a:sx n="74" d="100"/>
          <a:sy n="74" d="100"/>
        </p:scale>
        <p:origin x="-116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12/07/2017</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a:t>
            </a:fld>
            <a:endParaRPr lang="en-GB"/>
          </a:p>
        </p:txBody>
      </p:sp>
    </p:spTree>
    <p:extLst>
      <p:ext uri="{BB962C8B-B14F-4D97-AF65-F5344CB8AC3E}">
        <p14:creationId xmlns:p14="http://schemas.microsoft.com/office/powerpoint/2010/main" val="6606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12/07/2017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12/07/2017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12/07/2017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12/07/2017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12/07/2017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12/07/2017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0" y="0"/>
            <a:ext cx="374441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smtClean="0"/>
              <a:t>ANTHOLOGY CORE KNOWLEDGE</a:t>
            </a:r>
            <a:endParaRPr lang="en-GB" b="1" dirty="0"/>
          </a:p>
        </p:txBody>
      </p:sp>
      <p:graphicFrame>
        <p:nvGraphicFramePr>
          <p:cNvPr id="6" name="Table 5"/>
          <p:cNvGraphicFramePr>
            <a:graphicFrameLocks noGrp="1"/>
          </p:cNvGraphicFramePr>
          <p:nvPr>
            <p:extLst>
              <p:ext uri="{D42A27DB-BD31-4B8C-83A1-F6EECF244321}">
                <p14:modId xmlns:p14="http://schemas.microsoft.com/office/powerpoint/2010/main" val="1303722007"/>
              </p:ext>
            </p:extLst>
          </p:nvPr>
        </p:nvGraphicFramePr>
        <p:xfrm>
          <a:off x="75848" y="548680"/>
          <a:ext cx="3600400" cy="6102793"/>
        </p:xfrm>
        <a:graphic>
          <a:graphicData uri="http://schemas.openxmlformats.org/drawingml/2006/table">
            <a:tbl>
              <a:tblPr firstRow="1" bandRow="1">
                <a:tableStyleId>{93296810-A885-4BE3-A3E7-6D5BEEA58F35}</a:tableStyleId>
              </a:tblPr>
              <a:tblGrid>
                <a:gridCol w="1083271"/>
                <a:gridCol w="2517129"/>
              </a:tblGrid>
              <a:tr h="263589">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tr>
              <a:tr h="232578">
                <a:tc>
                  <a:txBody>
                    <a:bodyPr/>
                    <a:lstStyle/>
                    <a:p>
                      <a:pPr algn="l"/>
                      <a:r>
                        <a:rPr lang="en-GB" sz="900" dirty="0" smtClean="0"/>
                        <a:t>Imagery</a:t>
                      </a:r>
                      <a:endParaRPr lang="en-GB" sz="900" dirty="0"/>
                    </a:p>
                  </a:txBody>
                  <a:tcPr/>
                </a:tc>
                <a:tc>
                  <a:txBody>
                    <a:bodyPr/>
                    <a:lstStyle/>
                    <a:p>
                      <a:pPr algn="l"/>
                      <a:r>
                        <a:rPr lang="en-GB" sz="900" kern="1200" dirty="0" smtClean="0">
                          <a:solidFill>
                            <a:schemeClr val="dk1"/>
                          </a:solidFill>
                          <a:effectLst/>
                          <a:latin typeface="+mn-lt"/>
                          <a:ea typeface="+mn-ea"/>
                          <a:cs typeface="+mn-cs"/>
                        </a:rPr>
                        <a:t>visually descriptive or figurative language</a:t>
                      </a:r>
                      <a:endParaRPr lang="en-GB" sz="200" dirty="0"/>
                    </a:p>
                  </a:txBody>
                  <a:tcPr/>
                </a:tc>
              </a:tr>
              <a:tr h="268537">
                <a:tc>
                  <a:txBody>
                    <a:bodyPr/>
                    <a:lstStyle/>
                    <a:p>
                      <a:pPr algn="l"/>
                      <a:r>
                        <a:rPr lang="en-GB" sz="900" dirty="0" smtClean="0"/>
                        <a:t>Simile</a:t>
                      </a:r>
                      <a:endParaRPr lang="en-GB" sz="900" dirty="0"/>
                    </a:p>
                  </a:txBody>
                  <a:tcPr/>
                </a:tc>
                <a:tc>
                  <a:txBody>
                    <a:bodyPr/>
                    <a:lstStyle/>
                    <a:p>
                      <a:pPr algn="l"/>
                      <a:r>
                        <a:rPr lang="en-GB" sz="900" kern="1200" dirty="0" smtClean="0">
                          <a:solidFill>
                            <a:schemeClr val="dk1"/>
                          </a:solidFill>
                          <a:effectLst/>
                          <a:latin typeface="+mn-lt"/>
                          <a:ea typeface="+mn-ea"/>
                          <a:cs typeface="+mn-cs"/>
                        </a:rPr>
                        <a:t>comparison between two things using</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like or as</a:t>
                      </a:r>
                      <a:endParaRPr lang="en-GB" sz="900" dirty="0"/>
                    </a:p>
                  </a:txBody>
                  <a:tcPr/>
                </a:tc>
              </a:tr>
              <a:tr h="184444">
                <a:tc>
                  <a:txBody>
                    <a:bodyPr/>
                    <a:lstStyle/>
                    <a:p>
                      <a:pPr algn="l"/>
                      <a:r>
                        <a:rPr lang="en-GB" sz="900" dirty="0" smtClean="0"/>
                        <a:t>Metaphor</a:t>
                      </a:r>
                      <a:endParaRPr lang="en-GB" sz="900" dirty="0"/>
                    </a:p>
                  </a:txBody>
                  <a:tcPr/>
                </a:tc>
                <a:tc>
                  <a:txBody>
                    <a:bodyPr/>
                    <a:lstStyle/>
                    <a:p>
                      <a:pPr>
                        <a:lnSpc>
                          <a:spcPct val="115000"/>
                        </a:lnSpc>
                        <a:spcAft>
                          <a:spcPts val="1000"/>
                        </a:spcAft>
                      </a:pPr>
                      <a:r>
                        <a:rPr lang="en-GB" sz="1000" dirty="0" smtClean="0">
                          <a:effectLst/>
                          <a:latin typeface="Calibri"/>
                          <a:ea typeface="Times New Roman"/>
                          <a:cs typeface="Times New Roman"/>
                        </a:rPr>
                        <a:t>a </a:t>
                      </a:r>
                      <a:r>
                        <a:rPr lang="en-GB" sz="1000" dirty="0">
                          <a:effectLst/>
                          <a:latin typeface="Calibri"/>
                          <a:ea typeface="Times New Roman"/>
                          <a:cs typeface="Times New Roman"/>
                        </a:rPr>
                        <a:t>comparison as if a thing is something else</a:t>
                      </a:r>
                      <a:endParaRPr lang="en-GB" sz="1100" dirty="0">
                        <a:effectLst/>
                        <a:latin typeface="Calibri"/>
                        <a:ea typeface="Calibri"/>
                        <a:cs typeface="Times New Roman"/>
                      </a:endParaRPr>
                    </a:p>
                  </a:txBody>
                  <a:tcPr marL="68580" marR="68580" marT="0" marB="0"/>
                </a:tc>
              </a:tr>
              <a:tr h="232578">
                <a:tc>
                  <a:txBody>
                    <a:bodyPr/>
                    <a:lstStyle/>
                    <a:p>
                      <a:pPr algn="l"/>
                      <a:r>
                        <a:rPr lang="en-GB" sz="900" dirty="0" smtClean="0"/>
                        <a:t>Onomatopoeia</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words that sound like their meaning</a:t>
                      </a:r>
                      <a:endParaRPr lang="en-GB" sz="900" dirty="0"/>
                    </a:p>
                  </a:txBody>
                  <a:tcPr/>
                </a:tc>
              </a:tr>
              <a:tr h="186894">
                <a:tc>
                  <a:txBody>
                    <a:bodyPr/>
                    <a:lstStyle/>
                    <a:p>
                      <a:pPr algn="l"/>
                      <a:r>
                        <a:rPr lang="en-GB" sz="900" dirty="0" smtClean="0"/>
                        <a:t>Symbolism </a:t>
                      </a:r>
                      <a:endParaRPr lang="en-GB" sz="900" dirty="0"/>
                    </a:p>
                  </a:txBody>
                  <a:tcPr/>
                </a:tc>
                <a:tc>
                  <a:txBody>
                    <a:bodyPr/>
                    <a:lstStyle/>
                    <a:p>
                      <a:pPr algn="l"/>
                      <a:r>
                        <a:rPr lang="en-GB" sz="900" kern="1200" dirty="0" smtClean="0">
                          <a:solidFill>
                            <a:schemeClr val="dk1"/>
                          </a:solidFill>
                          <a:effectLst/>
                          <a:latin typeface="+mn-lt"/>
                          <a:ea typeface="+mn-ea"/>
                          <a:cs typeface="+mn-cs"/>
                        </a:rPr>
                        <a:t>the use of symbols to represent ideas or qualities</a:t>
                      </a:r>
                      <a:endParaRPr lang="en-GB" sz="900" dirty="0"/>
                    </a:p>
                  </a:txBody>
                  <a:tcPr/>
                </a:tc>
              </a:tr>
              <a:tr h="246258">
                <a:tc>
                  <a:txBody>
                    <a:bodyPr/>
                    <a:lstStyle/>
                    <a:p>
                      <a:pPr algn="l"/>
                      <a:r>
                        <a:rPr lang="en-GB" sz="900" dirty="0" smtClean="0"/>
                        <a:t>Noun</a:t>
                      </a:r>
                      <a:endParaRPr lang="en-GB" sz="900" dirty="0"/>
                    </a:p>
                  </a:txBody>
                  <a:tcPr/>
                </a:tc>
                <a:tc>
                  <a:txBody>
                    <a:bodyPr/>
                    <a:lstStyle/>
                    <a:p>
                      <a:pPr algn="l"/>
                      <a:r>
                        <a:rPr lang="en-GB" sz="900" kern="1200" dirty="0" smtClean="0">
                          <a:solidFill>
                            <a:schemeClr val="dk1"/>
                          </a:solidFill>
                          <a:effectLst/>
                          <a:latin typeface="+mn-lt"/>
                          <a:ea typeface="+mn-ea"/>
                          <a:cs typeface="+mn-cs"/>
                        </a:rPr>
                        <a:t>the name of something</a:t>
                      </a:r>
                      <a:endParaRPr lang="en-GB" sz="900" dirty="0"/>
                    </a:p>
                  </a:txBody>
                  <a:tcPr/>
                </a:tc>
              </a:tr>
              <a:tr h="232578">
                <a:tc>
                  <a:txBody>
                    <a:bodyPr/>
                    <a:lstStyle/>
                    <a:p>
                      <a:pPr algn="l"/>
                      <a:r>
                        <a:rPr lang="en-GB" sz="900" dirty="0" smtClean="0"/>
                        <a:t>Adjective</a:t>
                      </a:r>
                      <a:endParaRPr lang="en-GB" sz="900" dirty="0"/>
                    </a:p>
                  </a:txBody>
                  <a:tcPr/>
                </a:tc>
                <a:tc>
                  <a:txBody>
                    <a:bodyPr/>
                    <a:lstStyle/>
                    <a:p>
                      <a:pPr algn="l"/>
                      <a:r>
                        <a:rPr lang="en-GB" sz="900" kern="1200" dirty="0" smtClean="0">
                          <a:solidFill>
                            <a:schemeClr val="dk1"/>
                          </a:solidFill>
                          <a:effectLst/>
                          <a:latin typeface="+mn-lt"/>
                          <a:ea typeface="+mn-ea"/>
                          <a:cs typeface="+mn-cs"/>
                        </a:rPr>
                        <a:t>a word used to describe </a:t>
                      </a:r>
                      <a:endParaRPr lang="en-GB" sz="900" dirty="0"/>
                    </a:p>
                  </a:txBody>
                  <a:tcPr/>
                </a:tc>
              </a:tr>
              <a:tr h="232578">
                <a:tc>
                  <a:txBody>
                    <a:bodyPr/>
                    <a:lstStyle/>
                    <a:p>
                      <a:pPr algn="l"/>
                      <a:r>
                        <a:rPr lang="en-GB" sz="900" dirty="0" smtClean="0"/>
                        <a:t>Verb</a:t>
                      </a:r>
                      <a:endParaRPr lang="en-GB" sz="900" dirty="0"/>
                    </a:p>
                  </a:txBody>
                  <a:tcPr/>
                </a:tc>
                <a:tc>
                  <a:txBody>
                    <a:bodyPr/>
                    <a:lstStyle/>
                    <a:p>
                      <a:pPr algn="l"/>
                      <a:r>
                        <a:rPr lang="en-GB" sz="900" kern="1200" dirty="0" smtClean="0">
                          <a:solidFill>
                            <a:schemeClr val="dk1"/>
                          </a:solidFill>
                          <a:effectLst/>
                          <a:latin typeface="+mn-lt"/>
                          <a:ea typeface="+mn-ea"/>
                          <a:cs typeface="+mn-cs"/>
                        </a:rPr>
                        <a:t>a word used to describe an action</a:t>
                      </a:r>
                      <a:endParaRPr lang="en-GB" sz="900" dirty="0"/>
                    </a:p>
                  </a:txBody>
                  <a:tcPr/>
                </a:tc>
              </a:tr>
              <a:tr h="254992">
                <a:tc>
                  <a:txBody>
                    <a:bodyPr/>
                    <a:lstStyle/>
                    <a:p>
                      <a:pPr algn="l"/>
                      <a:r>
                        <a:rPr lang="en-GB" sz="900" dirty="0" smtClean="0"/>
                        <a:t>Adverb</a:t>
                      </a:r>
                      <a:endParaRPr lang="en-GB" sz="900" dirty="0"/>
                    </a:p>
                  </a:txBody>
                  <a:tcPr/>
                </a:tc>
                <a:tc>
                  <a:txBody>
                    <a:bodyPr/>
                    <a:lstStyle/>
                    <a:p>
                      <a:pPr algn="l"/>
                      <a:r>
                        <a:rPr lang="en-GB" sz="900" kern="1200" dirty="0" smtClean="0">
                          <a:solidFill>
                            <a:schemeClr val="dk1"/>
                          </a:solidFill>
                          <a:effectLst/>
                          <a:latin typeface="+mn-lt"/>
                          <a:ea typeface="+mn-ea"/>
                          <a:cs typeface="+mn-cs"/>
                        </a:rPr>
                        <a:t>often </a:t>
                      </a:r>
                      <a:r>
                        <a:rPr lang="en-GB" sz="900" kern="1200" dirty="0" err="1" smtClean="0">
                          <a:solidFill>
                            <a:schemeClr val="dk1"/>
                          </a:solidFill>
                          <a:effectLst/>
                          <a:latin typeface="+mn-lt"/>
                          <a:ea typeface="+mn-ea"/>
                          <a:cs typeface="+mn-cs"/>
                        </a:rPr>
                        <a:t>ly</a:t>
                      </a:r>
                      <a:r>
                        <a:rPr lang="en-GB" sz="900" kern="1200" dirty="0" smtClean="0">
                          <a:solidFill>
                            <a:schemeClr val="dk1"/>
                          </a:solidFill>
                          <a:effectLst/>
                          <a:latin typeface="+mn-lt"/>
                          <a:ea typeface="+mn-ea"/>
                          <a:cs typeface="+mn-cs"/>
                        </a:rPr>
                        <a:t> words which describes how things are done</a:t>
                      </a:r>
                      <a:endParaRPr lang="en-GB" sz="900" dirty="0"/>
                    </a:p>
                  </a:txBody>
                  <a:tcPr/>
                </a:tc>
              </a:tr>
              <a:tr h="232578">
                <a:tc>
                  <a:txBody>
                    <a:bodyPr/>
                    <a:lstStyle/>
                    <a:p>
                      <a:pPr algn="l"/>
                      <a:r>
                        <a:rPr lang="en-GB" sz="900" dirty="0" smtClean="0"/>
                        <a:t>Pronoun</a:t>
                      </a:r>
                      <a:endParaRPr lang="en-GB" sz="900" dirty="0"/>
                    </a:p>
                  </a:txBody>
                  <a:tcPr/>
                </a:tc>
                <a:tc>
                  <a:txBody>
                    <a:bodyPr/>
                    <a:lstStyle/>
                    <a:p>
                      <a:pPr algn="l"/>
                      <a:r>
                        <a:rPr lang="en-GB" sz="900" kern="1200" dirty="0" smtClean="0">
                          <a:solidFill>
                            <a:schemeClr val="dk1"/>
                          </a:solidFill>
                          <a:effectLst/>
                          <a:latin typeface="+mn-lt"/>
                          <a:ea typeface="+mn-ea"/>
                          <a:cs typeface="+mn-cs"/>
                        </a:rPr>
                        <a:t>Pronouns are used</a:t>
                      </a:r>
                      <a:r>
                        <a:rPr lang="en-GB" sz="900" kern="1200" baseline="0" dirty="0" smtClean="0">
                          <a:solidFill>
                            <a:schemeClr val="dk1"/>
                          </a:solidFill>
                          <a:effectLst/>
                          <a:latin typeface="+mn-lt"/>
                          <a:ea typeface="+mn-ea"/>
                          <a:cs typeface="+mn-cs"/>
                        </a:rPr>
                        <a:t> instead</a:t>
                      </a:r>
                      <a:r>
                        <a:rPr lang="en-GB" sz="900" kern="1200" dirty="0" smtClean="0">
                          <a:solidFill>
                            <a:schemeClr val="dk1"/>
                          </a:solidFill>
                          <a:effectLst/>
                          <a:latin typeface="+mn-lt"/>
                          <a:ea typeface="+mn-ea"/>
                          <a:cs typeface="+mn-cs"/>
                        </a:rPr>
                        <a:t> of names</a:t>
                      </a:r>
                      <a:endParaRPr lang="en-GB" sz="900" dirty="0"/>
                    </a:p>
                  </a:txBody>
                  <a:tcPr/>
                </a:tc>
              </a:tr>
              <a:tr h="199470">
                <a:tc>
                  <a:txBody>
                    <a:bodyPr/>
                    <a:lstStyle/>
                    <a:p>
                      <a:pPr algn="l"/>
                      <a:r>
                        <a:rPr lang="en-GB" sz="900" dirty="0" smtClean="0"/>
                        <a:t>Connotations </a:t>
                      </a:r>
                      <a:endParaRPr lang="en-GB" sz="900" dirty="0"/>
                    </a:p>
                  </a:txBody>
                  <a:tcPr/>
                </a:tc>
                <a:tc>
                  <a:txBody>
                    <a:bodyPr/>
                    <a:lstStyle/>
                    <a:p>
                      <a:pPr algn="l"/>
                      <a:r>
                        <a:rPr lang="en-GB" sz="900" kern="1200" dirty="0" smtClean="0">
                          <a:solidFill>
                            <a:schemeClr val="dk1"/>
                          </a:solidFill>
                          <a:effectLst/>
                          <a:latin typeface="+mn-lt"/>
                          <a:ea typeface="+mn-ea"/>
                          <a:cs typeface="+mn-cs"/>
                        </a:rPr>
                        <a:t>implied or suggested meanings of words or phrases</a:t>
                      </a:r>
                      <a:endParaRPr lang="en-GB" sz="900" dirty="0"/>
                    </a:p>
                  </a:txBody>
                  <a:tcPr/>
                </a:tc>
              </a:tr>
              <a:tr h="186894">
                <a:tc>
                  <a:txBody>
                    <a:bodyPr/>
                    <a:lstStyle/>
                    <a:p>
                      <a:pPr algn="l"/>
                      <a:r>
                        <a:rPr lang="en-GB" sz="900" dirty="0" smtClean="0"/>
                        <a:t>Juxtaposition </a:t>
                      </a:r>
                      <a:endParaRPr lang="en-GB" sz="900" dirty="0"/>
                    </a:p>
                  </a:txBody>
                  <a:tcPr/>
                </a:tc>
                <a:tc>
                  <a:txBody>
                    <a:bodyPr/>
                    <a:lstStyle/>
                    <a:p>
                      <a:pPr algn="l"/>
                      <a:r>
                        <a:rPr lang="en-GB" sz="900" kern="1200" dirty="0" smtClean="0">
                          <a:solidFill>
                            <a:schemeClr val="dk1"/>
                          </a:solidFill>
                          <a:effectLst/>
                          <a:latin typeface="+mn-lt"/>
                          <a:ea typeface="+mn-ea"/>
                          <a:cs typeface="+mn-cs"/>
                        </a:rPr>
                        <a:t>placing contrasting ideas close together in a text</a:t>
                      </a:r>
                      <a:endParaRPr lang="en-GB" sz="900" dirty="0"/>
                    </a:p>
                  </a:txBody>
                  <a:tcPr/>
                </a:tc>
              </a:tr>
              <a:tr h="246326">
                <a:tc>
                  <a:txBody>
                    <a:bodyPr/>
                    <a:lstStyle/>
                    <a:p>
                      <a:pPr algn="l"/>
                      <a:r>
                        <a:rPr lang="en-GB" sz="900" dirty="0" smtClean="0"/>
                        <a:t>Oxymoron </a:t>
                      </a:r>
                      <a:endParaRPr lang="en-GB" sz="900" dirty="0"/>
                    </a:p>
                  </a:txBody>
                  <a:tcPr/>
                </a:tc>
                <a:tc>
                  <a:txBody>
                    <a:bodyPr/>
                    <a:lstStyle/>
                    <a:p>
                      <a:pPr algn="l"/>
                      <a:r>
                        <a:rPr lang="en-GB" sz="900" kern="1200" dirty="0" smtClean="0">
                          <a:solidFill>
                            <a:schemeClr val="dk1"/>
                          </a:solidFill>
                          <a:effectLst/>
                          <a:latin typeface="+mn-lt"/>
                          <a:ea typeface="+mn-ea"/>
                          <a:cs typeface="+mn-cs"/>
                        </a:rPr>
                        <a:t>using two terms together, that normally contradict each other</a:t>
                      </a:r>
                      <a:endParaRPr lang="en-GB" sz="900" dirty="0"/>
                    </a:p>
                  </a:txBody>
                  <a:tcPr/>
                </a:tc>
              </a:tr>
              <a:tr h="216024">
                <a:tc>
                  <a:txBody>
                    <a:bodyPr/>
                    <a:lstStyle/>
                    <a:p>
                      <a:pPr algn="l"/>
                      <a:r>
                        <a:rPr lang="en-GB" sz="900" dirty="0" smtClean="0"/>
                        <a:t>Repetition </a:t>
                      </a:r>
                      <a:endParaRPr lang="en-GB" sz="900" dirty="0"/>
                    </a:p>
                  </a:txBody>
                  <a:tcPr/>
                </a:tc>
                <a:tc>
                  <a:txBody>
                    <a:bodyPr/>
                    <a:lstStyle/>
                    <a:p>
                      <a:pPr algn="l"/>
                      <a:r>
                        <a:rPr lang="en-GB" sz="900" kern="1200" dirty="0" smtClean="0">
                          <a:solidFill>
                            <a:schemeClr val="dk1"/>
                          </a:solidFill>
                          <a:effectLst/>
                          <a:latin typeface="+mn-lt"/>
                          <a:ea typeface="+mn-ea"/>
                          <a:cs typeface="+mn-cs"/>
                        </a:rPr>
                        <a:t>when words or phrases are used more than once in texts</a:t>
                      </a:r>
                      <a:endParaRPr lang="en-GB" sz="900" dirty="0"/>
                    </a:p>
                  </a:txBody>
                  <a:tcPr/>
                </a:tc>
              </a:tr>
              <a:tr h="347464">
                <a:tc>
                  <a:txBody>
                    <a:bodyPr/>
                    <a:lstStyle/>
                    <a:p>
                      <a:pPr algn="l"/>
                      <a:r>
                        <a:rPr lang="en-GB" sz="900" dirty="0" smtClean="0"/>
                        <a:t>Enjambment</a:t>
                      </a:r>
                      <a:endParaRPr lang="en-GB" sz="900" dirty="0"/>
                    </a:p>
                  </a:txBody>
                  <a:tcPr/>
                </a:tc>
                <a:tc>
                  <a:txBody>
                    <a:bodyPr/>
                    <a:lstStyle/>
                    <a:p>
                      <a:pPr algn="l"/>
                      <a:r>
                        <a:rPr lang="en-GB" sz="900" kern="1200" dirty="0" smtClean="0">
                          <a:solidFill>
                            <a:schemeClr val="dk1"/>
                          </a:solidFill>
                          <a:effectLst/>
                          <a:latin typeface="+mn-lt"/>
                          <a:ea typeface="+mn-ea"/>
                          <a:cs typeface="+mn-cs"/>
                        </a:rPr>
                        <a:t>incomplete sentences at the end of lines in poetry, where the line runs into the next line</a:t>
                      </a:r>
                      <a:endParaRPr lang="en-GB" sz="900" dirty="0"/>
                    </a:p>
                  </a:txBody>
                  <a:tcPr/>
                </a:tc>
              </a:tr>
              <a:tr h="269736">
                <a:tc>
                  <a:txBody>
                    <a:bodyPr/>
                    <a:lstStyle/>
                    <a:p>
                      <a:pPr algn="l"/>
                      <a:r>
                        <a:rPr lang="en-GB" sz="900" dirty="0" smtClean="0"/>
                        <a:t>Caesura</a:t>
                      </a:r>
                      <a:endParaRPr lang="en-GB" sz="900" dirty="0"/>
                    </a:p>
                  </a:txBody>
                  <a:tcPr/>
                </a:tc>
                <a:tc>
                  <a:txBody>
                    <a:bodyPr/>
                    <a:lstStyle/>
                    <a:p>
                      <a:pPr algn="l"/>
                      <a:r>
                        <a:rPr lang="en-GB" sz="900" kern="1200" dirty="0" smtClean="0">
                          <a:solidFill>
                            <a:schemeClr val="dk1"/>
                          </a:solidFill>
                          <a:effectLst/>
                          <a:latin typeface="+mn-lt"/>
                          <a:ea typeface="+mn-ea"/>
                          <a:cs typeface="+mn-cs"/>
                        </a:rPr>
                        <a:t>a break in the middle of a line of poem using punctuation (. , : ; ) </a:t>
                      </a:r>
                      <a:endParaRPr lang="en-GB" sz="900" dirty="0"/>
                    </a:p>
                  </a:txBody>
                  <a:tcPr/>
                </a:tc>
              </a:tr>
              <a:tr h="232578">
                <a:tc>
                  <a:txBody>
                    <a:bodyPr/>
                    <a:lstStyle/>
                    <a:p>
                      <a:pPr algn="l"/>
                      <a:r>
                        <a:rPr lang="en-GB" sz="900" dirty="0" smtClean="0"/>
                        <a:t>End-stopping</a:t>
                      </a:r>
                      <a:r>
                        <a:rPr lang="en-GB" sz="900" baseline="0" dirty="0" smtClean="0"/>
                        <a:t> </a:t>
                      </a:r>
                      <a:endParaRPr lang="en-GB" sz="900" dirty="0"/>
                    </a:p>
                  </a:txBody>
                  <a:tcPr/>
                </a:tc>
                <a:tc>
                  <a:txBody>
                    <a:bodyPr/>
                    <a:lstStyle/>
                    <a:p>
                      <a:pPr algn="l"/>
                      <a:r>
                        <a:rPr lang="en-GB" sz="900" kern="1200" dirty="0" smtClean="0">
                          <a:solidFill>
                            <a:schemeClr val="dk1"/>
                          </a:solidFill>
                          <a:effectLst/>
                          <a:latin typeface="+mn-lt"/>
                          <a:ea typeface="+mn-ea"/>
                          <a:cs typeface="+mn-cs"/>
                        </a:rPr>
                        <a:t>punctuation at the end of a line of poetry</a:t>
                      </a:r>
                      <a:endParaRPr lang="en-GB" sz="900" dirty="0"/>
                    </a:p>
                  </a:txBody>
                  <a:tcPr/>
                </a:tc>
              </a:tr>
              <a:tr h="258039">
                <a:tc>
                  <a:txBody>
                    <a:bodyPr/>
                    <a:lstStyle/>
                    <a:p>
                      <a:pPr algn="l"/>
                      <a:r>
                        <a:rPr lang="en-GB" sz="900" dirty="0" smtClean="0"/>
                        <a:t>Rhythm </a:t>
                      </a:r>
                      <a:endParaRPr lang="en-GB" sz="900" dirty="0"/>
                    </a:p>
                  </a:txBody>
                  <a:tcPr/>
                </a:tc>
                <a:tc>
                  <a:txBody>
                    <a:bodyPr/>
                    <a:lstStyle/>
                    <a:p>
                      <a:pPr algn="l"/>
                      <a:r>
                        <a:rPr lang="en-GB" sz="900" dirty="0" smtClean="0"/>
                        <a:t>A recurring beat in</a:t>
                      </a:r>
                      <a:r>
                        <a:rPr lang="en-GB" sz="900" baseline="0" dirty="0" smtClean="0"/>
                        <a:t> the poem </a:t>
                      </a:r>
                      <a:endParaRPr lang="en-GB" sz="900" dirty="0"/>
                    </a:p>
                  </a:txBody>
                  <a:tcPr/>
                </a:tc>
              </a:tr>
              <a:tr h="263514">
                <a:tc>
                  <a:txBody>
                    <a:bodyPr/>
                    <a:lstStyle/>
                    <a:p>
                      <a:pPr algn="l"/>
                      <a:r>
                        <a:rPr lang="en-GB" sz="900" dirty="0" smtClean="0"/>
                        <a:t>Stanzas</a:t>
                      </a:r>
                      <a:endParaRPr lang="en-GB" sz="900" dirty="0"/>
                    </a:p>
                  </a:txBody>
                  <a:tcPr/>
                </a:tc>
                <a:tc>
                  <a:txBody>
                    <a:bodyPr/>
                    <a:lstStyle/>
                    <a:p>
                      <a:pPr algn="l"/>
                      <a:r>
                        <a:rPr lang="en-GB" sz="900" dirty="0" smtClean="0"/>
                        <a:t>the</a:t>
                      </a:r>
                      <a:r>
                        <a:rPr lang="en-GB" sz="900" baseline="0" dirty="0" smtClean="0"/>
                        <a:t> way verses are structured </a:t>
                      </a:r>
                      <a:endParaRPr lang="en-GB" sz="900" dirty="0"/>
                    </a:p>
                  </a:txBody>
                  <a:tcPr/>
                </a:tc>
              </a:tr>
              <a:tr h="263514">
                <a:tc>
                  <a:txBody>
                    <a:bodyPr/>
                    <a:lstStyle/>
                    <a:p>
                      <a:pPr algn="l"/>
                      <a:r>
                        <a:rPr lang="en-GB" sz="900" dirty="0" smtClean="0"/>
                        <a:t>Assonance</a:t>
                      </a:r>
                      <a:endParaRPr lang="en-GB" sz="900" dirty="0"/>
                    </a:p>
                  </a:txBody>
                  <a:tcPr/>
                </a:tc>
                <a:tc>
                  <a:txBody>
                    <a:bodyPr/>
                    <a:lstStyle/>
                    <a:p>
                      <a:pPr>
                        <a:lnSpc>
                          <a:spcPct val="115000"/>
                        </a:lnSpc>
                        <a:spcAft>
                          <a:spcPts val="1000"/>
                        </a:spcAft>
                      </a:pPr>
                      <a:r>
                        <a:rPr lang="en-GB" sz="1000" dirty="0" smtClean="0">
                          <a:effectLst/>
                          <a:latin typeface="Calibri"/>
                          <a:ea typeface="Times New Roman"/>
                          <a:cs typeface="Times New Roman"/>
                        </a:rPr>
                        <a:t>repetition </a:t>
                      </a:r>
                      <a:r>
                        <a:rPr lang="en-GB" sz="1000" dirty="0">
                          <a:effectLst/>
                          <a:latin typeface="Calibri"/>
                          <a:ea typeface="Times New Roman"/>
                          <a:cs typeface="Times New Roman"/>
                        </a:rPr>
                        <a:t>of vowel sounds.</a:t>
                      </a:r>
                      <a:endParaRPr lang="en-GB" sz="1100" dirty="0">
                        <a:effectLst/>
                        <a:latin typeface="Calibri"/>
                        <a:ea typeface="Calibri"/>
                        <a:cs typeface="Times New Roman"/>
                      </a:endParaRPr>
                    </a:p>
                  </a:txBody>
                  <a:tcPr marL="68580" marR="68580" marT="0" marB="0"/>
                </a:tc>
              </a:tr>
              <a:tr h="263514">
                <a:tc>
                  <a:txBody>
                    <a:bodyPr/>
                    <a:lstStyle/>
                    <a:p>
                      <a:pPr algn="l"/>
                      <a:r>
                        <a:rPr lang="en-GB" sz="900" dirty="0" smtClean="0"/>
                        <a:t>Consonance</a:t>
                      </a:r>
                      <a:endParaRPr lang="en-GB" sz="900" dirty="0"/>
                    </a:p>
                  </a:txBody>
                  <a:tcPr/>
                </a:tc>
                <a:tc>
                  <a:txBody>
                    <a:bodyPr/>
                    <a:lstStyle/>
                    <a:p>
                      <a:pPr algn="l"/>
                      <a:r>
                        <a:rPr lang="en-GB" sz="900" dirty="0" smtClean="0"/>
                        <a:t>Repetition of consonant</a:t>
                      </a:r>
                      <a:r>
                        <a:rPr lang="en-GB" sz="900" baseline="0" dirty="0" smtClean="0"/>
                        <a:t> sounds. </a:t>
                      </a:r>
                      <a:endParaRPr lang="en-GB" sz="9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28124517"/>
              </p:ext>
            </p:extLst>
          </p:nvPr>
        </p:nvGraphicFramePr>
        <p:xfrm>
          <a:off x="3736816" y="0"/>
          <a:ext cx="3779911" cy="3215640"/>
        </p:xfrm>
        <a:graphic>
          <a:graphicData uri="http://schemas.openxmlformats.org/drawingml/2006/table">
            <a:tbl>
              <a:tblPr firstRow="1" bandRow="1">
                <a:tableStyleId>{93296810-A885-4BE3-A3E7-6D5BEEA58F35}</a:tableStyleId>
              </a:tblPr>
              <a:tblGrid>
                <a:gridCol w="3779911"/>
              </a:tblGrid>
              <a:tr h="218172">
                <a:tc>
                  <a:txBody>
                    <a:bodyPr/>
                    <a:lstStyle/>
                    <a:p>
                      <a:pPr algn="ctr"/>
                      <a:r>
                        <a:rPr lang="en-GB" sz="900" dirty="0" smtClean="0">
                          <a:solidFill>
                            <a:schemeClr val="tx1"/>
                          </a:solidFill>
                        </a:rPr>
                        <a:t>SKILLS</a:t>
                      </a:r>
                      <a:endParaRPr lang="en-GB" sz="400" dirty="0">
                        <a:solidFill>
                          <a:schemeClr val="tx1"/>
                        </a:solidFill>
                      </a:endParaRPr>
                    </a:p>
                  </a:txBody>
                  <a:tcPr/>
                </a:tc>
              </a:tr>
              <a:tr h="285078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r>
                        <a:rPr lang="en-GB" sz="1000" b="1" dirty="0" smtClean="0">
                          <a:solidFill>
                            <a:schemeClr val="tx1"/>
                          </a:solidFill>
                        </a:rPr>
                        <a:t>COMPARISON SKILLS:  </a:t>
                      </a:r>
                    </a:p>
                    <a:p>
                      <a:pPr lvl="0"/>
                      <a:r>
                        <a:rPr lang="en-GB" sz="1000" dirty="0" smtClean="0"/>
                        <a:t>Link to the question for both texts stating the similarity or difference, </a:t>
                      </a:r>
                    </a:p>
                    <a:p>
                      <a:pPr lvl="0"/>
                      <a:r>
                        <a:rPr lang="en-GB" sz="1000" dirty="0" smtClean="0"/>
                        <a:t>Give a quote which links to your idea from TEXT 1</a:t>
                      </a:r>
                    </a:p>
                    <a:p>
                      <a:pPr lvl="0"/>
                      <a:r>
                        <a:rPr lang="en-GB" sz="1000" dirty="0" smtClean="0"/>
                        <a:t>Explain briefly what the quote means </a:t>
                      </a:r>
                    </a:p>
                    <a:p>
                      <a:pPr lvl="0"/>
                      <a:r>
                        <a:rPr lang="en-GB" sz="1000" dirty="0" smtClean="0"/>
                        <a:t>Use comparative connectives in your answer to then explain a quote from TEXT 2 and HOW the quotes are different or the same and what they make you think </a:t>
                      </a: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88181585"/>
              </p:ext>
            </p:extLst>
          </p:nvPr>
        </p:nvGraphicFramePr>
        <p:xfrm>
          <a:off x="3748256" y="3212976"/>
          <a:ext cx="3779912" cy="2240280"/>
        </p:xfrm>
        <a:graphic>
          <a:graphicData uri="http://schemas.openxmlformats.org/drawingml/2006/table">
            <a:tbl>
              <a:tblPr firstRow="1" bandRow="1">
                <a:tableStyleId>{93296810-A885-4BE3-A3E7-6D5BEEA58F35}</a:tableStyleId>
              </a:tblPr>
              <a:tblGrid>
                <a:gridCol w="3779912"/>
              </a:tblGrid>
              <a:tr h="210887">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tr>
              <a:tr h="1733328">
                <a:tc>
                  <a:txBody>
                    <a:bodyPr/>
                    <a:lstStyle/>
                    <a:p>
                      <a:pPr algn="ctr"/>
                      <a:r>
                        <a:rPr lang="en-GB" sz="900" b="1" i="1" u="sng" dirty="0" smtClean="0">
                          <a:solidFill>
                            <a:schemeClr val="tx1"/>
                          </a:solidFill>
                        </a:rPr>
                        <a:t>SINGLE</a:t>
                      </a:r>
                      <a:r>
                        <a:rPr lang="en-GB" sz="900" b="1" i="1" u="sng" baseline="0" dirty="0" smtClean="0">
                          <a:solidFill>
                            <a:schemeClr val="tx1"/>
                          </a:solidFill>
                        </a:rPr>
                        <a:t> POEM ESSAY</a:t>
                      </a:r>
                      <a:endParaRPr lang="en-GB" sz="900" b="1" i="1" u="sng" dirty="0" smtClean="0">
                        <a:solidFill>
                          <a:schemeClr val="tx1"/>
                        </a:solidFill>
                      </a:endParaRPr>
                    </a:p>
                    <a:p>
                      <a:r>
                        <a:rPr lang="en-GB" sz="900" b="1" i="1" dirty="0" smtClean="0">
                          <a:solidFill>
                            <a:schemeClr val="tx1"/>
                          </a:solidFill>
                        </a:rPr>
                        <a:t>Intro</a:t>
                      </a:r>
                      <a:r>
                        <a:rPr lang="en-GB" sz="900" b="0" dirty="0" smtClean="0">
                          <a:solidFill>
                            <a:schemeClr val="tx1"/>
                          </a:solidFill>
                        </a:rPr>
                        <a:t> – link to question. Explain where meaning of the poem briefly. Can say time period/influences (context)  </a:t>
                      </a:r>
                      <a:r>
                        <a:rPr lang="en-GB" sz="900" b="0" i="1" dirty="0" smtClean="0">
                          <a:solidFill>
                            <a:schemeClr val="tx1"/>
                          </a:solidFill>
                        </a:rPr>
                        <a:t>Throughout the essay – Choose relevant quotes and analyse the language, structure and effect of these quotes. Refer to question and explain the meaning. Also, link to the context too. </a:t>
                      </a:r>
                      <a:r>
                        <a:rPr lang="en-GB" sz="900" b="0" dirty="0" smtClean="0">
                          <a:solidFill>
                            <a:schemeClr val="tx1"/>
                          </a:solidFill>
                        </a:rPr>
                        <a:t>Conclude – Short summary of points</a:t>
                      </a:r>
                    </a:p>
                    <a:p>
                      <a:pPr algn="ctr"/>
                      <a:r>
                        <a:rPr lang="en-GB" sz="900" b="0" u="sng" dirty="0" smtClean="0">
                          <a:solidFill>
                            <a:schemeClr val="tx1"/>
                          </a:solidFill>
                        </a:rPr>
                        <a:t>COMPARISON POEM ESSAY</a:t>
                      </a:r>
                    </a:p>
                    <a:p>
                      <a:r>
                        <a:rPr lang="en-GB" sz="900" b="0" u="sng" baseline="0" dirty="0" smtClean="0">
                          <a:solidFill>
                            <a:schemeClr val="tx1"/>
                          </a:solidFill>
                        </a:rPr>
                        <a:t> </a:t>
                      </a:r>
                      <a:r>
                        <a:rPr lang="en-GB" sz="900" b="0" i="1" dirty="0" smtClean="0">
                          <a:solidFill>
                            <a:schemeClr val="tx1"/>
                          </a:solidFill>
                        </a:rPr>
                        <a:t>Intro</a:t>
                      </a:r>
                      <a:r>
                        <a:rPr lang="en-GB" sz="900" b="0" dirty="0" smtClean="0">
                          <a:solidFill>
                            <a:schemeClr val="tx1"/>
                          </a:solidFill>
                        </a:rPr>
                        <a:t> – link to question. Explain where meaning of the poem briefly. Can say time period/influences (context,</a:t>
                      </a:r>
                      <a:r>
                        <a:rPr lang="en-GB" sz="900" b="0" baseline="0" dirty="0" smtClean="0">
                          <a:solidFill>
                            <a:schemeClr val="tx1"/>
                          </a:solidFill>
                        </a:rPr>
                        <a:t> </a:t>
                      </a:r>
                      <a:r>
                        <a:rPr lang="en-GB" sz="900" b="0" i="1" dirty="0" smtClean="0">
                          <a:solidFill>
                            <a:schemeClr val="tx1"/>
                          </a:solidFill>
                        </a:rPr>
                        <a:t>Throughout the essay– </a:t>
                      </a:r>
                      <a:r>
                        <a:rPr lang="en-GB" sz="900" b="0" dirty="0" smtClean="0">
                          <a:solidFill>
                            <a:schemeClr val="tx1"/>
                          </a:solidFill>
                        </a:rPr>
                        <a:t>Start with the 2</a:t>
                      </a:r>
                      <a:r>
                        <a:rPr lang="en-GB" sz="900" b="0" baseline="30000" dirty="0" smtClean="0">
                          <a:solidFill>
                            <a:schemeClr val="tx1"/>
                          </a:solidFill>
                        </a:rPr>
                        <a:t>nd</a:t>
                      </a:r>
                      <a:r>
                        <a:rPr lang="en-GB" sz="900" b="0" dirty="0" smtClean="0">
                          <a:solidFill>
                            <a:schemeClr val="tx1"/>
                          </a:solidFill>
                        </a:rPr>
                        <a:t> poem, choose relevant quotes/moments from the poem and analyse the language, structure and effect of these quotes and how they link to examples and analysis from poem 1. You must use connectives of comparison. Refer to the question and explain the meaning. Also, link to the context too for both poems, </a:t>
                      </a:r>
                      <a:r>
                        <a:rPr lang="en-GB" sz="900" b="0" i="1" dirty="0" smtClean="0">
                          <a:solidFill>
                            <a:schemeClr val="tx1"/>
                          </a:solidFill>
                        </a:rPr>
                        <a:t>Conclude</a:t>
                      </a:r>
                      <a:r>
                        <a:rPr lang="en-GB" sz="900" b="0" dirty="0" smtClean="0">
                          <a:solidFill>
                            <a:schemeClr val="tx1"/>
                          </a:solidFill>
                        </a:rPr>
                        <a:t> – Short summary of points</a:t>
                      </a:r>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885842984"/>
              </p:ext>
            </p:extLst>
          </p:nvPr>
        </p:nvGraphicFramePr>
        <p:xfrm>
          <a:off x="3851920" y="5526008"/>
          <a:ext cx="3635896" cy="1296144"/>
        </p:xfrm>
        <a:graphic>
          <a:graphicData uri="http://schemas.openxmlformats.org/drawingml/2006/table">
            <a:tbl>
              <a:tblPr firstRow="1" bandRow="1">
                <a:tableStyleId>{93296810-A885-4BE3-A3E7-6D5BEEA58F35}</a:tableStyleId>
              </a:tblPr>
              <a:tblGrid>
                <a:gridCol w="1296144"/>
                <a:gridCol w="795372"/>
                <a:gridCol w="635406"/>
                <a:gridCol w="908974"/>
              </a:tblGrid>
              <a:tr h="216024">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dirty="0"/>
                    </a:p>
                  </a:txBody>
                  <a:tcPr/>
                </a:tc>
                <a:tc gridSpan="2">
                  <a:txBody>
                    <a:bodyPr/>
                    <a:lstStyle/>
                    <a:p>
                      <a:pPr algn="ctr"/>
                      <a:r>
                        <a:rPr lang="en-GB" sz="900" dirty="0" smtClean="0">
                          <a:solidFill>
                            <a:schemeClr val="tx1"/>
                          </a:solidFill>
                        </a:rPr>
                        <a:t>Tentative Phrases</a:t>
                      </a:r>
                      <a:endParaRPr lang="en-GB" sz="900" dirty="0">
                        <a:solidFill>
                          <a:schemeClr val="tx1"/>
                        </a:solidFill>
                      </a:endParaRPr>
                    </a:p>
                  </a:txBody>
                  <a:tcPr/>
                </a:tc>
                <a:tc hMerge="1">
                  <a:txBody>
                    <a:bodyPr/>
                    <a:lstStyle/>
                    <a:p>
                      <a:pPr algn="ctr"/>
                      <a:endParaRPr lang="en-GB" sz="900" dirty="0">
                        <a:solidFill>
                          <a:schemeClr val="tx1"/>
                        </a:solidFill>
                      </a:endParaRPr>
                    </a:p>
                  </a:txBody>
                  <a:tcPr/>
                </a:tc>
              </a:tr>
              <a:tr h="203448">
                <a:tc>
                  <a:txBody>
                    <a:bodyPr/>
                    <a:lstStyle/>
                    <a:p>
                      <a:r>
                        <a:rPr lang="en-GB" sz="900" dirty="0" smtClean="0"/>
                        <a:t>Similarly</a:t>
                      </a:r>
                      <a:endParaRPr lang="en-GB" sz="900" dirty="0"/>
                    </a:p>
                  </a:txBody>
                  <a:tcPr/>
                </a:tc>
                <a:tc>
                  <a:txBody>
                    <a:bodyPr/>
                    <a:lstStyle/>
                    <a:p>
                      <a:r>
                        <a:rPr lang="en-GB" sz="900" dirty="0" smtClean="0"/>
                        <a:t>Differently</a:t>
                      </a:r>
                      <a:endParaRPr lang="en-GB" sz="900" dirty="0"/>
                    </a:p>
                  </a:txBody>
                  <a:tcPr/>
                </a:tc>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tr>
              <a:tr h="262880">
                <a:tc>
                  <a:txBody>
                    <a:bodyPr/>
                    <a:lstStyle/>
                    <a:p>
                      <a:r>
                        <a:rPr lang="en-GB" sz="900" dirty="0" smtClean="0"/>
                        <a:t>In</a:t>
                      </a:r>
                      <a:r>
                        <a:rPr lang="en-GB" sz="900" baseline="0" dirty="0" smtClean="0"/>
                        <a:t> contrast/contrastingly </a:t>
                      </a:r>
                      <a:endParaRPr lang="en-GB" sz="900" dirty="0"/>
                    </a:p>
                  </a:txBody>
                  <a:tcPr/>
                </a:tc>
                <a:tc>
                  <a:txBody>
                    <a:bodyPr/>
                    <a:lstStyle/>
                    <a:p>
                      <a:r>
                        <a:rPr lang="en-GB" sz="900" dirty="0" smtClean="0"/>
                        <a:t>On the other hand </a:t>
                      </a:r>
                      <a:endParaRPr lang="en-GB" sz="900" dirty="0"/>
                    </a:p>
                  </a:txBody>
                  <a:tcPr/>
                </a:tc>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tr>
              <a:tr h="216024">
                <a:tc>
                  <a:txBody>
                    <a:bodyPr/>
                    <a:lstStyle/>
                    <a:p>
                      <a:r>
                        <a:rPr lang="en-GB" sz="900" dirty="0" smtClean="0"/>
                        <a:t>However </a:t>
                      </a:r>
                      <a:endParaRPr lang="en-GB" sz="900" dirty="0"/>
                    </a:p>
                  </a:txBody>
                  <a:tcPr/>
                </a:tc>
                <a:tc>
                  <a:txBody>
                    <a:bodyPr/>
                    <a:lstStyle/>
                    <a:p>
                      <a:r>
                        <a:rPr lang="en-GB" sz="900" dirty="0" smtClean="0"/>
                        <a:t>Both </a:t>
                      </a:r>
                      <a:endParaRPr lang="en-GB" sz="900" dirty="0"/>
                    </a:p>
                  </a:txBody>
                  <a:tcPr/>
                </a:tc>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tr>
              <a:tr h="244584">
                <a:tc>
                  <a:txBody>
                    <a:bodyPr/>
                    <a:lstStyle/>
                    <a:p>
                      <a:r>
                        <a:rPr lang="en-GB" sz="900" dirty="0" smtClean="0"/>
                        <a:t>Also</a:t>
                      </a:r>
                      <a:endParaRPr lang="en-GB" sz="900" dirty="0"/>
                    </a:p>
                  </a:txBody>
                  <a:tcPr/>
                </a:tc>
                <a:tc>
                  <a:txBody>
                    <a:bodyPr/>
                    <a:lstStyle/>
                    <a:p>
                      <a:r>
                        <a:rPr lang="en-GB" sz="900" dirty="0" smtClean="0"/>
                        <a:t>As well as </a:t>
                      </a:r>
                      <a:endParaRPr lang="en-GB" sz="900" dirty="0"/>
                    </a:p>
                  </a:txBody>
                  <a:tcPr/>
                </a:tc>
                <a:tc>
                  <a:txBody>
                    <a:bodyPr/>
                    <a:lstStyle/>
                    <a:p>
                      <a:endParaRPr lang="en-GB" sz="900" dirty="0"/>
                    </a:p>
                  </a:txBody>
                  <a:tcPr/>
                </a:tc>
                <a:tc>
                  <a:txBody>
                    <a:bodyPr/>
                    <a:lstStyle/>
                    <a:p>
                      <a:endParaRPr lang="en-GB" sz="900" dirty="0"/>
                    </a:p>
                  </a:txBody>
                  <a:tcPr/>
                </a:tc>
              </a:tr>
            </a:tbl>
          </a:graphicData>
        </a:graphic>
      </p:graphicFrame>
      <p:sp>
        <p:nvSpPr>
          <p:cNvPr id="9" name="Rectangle 8"/>
          <p:cNvSpPr/>
          <p:nvPr/>
        </p:nvSpPr>
        <p:spPr>
          <a:xfrm>
            <a:off x="7564600" y="10894"/>
            <a:ext cx="1547664" cy="38318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900" b="1" dirty="0" smtClean="0"/>
              <a:t>LINKS BETWEEN THE POEMS </a:t>
            </a:r>
          </a:p>
          <a:p>
            <a:endParaRPr lang="en-GB" sz="900" b="1" dirty="0"/>
          </a:p>
          <a:p>
            <a:r>
              <a:rPr lang="en-GB" sz="900" b="1" dirty="0" smtClean="0"/>
              <a:t>CONFLICT – Hawk Roosting, Mametz Wood, Dulce et Decorum </a:t>
            </a:r>
            <a:r>
              <a:rPr lang="en-GB" sz="900" b="1" dirty="0" err="1" smtClean="0"/>
              <a:t>Estm</a:t>
            </a:r>
            <a:r>
              <a:rPr lang="en-GB" sz="900" b="1" dirty="0" smtClean="0"/>
              <a:t> Ozymandias, The Manhunt, The Soldier, London, A Wife in London </a:t>
            </a:r>
          </a:p>
          <a:p>
            <a:r>
              <a:rPr lang="en-GB" sz="900" b="1" dirty="0" smtClean="0"/>
              <a:t>NATURE – Afternoons, Death of a Naturalist, To Autumn, Hawk Roosting, Excerpt from the Prelude</a:t>
            </a:r>
          </a:p>
          <a:p>
            <a:r>
              <a:rPr lang="en-GB" sz="900" b="1" dirty="0" smtClean="0"/>
              <a:t>LOVE – Cozy Apologia, Valentine, Afternoons, She Walks in Beauty, A Wife in London, As imperceptibly as Grief, Sonnet 43</a:t>
            </a:r>
          </a:p>
          <a:p>
            <a:r>
              <a:rPr lang="en-GB" sz="900" b="1" dirty="0" smtClean="0"/>
              <a:t>PLACE- Living Space, London, Ozymandias, Afternoons, As imperceptibly as grief</a:t>
            </a:r>
          </a:p>
          <a:p>
            <a:r>
              <a:rPr lang="en-GB" sz="900" b="1" dirty="0" smtClean="0"/>
              <a:t>SOCIAL COMMENTARY – Dulce et Decorum Est, A Wife in London, London, Ozymandias, To Autumn, Hawk Roosting, Mametz Wood, Valentine, </a:t>
            </a:r>
          </a:p>
          <a:p>
            <a:endParaRPr lang="en-GB" sz="900" b="1" dirty="0" smtClean="0"/>
          </a:p>
        </p:txBody>
      </p:sp>
      <p:sp>
        <p:nvSpPr>
          <p:cNvPr id="3" name="TextBox 2"/>
          <p:cNvSpPr txBox="1"/>
          <p:nvPr/>
        </p:nvSpPr>
        <p:spPr>
          <a:xfrm>
            <a:off x="7620889" y="4005064"/>
            <a:ext cx="1386289" cy="276998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200" b="1" u="sng" dirty="0" smtClean="0"/>
              <a:t>Context</a:t>
            </a:r>
          </a:p>
          <a:p>
            <a:r>
              <a:rPr lang="en-GB" sz="900" b="1" dirty="0" smtClean="0"/>
              <a:t>Romantic poets were</a:t>
            </a:r>
          </a:p>
          <a:p>
            <a:r>
              <a:rPr lang="en-GB" sz="900" b="1" dirty="0" smtClean="0"/>
              <a:t> influenced by nature and </a:t>
            </a:r>
            <a:r>
              <a:rPr lang="en-GB" sz="900" b="1" dirty="0" smtClean="0"/>
              <a:t>beauty </a:t>
            </a:r>
            <a:r>
              <a:rPr lang="en-GB" sz="900" b="1" dirty="0" smtClean="0"/>
              <a:t>transcending </a:t>
            </a:r>
            <a:r>
              <a:rPr lang="en-GB" sz="900" b="1" dirty="0" smtClean="0"/>
              <a:t>reality</a:t>
            </a:r>
          </a:p>
          <a:p>
            <a:r>
              <a:rPr lang="en-GB" sz="900" b="1" dirty="0" smtClean="0"/>
              <a:t>(</a:t>
            </a:r>
            <a:r>
              <a:rPr lang="en-GB" sz="900" b="1" dirty="0" smtClean="0"/>
              <a:t>R – next to their poems) </a:t>
            </a:r>
          </a:p>
          <a:p>
            <a:r>
              <a:rPr lang="en-GB" sz="900" b="1" dirty="0" smtClean="0"/>
              <a:t>Contemporary </a:t>
            </a:r>
            <a:r>
              <a:rPr lang="en-GB" sz="900" b="1" dirty="0" smtClean="0"/>
              <a:t>poets are </a:t>
            </a:r>
          </a:p>
          <a:p>
            <a:r>
              <a:rPr lang="en-GB" sz="900" b="1" dirty="0" smtClean="0"/>
              <a:t>interested in everyday issues and concerns and use their poems to comment on everyday issues and ideas that they want to voice </a:t>
            </a:r>
          </a:p>
          <a:p>
            <a:r>
              <a:rPr lang="en-GB" sz="900" b="1" dirty="0" smtClean="0"/>
              <a:t>(C – next to their poems</a:t>
            </a:r>
            <a:r>
              <a:rPr lang="en-GB" sz="900" b="1" dirty="0" smtClean="0"/>
              <a:t>)</a:t>
            </a:r>
          </a:p>
          <a:p>
            <a:r>
              <a:rPr lang="en-GB" sz="900" b="1" dirty="0" smtClean="0"/>
              <a:t>War poets wrote about issues relating to war/their thoughts and feelings on this topic.</a:t>
            </a:r>
          </a:p>
          <a:p>
            <a:r>
              <a:rPr lang="en-GB" sz="900" b="1" dirty="0" smtClean="0"/>
              <a:t>(W next to their poems)</a:t>
            </a:r>
            <a:endParaRPr lang="en-GB" sz="900" b="1" dirty="0" smtClean="0"/>
          </a:p>
        </p:txBody>
      </p:sp>
    </p:spTree>
    <p:extLst>
      <p:ext uri="{BB962C8B-B14F-4D97-AF65-F5344CB8AC3E}">
        <p14:creationId xmlns:p14="http://schemas.microsoft.com/office/powerpoint/2010/main" val="246646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2695946"/>
              </p:ext>
            </p:extLst>
          </p:nvPr>
        </p:nvGraphicFramePr>
        <p:xfrm>
          <a:off x="0" y="-4"/>
          <a:ext cx="9144000" cy="6873841"/>
        </p:xfrm>
        <a:graphic>
          <a:graphicData uri="http://schemas.openxmlformats.org/drawingml/2006/table">
            <a:tbl>
              <a:tblPr firstRow="1" firstCol="1" bandRow="1"/>
              <a:tblGrid>
                <a:gridCol w="1591294"/>
                <a:gridCol w="7552706"/>
              </a:tblGrid>
              <a:tr h="402860">
                <a:tc>
                  <a:txBody>
                    <a:bodyPr/>
                    <a:lstStyle/>
                    <a:p>
                      <a:pPr>
                        <a:lnSpc>
                          <a:spcPct val="115000"/>
                        </a:lnSpc>
                        <a:spcAft>
                          <a:spcPts val="0"/>
                        </a:spcAft>
                      </a:pPr>
                      <a:r>
                        <a:rPr lang="en-GB" sz="800" b="1" kern="1200" dirty="0" smtClean="0">
                          <a:solidFill>
                            <a:schemeClr val="tx1"/>
                          </a:solidFill>
                          <a:effectLst/>
                          <a:latin typeface="Calibri"/>
                          <a:ea typeface="Times New Roman"/>
                          <a:cs typeface="Arial"/>
                        </a:rPr>
                        <a:t>The Manhunt: Eddie Beddoes after his injuries in the Bosnian Peacekeeping mission.</a:t>
                      </a:r>
                      <a:endParaRPr lang="en-GB" sz="10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800" b="1" kern="1200" dirty="0">
                          <a:solidFill>
                            <a:srgbClr val="000000"/>
                          </a:solidFill>
                          <a:effectLst/>
                          <a:latin typeface="Calibri"/>
                          <a:ea typeface="Times New Roman"/>
                          <a:cs typeface="Arial"/>
                        </a:rPr>
                        <a:t>“frozen river which ran through his face,”, Metaphor – links to tears and his physical appearance after the bullet scarred his face, “his grazed heart” Noun Phrase – implies his heart is damaged, physically from the bullet sliding past it but emotionally from the fear he felt at nearly dying , “foetus of metal beneath his chest”, Metaphor – the bullet is stuck inside him and may also link to his emotional state where he feels like a new person as a result of the injuries he has</a:t>
                      </a:r>
                      <a:endParaRPr lang="en-GB" sz="10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6">
                        <a:lumMod val="20000"/>
                        <a:lumOff val="80000"/>
                      </a:schemeClr>
                    </a:solidFill>
                  </a:tcPr>
                </a:tc>
              </a:tr>
              <a:tr h="27170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Sonnet 43: Barrett-Browning expressing her love in many ways.</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dirty="0">
                          <a:effectLst/>
                          <a:latin typeface="Calibri"/>
                          <a:ea typeface="Times New Roman"/>
                          <a:cs typeface="Arial"/>
                        </a:rPr>
                        <a:t>“How do I love thee?”, Rhetorical question – Opening the poem with an obvious indication of </a:t>
                      </a:r>
                      <a:r>
                        <a:rPr lang="en-GB" sz="700" b="1" dirty="0" err="1">
                          <a:effectLst/>
                          <a:latin typeface="Calibri"/>
                          <a:ea typeface="Times New Roman"/>
                          <a:cs typeface="Arial"/>
                        </a:rPr>
                        <a:t>love,“depth</a:t>
                      </a:r>
                      <a:r>
                        <a:rPr lang="en-GB" sz="700" b="1" dirty="0">
                          <a:effectLst/>
                          <a:latin typeface="Calibri"/>
                          <a:ea typeface="Times New Roman"/>
                          <a:cs typeface="Arial"/>
                        </a:rPr>
                        <a:t> and breadth and height”, Triplets – showing how much love and how vast it is that it can’t be contained, “I love thee”, Repetition x 6 – exploring again the idea that love is overwhelming and powerful</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London: </a:t>
                      </a:r>
                      <a:r>
                        <a:rPr lang="en-GB" sz="700" b="1" kern="1200" dirty="0" err="1" smtClean="0">
                          <a:solidFill>
                            <a:schemeClr val="tx1"/>
                          </a:solidFill>
                          <a:effectLst/>
                          <a:latin typeface="Calibri"/>
                          <a:ea typeface="Times New Roman"/>
                          <a:cs typeface="Arial"/>
                        </a:rPr>
                        <a:t>Bllake’s</a:t>
                      </a:r>
                      <a:r>
                        <a:rPr lang="en-GB" sz="700" b="1" kern="1200" dirty="0" smtClean="0">
                          <a:solidFill>
                            <a:schemeClr val="tx1"/>
                          </a:solidFill>
                          <a:effectLst/>
                          <a:latin typeface="Calibri"/>
                          <a:ea typeface="Times New Roman"/>
                          <a:cs typeface="Arial"/>
                        </a:rPr>
                        <a:t> cynical interpretation of religious and societal expectations.</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“mark in every face I meet/ Marks of weakness, marks of woe.”, Triplets – what the poet notices in the faces of all the strangers he is around in town, “In every”, Repetition – to show how much misery and despair he notices in others. It could be a social commentary on other people, “Man…Infants cry…voice,”, Lexical set – linked to people and Blake’s observations of people and their links to religion, “Soldiers sigh/Runs in blood down Palace walls.”</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The Soldier: An idealistic representation of the horrors of war written before the true events became apparent.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“of a foreign field” , Alliteration – the land which the soldiers will die in and be buried in when they fight but the insinuation is that they should be glad to die there, “for ever England”, Metaphor – suggesting death doesn’t take the soldiers delight for their homeland away; when they die their death will leave a little piece of England in the foreign soil, “England bore, shaped, made aware,/Gave, once, her flowers to love, her ways to roam,”, Listing – reinforcing the pride and patriotism every solider should have for their country and reinforcing the idea that death is brave and honourable</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271700">
                <a:tc>
                  <a:txBody>
                    <a:bodyPr/>
                    <a:lstStyle/>
                    <a:p>
                      <a:pPr>
                        <a:lnSpc>
                          <a:spcPct val="115000"/>
                        </a:lnSpc>
                        <a:spcAft>
                          <a:spcPts val="0"/>
                        </a:spcAft>
                      </a:pPr>
                      <a:r>
                        <a:rPr lang="en-GB" sz="700" b="1" kern="1200" smtClean="0">
                          <a:solidFill>
                            <a:schemeClr val="tx1"/>
                          </a:solidFill>
                          <a:effectLst/>
                          <a:latin typeface="Calibri"/>
                          <a:ea typeface="Times New Roman"/>
                          <a:cs typeface="Arial"/>
                        </a:rPr>
                        <a:t>She Walks in Beauty: Byron captivated by female beauty explores his feelings. </a:t>
                      </a:r>
                      <a:endParaRPr lang="en-GB" sz="90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“She walks in beauty,”, Second person – an exaggerated representation of the way that the persona in the poem feels about the women he is talking about, “cloudless climes and starry skies;”, Imagery – showing how he compares her to heavenly imagery and how her beauty transcends the natural worlds beauty, “So soft, so calm, yet eloquent,”, Triplets – exploring attributes that he feels she has</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smtClean="0">
                          <a:solidFill>
                            <a:schemeClr val="tx1"/>
                          </a:solidFill>
                          <a:effectLst/>
                          <a:latin typeface="Calibri"/>
                          <a:ea typeface="Times New Roman"/>
                          <a:cs typeface="Arial"/>
                        </a:rPr>
                        <a:t>Living Space: Outlook on how difficult it is to live in shanty town conditions with no space, clean water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“That /is the problem.”, Enjambment – expressing that the physical appearance of the area is the main problem when the problem is societal as well as space, “Beams/balance crookedly”, Adverb – suggesting that everything is wrong and the physical space is also expressing this too., “bright, thin walls of faith.”, Metaphor – the idea that religion can give hope for a better life linked to the way the people have to live in shacks which are not fit to be living spaces but poverty gives them no choice, while religion can give them hope.</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As Imperceptibly as grief: She would rather be elsewhere and is consumed by her grief.</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“As imperceptibly as Grief”, Metaphor – you can’t touch or see or truly feel grief it is an unknown until you have</a:t>
                      </a:r>
                      <a:r>
                        <a:rPr lang="en-GB" sz="700" b="1" dirty="0">
                          <a:effectLst/>
                          <a:latin typeface="Calibri"/>
                          <a:ea typeface="Times New Roman"/>
                          <a:cs typeface="Arial"/>
                        </a:rPr>
                        <a:t> </a:t>
                      </a:r>
                      <a:r>
                        <a:rPr lang="en-GB" sz="700" b="1" kern="1200" dirty="0">
                          <a:solidFill>
                            <a:srgbClr val="000000"/>
                          </a:solidFill>
                          <a:effectLst/>
                          <a:latin typeface="Calibri"/>
                          <a:ea typeface="Times New Roman"/>
                          <a:cs typeface="Arial"/>
                        </a:rPr>
                        <a:t>experienced it ,  “To seem like Perfidy —“, Tentative – infers that it looks like deceitfulness or an untrustworthy idea, “The Dusk drew earlier in —“, Imagery – creates a sense of pathetic fallacy as if the evening is coming in quickly and</a:t>
                      </a:r>
                      <a:r>
                        <a:rPr lang="en-GB" sz="700" b="1" dirty="0">
                          <a:effectLst/>
                          <a:latin typeface="Calibri"/>
                          <a:ea typeface="Times New Roman"/>
                          <a:cs typeface="Arial"/>
                        </a:rPr>
                        <a:t> </a:t>
                      </a:r>
                      <a:r>
                        <a:rPr lang="en-GB" sz="700" b="1" kern="1200" dirty="0">
                          <a:solidFill>
                            <a:srgbClr val="000000"/>
                          </a:solidFill>
                          <a:effectLst/>
                          <a:latin typeface="Calibri"/>
                          <a:ea typeface="Times New Roman"/>
                          <a:cs typeface="Arial"/>
                        </a:rPr>
                        <a:t>making her feel more sad, “Our Summer made her light escape”, Metaphor – to </a:t>
                      </a:r>
                      <a:r>
                        <a:rPr lang="en-GB" sz="700" b="1" dirty="0">
                          <a:effectLst/>
                          <a:latin typeface="Calibri"/>
                          <a:ea typeface="Times New Roman"/>
                          <a:cs typeface="Arial"/>
                        </a:rPr>
                        <a:t>suggest</a:t>
                      </a:r>
                      <a:r>
                        <a:rPr lang="en-GB" sz="700" b="1" kern="1200" dirty="0">
                          <a:solidFill>
                            <a:srgbClr val="000000"/>
                          </a:solidFill>
                          <a:effectLst/>
                          <a:latin typeface="Calibri"/>
                          <a:ea typeface="Times New Roman"/>
                          <a:cs typeface="Arial"/>
                        </a:rPr>
                        <a:t> that her happiness is what is escaping (Dickenson’s</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271700">
                <a:tc>
                  <a:txBody>
                    <a:bodyPr/>
                    <a:lstStyle/>
                    <a:p>
                      <a:pPr>
                        <a:lnSpc>
                          <a:spcPct val="115000"/>
                        </a:lnSpc>
                        <a:spcAft>
                          <a:spcPts val="1000"/>
                        </a:spcAft>
                      </a:pPr>
                      <a:r>
                        <a:rPr lang="en-GB" sz="700" b="1" dirty="0" err="1" smtClean="0">
                          <a:solidFill>
                            <a:schemeClr val="tx1"/>
                          </a:solidFill>
                          <a:effectLst/>
                          <a:latin typeface="Calibri"/>
                          <a:ea typeface="Calibri"/>
                          <a:cs typeface="Times New Roman"/>
                        </a:rPr>
                        <a:t>Cozy</a:t>
                      </a:r>
                      <a:r>
                        <a:rPr lang="en-GB" sz="700" b="1" dirty="0" smtClean="0">
                          <a:solidFill>
                            <a:schemeClr val="tx1"/>
                          </a:solidFill>
                          <a:effectLst/>
                          <a:latin typeface="Calibri"/>
                          <a:ea typeface="Calibri"/>
                          <a:cs typeface="Times New Roman"/>
                        </a:rPr>
                        <a:t> Apologia: Depicts a contented relationship background of a hurricane.</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1000"/>
                        </a:spcAft>
                      </a:pPr>
                      <a:r>
                        <a:rPr lang="en-GB" sz="700" b="1" dirty="0">
                          <a:effectLst/>
                          <a:latin typeface="Calibri"/>
                          <a:ea typeface="Calibri"/>
                          <a:cs typeface="Times New Roman"/>
                        </a:rPr>
                        <a:t>“I could pick anything and think of you—“, End-stopping – autobiographical with reference to her husband , with furrowed brow/ And chain mail glinting, to set me free:”, Rule of three – dreamlike and fantastical tone , “Oddly male: Big Bad Floyd,”, Caesura – reinforcing the maleness and strength of the hurricane which is coming up the coast. It feels unpredictable.</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Valentine: Duffy gives a realistic interpretation of love using an extended metaphor.</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“I give you an onion.”, Statement -  showing that love can be reduced to mundane everyday items not just the stereotypical flowers and chocolates. Love is real and causes more than just happy emotions. , “Lethal.”, Single sentence line – reinforcing the pain that can be caused unknowingly in a relationship, “Its scent will cling to your fingers,/cling to your knife.”, Repetition – like the scent of the onion once you’ve had love it sticks with you.</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smtClean="0">
                          <a:solidFill>
                            <a:schemeClr val="tx1"/>
                          </a:solidFill>
                          <a:effectLst/>
                          <a:latin typeface="Calibri"/>
                          <a:ea typeface="Times New Roman"/>
                          <a:cs typeface="Arial"/>
                        </a:rPr>
                        <a:t>A Wife In London: The irony of receiving a telegram of death one day and next receiving a love letter from Boer War.</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“tawny vapour”, Metaphor – referencing the fog which is enveloping the city and perhaps using pathetic fallacy to enforce how the wife feels emotionally when she hears the news of her husband’s death., “Flashed news”, Noun phrase – she receives news that her husband has died, (Lexical set relating to sounds) , “highest feather - ”, Metaphor – joyful tone of the letter sent from the husband telling her of his love and his imminent return home to London.</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smtClean="0">
                          <a:solidFill>
                            <a:schemeClr val="tx1"/>
                          </a:solidFill>
                          <a:effectLst/>
                          <a:latin typeface="Calibri"/>
                          <a:ea typeface="Times New Roman"/>
                          <a:cs typeface="Arial"/>
                        </a:rPr>
                        <a:t>Death of a Naturalist: Describes the joy of discovering nature in childhood &amp; later fear of nature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“gargled delicately,”, Verb and adverb – exploring how nature was a thing of wonder and discovery., “frogspawn that grew like clotted water”, Simile – excitement of watching the tadpoles grow and expand and come, to life, “loose necks pulsed like sails”, Simile – repulsion at the appearance of the toads and frogs which have now grown up similar to the now grown up man, who once revelled in the joy of discovering nature but is threatened by the sight as a man. </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Hawk Roosting: Hawks viewpoint is given in the poem to show how dominant in nature he is.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“rehearse perfect kills and eat.”, Verb and adjective – chosen to perhaps imply that this is what the Hawk is made for. He deserves to kill and eat whatever he chooses., “earth’s face upward for my inspection”, Metaphor – implying that the Hawk believes that the earth is there for him to observe and watch and that he is stronger than nature, “has permitted no change”, Imperative – nothing has changed because the hawk arrogantly believes he has not allowed it  </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smtClean="0">
                          <a:solidFill>
                            <a:schemeClr val="tx1"/>
                          </a:solidFill>
                          <a:effectLst/>
                          <a:latin typeface="Calibri"/>
                          <a:ea typeface="Times New Roman"/>
                          <a:cs typeface="Arial"/>
                        </a:rPr>
                        <a:t>To Autumn: Keats explores how Autumn is a beautiful season; metaphorically suggest seasons are linked to life /death. </a:t>
                      </a:r>
                      <a:endParaRPr lang="en-GB" sz="90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“mists of mellow fruitfulness!”, Alliteration – joyful exploration of the start of the autumn season and the end of summer which has allowed the fruits to be ready to, “swell the gourd”, Imagery – the sun has given an abundance of harvest for people to gather and collect to keep them going over the winter months. , “half reaped furrow sound asleep,” , Adjectives – suggesting there is time to sleep and rest now that the harvest has nearly been taken in. It gives a very calm tone to the poem.</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271700">
                <a:tc>
                  <a:txBody>
                    <a:bodyPr/>
                    <a:lstStyle/>
                    <a:p>
                      <a:pPr>
                        <a:lnSpc>
                          <a:spcPct val="115000"/>
                        </a:lnSpc>
                        <a:spcAft>
                          <a:spcPts val="0"/>
                        </a:spcAft>
                      </a:pPr>
                      <a:r>
                        <a:rPr lang="en-GB" sz="700" b="1" kern="1200" smtClean="0">
                          <a:solidFill>
                            <a:schemeClr val="tx1"/>
                          </a:solidFill>
                          <a:effectLst/>
                          <a:latin typeface="Calibri"/>
                          <a:ea typeface="Times New Roman"/>
                          <a:cs typeface="Arial"/>
                        </a:rPr>
                        <a:t>Afternoons : A poem reflecting on the subject of marriage.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“Summer is fading:”, End-stopping – suggesting that a time of freedom is coming to an end., Lettered/Our Wedding, lying”, Italics – pushed aside and forgotten, what once was a joyful and exciting phase has been discarded and overtaken by mundanity., “Their beauty has thickened.”, Metaphor – suggesting that the young mothers have lost freedom they once have and that they are now more cynical. </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Dulce et Decorum Est: The horror and lies told about war with an honest and brutal depiction of life in the trenches.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“Bent double, like old beggars under sacks,/Knock-kneed, coughing like hags,”, Similes – showing how young men</a:t>
                      </a:r>
                      <a:r>
                        <a:rPr lang="en-GB" sz="700" b="1" dirty="0">
                          <a:effectLst/>
                          <a:latin typeface="Calibri"/>
                          <a:ea typeface="Times New Roman"/>
                          <a:cs typeface="Arial"/>
                        </a:rPr>
                        <a:t> </a:t>
                      </a:r>
                      <a:r>
                        <a:rPr lang="en-GB" sz="700" b="1" kern="1200" dirty="0">
                          <a:solidFill>
                            <a:srgbClr val="000000"/>
                          </a:solidFill>
                          <a:effectLst/>
                          <a:latin typeface="Calibri"/>
                          <a:ea typeface="Times New Roman"/>
                          <a:cs typeface="Arial"/>
                        </a:rPr>
                        <a:t>were literally brought to their knees and made ill by the horrors of war and what they had to do. Their health both physically and mentally was affected., “Of gas shells dropping softly behind.”, Sibilance – they are so used to the loud, noises of war that they almost can’t hear the gas being dropped., “like a devil’s sick of sin;”, Symbolism – even the</a:t>
                      </a:r>
                      <a:r>
                        <a:rPr lang="en-GB" sz="700" b="1" dirty="0">
                          <a:effectLst/>
                          <a:latin typeface="Calibri"/>
                          <a:ea typeface="Times New Roman"/>
                          <a:cs typeface="Arial"/>
                        </a:rPr>
                        <a:t> </a:t>
                      </a:r>
                      <a:r>
                        <a:rPr lang="en-GB" sz="700" b="1" kern="1200" dirty="0">
                          <a:solidFill>
                            <a:srgbClr val="000000"/>
                          </a:solidFill>
                          <a:effectLst/>
                          <a:latin typeface="Calibri"/>
                          <a:ea typeface="Times New Roman"/>
                          <a:cs typeface="Arial"/>
                        </a:rPr>
                        <a:t>devil has had enough of the pain and suffering in the name of a greater cause. </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Ozymandias: Reflects on the power of a ruler who had a statue erected for him that has now been destroyed.</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“I met a traveller from an antique land,  First person – old and suggestion of the traveller as a wise man who has a story to tell., “Two vast and </a:t>
                      </a:r>
                      <a:r>
                        <a:rPr lang="en-GB" sz="700" b="1" kern="1200" dirty="0" err="1">
                          <a:solidFill>
                            <a:srgbClr val="000000"/>
                          </a:solidFill>
                          <a:effectLst/>
                          <a:latin typeface="Calibri"/>
                          <a:ea typeface="Times New Roman"/>
                          <a:cs typeface="Arial"/>
                        </a:rPr>
                        <a:t>trunkless</a:t>
                      </a:r>
                      <a:r>
                        <a:rPr lang="en-GB" sz="700" b="1" kern="1200" dirty="0">
                          <a:solidFill>
                            <a:srgbClr val="000000"/>
                          </a:solidFill>
                          <a:effectLst/>
                          <a:latin typeface="Calibri"/>
                          <a:ea typeface="Times New Roman"/>
                          <a:cs typeface="Arial"/>
                        </a:rPr>
                        <a:t> legs of stone”, Adjectives – the statue is ruined and lies forgotten in the desert , “The lone and level sands stretch far away.”, Sibilance – loneliness and forgotten nature of the statue in the middle of the desert reflects that no matter how powerful you were in life you won’t be remembered favourably afterwards if you are morally corrupt.</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402860">
                <a:tc>
                  <a:txBody>
                    <a:bodyPr/>
                    <a:lstStyle/>
                    <a:p>
                      <a:pPr>
                        <a:lnSpc>
                          <a:spcPct val="115000"/>
                        </a:lnSpc>
                        <a:spcAft>
                          <a:spcPts val="0"/>
                        </a:spcAft>
                      </a:pPr>
                      <a:r>
                        <a:rPr lang="en-GB" sz="700" b="1" kern="1200" dirty="0" err="1" smtClean="0">
                          <a:solidFill>
                            <a:schemeClr val="tx1"/>
                          </a:solidFill>
                          <a:effectLst/>
                          <a:latin typeface="Calibri"/>
                          <a:ea typeface="Times New Roman"/>
                          <a:cs typeface="Arial"/>
                        </a:rPr>
                        <a:t>Mametz</a:t>
                      </a:r>
                      <a:r>
                        <a:rPr lang="en-GB" sz="700" b="1" kern="1200" dirty="0" smtClean="0">
                          <a:solidFill>
                            <a:schemeClr val="tx1"/>
                          </a:solidFill>
                          <a:effectLst/>
                          <a:latin typeface="Calibri"/>
                          <a:ea typeface="Times New Roman"/>
                          <a:cs typeface="Arial"/>
                        </a:rPr>
                        <a:t> Wood: The waste of life to a Welsh regiment sent to death at </a:t>
                      </a:r>
                      <a:r>
                        <a:rPr lang="en-GB" sz="700" b="1" kern="1200" dirty="0" err="1" smtClean="0">
                          <a:solidFill>
                            <a:schemeClr val="tx1"/>
                          </a:solidFill>
                          <a:effectLst/>
                          <a:latin typeface="Calibri"/>
                          <a:ea typeface="Times New Roman"/>
                          <a:cs typeface="Arial"/>
                        </a:rPr>
                        <a:t>Mametz</a:t>
                      </a:r>
                      <a:r>
                        <a:rPr lang="en-GB" sz="700" b="1" kern="1200" dirty="0" smtClean="0">
                          <a:solidFill>
                            <a:schemeClr val="tx1"/>
                          </a:solidFill>
                          <a:effectLst/>
                          <a:latin typeface="Calibri"/>
                          <a:ea typeface="Times New Roman"/>
                          <a:cs typeface="Arial"/>
                        </a:rPr>
                        <a:t> Wood and never given credit </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“afterwards the farmers found them –“ End-stopping – farmers were ploughing up pieces of the soldiers for years</a:t>
                      </a:r>
                      <a:r>
                        <a:rPr lang="en-GB" sz="700" b="1" dirty="0">
                          <a:effectLst/>
                          <a:latin typeface="Calibri"/>
                          <a:ea typeface="Times New Roman"/>
                          <a:cs typeface="Arial"/>
                        </a:rPr>
                        <a:t> </a:t>
                      </a:r>
                      <a:r>
                        <a:rPr lang="en-GB" sz="700" b="1" kern="1200" dirty="0">
                          <a:solidFill>
                            <a:srgbClr val="000000"/>
                          </a:solidFill>
                          <a:effectLst/>
                          <a:latin typeface="Calibri"/>
                          <a:ea typeface="Times New Roman"/>
                          <a:cs typeface="Arial"/>
                        </a:rPr>
                        <a:t>and years afterwards., “wasted young,”, Adjective – showing what a terrible thing it was for the Welsh soldiers and also that it could have been avoidable if the sergeants hadn’t been so blasé about sending them into the woods., slipped from their absent tongues.”, End-stopping – reinforcing that these men had no voice at the time they just had to follow orders and also shows how they lost their physical tongues when they died too.</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r h="534019">
                <a:tc>
                  <a:txBody>
                    <a:bodyPr/>
                    <a:lstStyle/>
                    <a:p>
                      <a:pPr>
                        <a:lnSpc>
                          <a:spcPct val="115000"/>
                        </a:lnSpc>
                        <a:spcAft>
                          <a:spcPts val="0"/>
                        </a:spcAft>
                      </a:pPr>
                      <a:r>
                        <a:rPr lang="en-GB" sz="700" b="1" kern="1200" dirty="0" smtClean="0">
                          <a:solidFill>
                            <a:schemeClr val="tx1"/>
                          </a:solidFill>
                          <a:effectLst/>
                          <a:latin typeface="Calibri"/>
                          <a:ea typeface="Times New Roman"/>
                          <a:cs typeface="Arial"/>
                        </a:rPr>
                        <a:t>Excerpt from the Prelude:</a:t>
                      </a:r>
                      <a:r>
                        <a:rPr lang="en-GB" sz="700" b="1" kern="1200" baseline="0" dirty="0" smtClean="0">
                          <a:solidFill>
                            <a:schemeClr val="tx1"/>
                          </a:solidFill>
                          <a:effectLst/>
                          <a:latin typeface="Calibri"/>
                          <a:ea typeface="Times New Roman"/>
                          <a:cs typeface="Arial"/>
                        </a:rPr>
                        <a:t> E</a:t>
                      </a:r>
                      <a:r>
                        <a:rPr lang="en-GB" sz="700" b="1" kern="1200" dirty="0" smtClean="0">
                          <a:solidFill>
                            <a:schemeClr val="tx1"/>
                          </a:solidFill>
                          <a:effectLst/>
                          <a:latin typeface="Calibri"/>
                          <a:ea typeface="Times New Roman"/>
                          <a:cs typeface="Arial"/>
                        </a:rPr>
                        <a:t>xplores awe of nature and younger self in this autobiographical </a:t>
                      </a:r>
                      <a:r>
                        <a:rPr lang="en-GB" sz="700" b="1" kern="1200" dirty="0" err="1" smtClean="0">
                          <a:solidFill>
                            <a:schemeClr val="tx1"/>
                          </a:solidFill>
                          <a:effectLst/>
                          <a:latin typeface="Calibri"/>
                          <a:ea typeface="Times New Roman"/>
                          <a:cs typeface="Arial"/>
                        </a:rPr>
                        <a:t>exztract</a:t>
                      </a:r>
                      <a:endParaRPr lang="en-GB" sz="900" dirty="0">
                        <a:solidFill>
                          <a:schemeClr val="tx1"/>
                        </a:solidFill>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nSpc>
                          <a:spcPct val="115000"/>
                        </a:lnSpc>
                        <a:spcAft>
                          <a:spcPts val="0"/>
                        </a:spcAft>
                      </a:pPr>
                      <a:r>
                        <a:rPr lang="en-GB" sz="700" b="1" kern="1200" dirty="0">
                          <a:solidFill>
                            <a:srgbClr val="000000"/>
                          </a:solidFill>
                          <a:effectLst/>
                          <a:latin typeface="Calibri"/>
                          <a:ea typeface="Times New Roman"/>
                          <a:cs typeface="Arial"/>
                        </a:rPr>
                        <a:t>“twilight </a:t>
                      </a:r>
                      <a:r>
                        <a:rPr lang="en-GB" sz="700" b="1" kern="1200" dirty="0" err="1">
                          <a:solidFill>
                            <a:srgbClr val="000000"/>
                          </a:solidFill>
                          <a:effectLst/>
                          <a:latin typeface="Calibri"/>
                          <a:ea typeface="Times New Roman"/>
                          <a:cs typeface="Arial"/>
                        </a:rPr>
                        <a:t>blaz’d</a:t>
                      </a:r>
                      <a:r>
                        <a:rPr lang="en-GB" sz="700" b="1" kern="1200" dirty="0">
                          <a:solidFill>
                            <a:srgbClr val="000000"/>
                          </a:solidFill>
                          <a:effectLst/>
                          <a:latin typeface="Calibri"/>
                          <a:ea typeface="Times New Roman"/>
                          <a:cs typeface="Arial"/>
                        </a:rPr>
                        <a:t>,”, Light imagery – showing that it was early evening and suggesting that it was a beautiful time of day., “It was a time of rapture: clear and loud”, Emotive language – showing how happy he was at this point., “</a:t>
                      </a:r>
                      <a:r>
                        <a:rPr lang="en-GB" sz="700" b="1" kern="1200" dirty="0" err="1">
                          <a:solidFill>
                            <a:srgbClr val="000000"/>
                          </a:solidFill>
                          <a:effectLst/>
                          <a:latin typeface="Calibri"/>
                          <a:ea typeface="Times New Roman"/>
                          <a:cs typeface="Arial"/>
                        </a:rPr>
                        <a:t>hiss’d</a:t>
                      </a:r>
                      <a:r>
                        <a:rPr lang="en-GB" sz="700" b="1" kern="1200" dirty="0">
                          <a:solidFill>
                            <a:srgbClr val="000000"/>
                          </a:solidFill>
                          <a:effectLst/>
                          <a:latin typeface="Calibri"/>
                          <a:ea typeface="Times New Roman"/>
                          <a:cs typeface="Arial"/>
                        </a:rPr>
                        <a:t> along the </a:t>
                      </a:r>
                      <a:r>
                        <a:rPr lang="en-GB" sz="700" b="1" kern="1200" dirty="0" err="1">
                          <a:solidFill>
                            <a:srgbClr val="000000"/>
                          </a:solidFill>
                          <a:effectLst/>
                          <a:latin typeface="Calibri"/>
                          <a:ea typeface="Times New Roman"/>
                          <a:cs typeface="Arial"/>
                        </a:rPr>
                        <a:t>polish’d</a:t>
                      </a:r>
                      <a:r>
                        <a:rPr lang="en-GB" sz="700" b="1" kern="1200" dirty="0">
                          <a:solidFill>
                            <a:srgbClr val="000000"/>
                          </a:solidFill>
                          <a:effectLst/>
                          <a:latin typeface="Calibri"/>
                          <a:ea typeface="Times New Roman"/>
                          <a:cs typeface="Arial"/>
                        </a:rPr>
                        <a:t> </a:t>
                      </a:r>
                      <a:r>
                        <a:rPr lang="en-GB" sz="700" b="1" kern="1200" dirty="0" err="1">
                          <a:solidFill>
                            <a:srgbClr val="000000"/>
                          </a:solidFill>
                          <a:effectLst/>
                          <a:latin typeface="Calibri"/>
                          <a:ea typeface="Times New Roman"/>
                          <a:cs typeface="Arial"/>
                        </a:rPr>
                        <a:t>ice,”Verb</a:t>
                      </a:r>
                      <a:r>
                        <a:rPr lang="en-GB" sz="700" b="1" kern="1200" dirty="0">
                          <a:solidFill>
                            <a:srgbClr val="000000"/>
                          </a:solidFill>
                          <a:effectLst/>
                          <a:latin typeface="Calibri"/>
                          <a:ea typeface="Times New Roman"/>
                          <a:cs typeface="Arial"/>
                        </a:rPr>
                        <a:t> – showing how fast he and his friends were skating and how free they were as a result., “The orange sky of evening died away.”, </a:t>
                      </a:r>
                      <a:r>
                        <a:rPr lang="en-GB" sz="700" b="1" kern="1200" dirty="0" smtClean="0">
                          <a:solidFill>
                            <a:srgbClr val="000000"/>
                          </a:solidFill>
                          <a:effectLst/>
                          <a:latin typeface="Calibri"/>
                          <a:ea typeface="Times New Roman"/>
                          <a:cs typeface="Arial"/>
                        </a:rPr>
                        <a:t>Imagery </a:t>
                      </a:r>
                      <a:r>
                        <a:rPr lang="en-GB" sz="700" b="1" kern="1200" dirty="0">
                          <a:solidFill>
                            <a:srgbClr val="000000"/>
                          </a:solidFill>
                          <a:effectLst/>
                          <a:latin typeface="Calibri"/>
                          <a:ea typeface="Times New Roman"/>
                          <a:cs typeface="Arial"/>
                        </a:rPr>
                        <a:t>– linked to the beauty of the sky as evening faded. </a:t>
                      </a:r>
                      <a:endParaRPr lang="en-GB" sz="900" dirty="0">
                        <a:effectLst/>
                        <a:latin typeface="Calibri"/>
                        <a:ea typeface="Calibri"/>
                        <a:cs typeface="Times New Roman"/>
                      </a:endParaRPr>
                    </a:p>
                  </a:txBody>
                  <a:tcPr marL="3343" marR="3343" marT="6269"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20000"/>
                        <a:lumOff val="80000"/>
                      </a:schemeClr>
                    </a:solidFill>
                  </a:tcPr>
                </a:tc>
              </a:tr>
            </a:tbl>
          </a:graphicData>
        </a:graphic>
      </p:graphicFrame>
      <p:sp>
        <p:nvSpPr>
          <p:cNvPr id="5" name="Rectangle 3"/>
          <p:cNvSpPr>
            <a:spLocks noChangeArrowheads="1"/>
          </p:cNvSpPr>
          <p:nvPr/>
        </p:nvSpPr>
        <p:spPr bwMode="auto">
          <a:xfrm>
            <a:off x="1117600" y="1571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35138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2693</Words>
  <Application>Microsoft Office PowerPoint</Application>
  <PresentationFormat>On-screen Show (4:3)</PresentationFormat>
  <Paragraphs>134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Authorised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Susan Strachan</dc:creator>
  <cp:lastModifiedBy>Susan Strachan</cp:lastModifiedBy>
  <cp:revision>29</cp:revision>
  <cp:lastPrinted>2017-07-10T09:12:01Z</cp:lastPrinted>
  <dcterms:created xsi:type="dcterms:W3CDTF">2017-03-29T19:17:23Z</dcterms:created>
  <dcterms:modified xsi:type="dcterms:W3CDTF">2017-07-12T16:11:10Z</dcterms:modified>
</cp:coreProperties>
</file>