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3" r:id="rId5"/>
    <p:sldId id="261" r:id="rId6"/>
    <p:sldId id="262" r:id="rId7"/>
    <p:sldId id="264" r:id="rId8"/>
    <p:sldId id="257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C22D-5C88-49F6-9898-AA902161C5BA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BC3B-91EA-467F-A0C2-23ABF121C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31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C22D-5C88-49F6-9898-AA902161C5BA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BC3B-91EA-467F-A0C2-23ABF121C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73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C22D-5C88-49F6-9898-AA902161C5BA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BC3B-91EA-467F-A0C2-23ABF121C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78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C22D-5C88-49F6-9898-AA902161C5BA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BC3B-91EA-467F-A0C2-23ABF121C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2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C22D-5C88-49F6-9898-AA902161C5BA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BC3B-91EA-467F-A0C2-23ABF121C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52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C22D-5C88-49F6-9898-AA902161C5BA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BC3B-91EA-467F-A0C2-23ABF121C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82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C22D-5C88-49F6-9898-AA902161C5BA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BC3B-91EA-467F-A0C2-23ABF121C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39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C22D-5C88-49F6-9898-AA902161C5BA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BC3B-91EA-467F-A0C2-23ABF121C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71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C22D-5C88-49F6-9898-AA902161C5BA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BC3B-91EA-467F-A0C2-23ABF121C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02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C22D-5C88-49F6-9898-AA902161C5BA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BC3B-91EA-467F-A0C2-23ABF121C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20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C22D-5C88-49F6-9898-AA902161C5BA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BC3B-91EA-467F-A0C2-23ABF121C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93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9C22D-5C88-49F6-9898-AA902161C5BA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2BC3B-91EA-467F-A0C2-23ABF121CD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4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2242" y="182273"/>
            <a:ext cx="3509958" cy="1470025"/>
          </a:xfrm>
          <a:ln w="762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GSCE </a:t>
            </a:r>
            <a:r>
              <a:rPr lang="en-GB" sz="3200" b="1" dirty="0" smtClean="0"/>
              <a:t>LANGUAGE</a:t>
            </a:r>
            <a:r>
              <a:rPr lang="en-GB" sz="3200" dirty="0" smtClean="0"/>
              <a:t> EDUQAS CRITERIA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75478"/>
            <a:ext cx="3672408" cy="4752528"/>
          </a:xfr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GB" b="1" u="sng" dirty="0">
                <a:solidFill>
                  <a:schemeClr val="tx1"/>
                </a:solidFill>
              </a:rPr>
              <a:t>Paper One Language</a:t>
            </a:r>
            <a:endParaRPr lang="en-GB" dirty="0">
              <a:solidFill>
                <a:schemeClr val="tx1"/>
              </a:solidFill>
            </a:endParaRPr>
          </a:p>
          <a:p>
            <a:pPr lvl="0"/>
            <a:r>
              <a:rPr lang="en-GB" b="1" dirty="0">
                <a:solidFill>
                  <a:schemeClr val="tx1"/>
                </a:solidFill>
              </a:rPr>
              <a:t>1A –Fiction Reading: AO1, AO2 &amp; AO4 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(A1 -  AO1, A2 &amp; A3 – AO2, A4 – AO2, A5 – AO4) </a:t>
            </a:r>
            <a:endParaRPr lang="en-GB" dirty="0">
              <a:solidFill>
                <a:schemeClr val="tx1"/>
              </a:solidFill>
            </a:endParaRPr>
          </a:p>
          <a:p>
            <a:pPr lvl="0"/>
            <a:r>
              <a:rPr lang="en-GB" b="1" dirty="0">
                <a:solidFill>
                  <a:schemeClr val="tx1"/>
                </a:solidFill>
              </a:rPr>
              <a:t>1B - Fiction Writing (Creative): AO5 &amp; AO6 </a:t>
            </a:r>
            <a:endParaRPr lang="en-GB" dirty="0">
              <a:solidFill>
                <a:schemeClr val="tx1"/>
              </a:solidFill>
            </a:endParaRPr>
          </a:p>
          <a:p>
            <a:endParaRPr lang="en-GB" b="1" u="sng" dirty="0" smtClean="0">
              <a:solidFill>
                <a:schemeClr val="tx1"/>
              </a:solidFill>
            </a:endParaRPr>
          </a:p>
          <a:p>
            <a:r>
              <a:rPr lang="en-GB" b="1" u="sng" dirty="0" smtClean="0">
                <a:solidFill>
                  <a:schemeClr val="tx1"/>
                </a:solidFill>
              </a:rPr>
              <a:t>Paper </a:t>
            </a:r>
            <a:r>
              <a:rPr lang="en-GB" b="1" u="sng" dirty="0">
                <a:solidFill>
                  <a:schemeClr val="tx1"/>
                </a:solidFill>
              </a:rPr>
              <a:t>Two Language</a:t>
            </a:r>
            <a:endParaRPr lang="en-GB" dirty="0">
              <a:solidFill>
                <a:schemeClr val="tx1"/>
              </a:solidFill>
            </a:endParaRPr>
          </a:p>
          <a:p>
            <a:pPr lvl="0"/>
            <a:r>
              <a:rPr lang="en-GB" b="1" dirty="0">
                <a:solidFill>
                  <a:schemeClr val="tx1"/>
                </a:solidFill>
              </a:rPr>
              <a:t>2A – Non-Fiction Reading: AO1, AO2, AO3 &amp; AO4 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A1 &amp; A3 – AO1, A2 – AO2, A4 – AO4, A5 – AO1, A6 – AO3) </a:t>
            </a:r>
            <a:endParaRPr lang="en-GB" dirty="0">
              <a:solidFill>
                <a:schemeClr val="tx1"/>
              </a:solidFill>
            </a:endParaRPr>
          </a:p>
          <a:p>
            <a:pPr lvl="0"/>
            <a:r>
              <a:rPr lang="en-GB" b="1" dirty="0">
                <a:solidFill>
                  <a:schemeClr val="tx1"/>
                </a:solidFill>
              </a:rPr>
              <a:t>2B - Non-Fiction Writing (Transactional): AO5 &amp; AO6 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95936" y="1875478"/>
            <a:ext cx="4968552" cy="4752528"/>
          </a:xfrm>
          <a:prstGeom prst="rect">
            <a:avLst/>
          </a:prstGeom>
          <a:ln w="38100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Reading: </a:t>
            </a:r>
          </a:p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AO1: Selecting evidence and understanding explicit and implicit meanings 	</a:t>
            </a:r>
          </a:p>
          <a:p>
            <a:pPr algn="l"/>
            <a:endParaRPr lang="en-GB" sz="3800" b="1" dirty="0" smtClean="0">
              <a:solidFill>
                <a:schemeClr val="tx1"/>
              </a:solidFill>
            </a:endParaRPr>
          </a:p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AO2: Analysis</a:t>
            </a:r>
          </a:p>
          <a:p>
            <a:pPr algn="l"/>
            <a:endParaRPr lang="en-GB" sz="3800" b="1" dirty="0" smtClean="0">
              <a:solidFill>
                <a:schemeClr val="tx1"/>
              </a:solidFill>
            </a:endParaRPr>
          </a:p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AO3: Comparisons</a:t>
            </a:r>
          </a:p>
          <a:p>
            <a:pPr algn="l"/>
            <a:endParaRPr lang="en-GB" sz="3800" dirty="0">
              <a:solidFill>
                <a:schemeClr val="tx1"/>
              </a:solidFill>
            </a:endParaRPr>
          </a:p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AO4: Evaluation</a:t>
            </a: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Writing: 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AO5: Communication and organisation</a:t>
            </a:r>
          </a:p>
          <a:p>
            <a:pPr algn="l"/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AO6 Vocabulary, sentence structure, spelling and punctuation </a:t>
            </a: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1914"/>
            <a:ext cx="2484276" cy="161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92031"/>
            <a:ext cx="2484276" cy="165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69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5233" y="188640"/>
            <a:ext cx="3509958" cy="1470025"/>
          </a:xfrm>
          <a:ln w="76200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GSCE </a:t>
            </a:r>
            <a:r>
              <a:rPr lang="en-GB" sz="3200" b="1" dirty="0" smtClean="0"/>
              <a:t>LITERATURE </a:t>
            </a:r>
            <a:r>
              <a:rPr lang="en-GB" sz="3200" dirty="0" smtClean="0"/>
              <a:t>EDUQAS CRITERIA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3672408" cy="5071214"/>
          </a:xfrm>
          <a:ln w="38100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endParaRPr lang="en-GB" sz="2800" b="1" dirty="0" smtClean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</a:rPr>
              <a:t>AO2: Analysis</a:t>
            </a:r>
            <a:endParaRPr lang="en-GB" sz="2800" b="1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</a:rPr>
              <a:t> </a:t>
            </a:r>
            <a:r>
              <a:rPr lang="en-GB" sz="2800" b="1" dirty="0">
                <a:solidFill>
                  <a:prstClr val="black"/>
                </a:solidFill>
              </a:rPr>
              <a:t>	</a:t>
            </a:r>
            <a:endParaRPr lang="en-GB" sz="2800" b="1" dirty="0" smtClean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</a:rPr>
              <a:t>USE PEA </a:t>
            </a:r>
            <a:br>
              <a:rPr lang="en-GB" sz="2800" b="1" dirty="0" smtClean="0">
                <a:solidFill>
                  <a:prstClr val="black"/>
                </a:solidFill>
              </a:rPr>
            </a:br>
            <a:r>
              <a:rPr lang="en-GB" sz="2800" b="1" dirty="0" smtClean="0">
                <a:solidFill>
                  <a:prstClr val="black"/>
                </a:solidFill>
              </a:rPr>
              <a:t>REFER CLOSELY TO SUBJECT TERMINOLOGY </a:t>
            </a:r>
          </a:p>
          <a:p>
            <a:pPr lvl="0"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</a:rPr>
              <a:t>LINK TO LANGUAGE, STRUCTURE &amp; FORM</a:t>
            </a:r>
            <a:br>
              <a:rPr lang="en-GB" sz="2800" b="1" dirty="0" smtClean="0">
                <a:solidFill>
                  <a:prstClr val="black"/>
                </a:solidFill>
              </a:rPr>
            </a:br>
            <a:r>
              <a:rPr lang="en-GB" sz="2800" b="1" dirty="0" smtClean="0">
                <a:solidFill>
                  <a:prstClr val="black"/>
                </a:solidFill>
              </a:rPr>
              <a:t>LINK TO WRITER INTENTIONS</a:t>
            </a:r>
            <a:endParaRPr lang="en-GB" sz="2800" b="1" dirty="0">
              <a:solidFill>
                <a:prstClr val="black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95936" y="1875478"/>
            <a:ext cx="4968552" cy="4752528"/>
          </a:xfrm>
          <a:prstGeom prst="rect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You should be able to: 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•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analyse and appreciate writers’ use of language, form and structure;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• make assured reference to meanings and effects exploring and evaluating the way meaning and ideas are conveyed through language structure and form; 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• use precise subject terminology in an appropriate context.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80120" cy="1023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7698"/>
            <a:ext cx="1190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4980"/>
            <a:ext cx="1627210" cy="122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54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5233" y="188640"/>
            <a:ext cx="3509958" cy="1470025"/>
          </a:xfrm>
          <a:ln w="76200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GSCE </a:t>
            </a:r>
            <a:r>
              <a:rPr lang="en-GB" sz="3200" b="1" dirty="0" smtClean="0"/>
              <a:t>LITERATURE </a:t>
            </a:r>
            <a:r>
              <a:rPr lang="en-GB" sz="3200" dirty="0" smtClean="0"/>
              <a:t>EDUQAS CRITERIA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3672408" cy="5071214"/>
          </a:xfrm>
          <a:ln w="38100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endParaRPr lang="en-GB" sz="2800" b="1" dirty="0" smtClean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</a:rPr>
              <a:t>AO3: Context</a:t>
            </a:r>
            <a:endParaRPr lang="en-GB" sz="2800" b="1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</a:rPr>
              <a:t> </a:t>
            </a:r>
          </a:p>
          <a:p>
            <a:pPr lvl="0">
              <a:spcBef>
                <a:spcPts val="0"/>
              </a:spcBef>
            </a:pPr>
            <a:endParaRPr lang="en-GB" sz="2800" b="1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</a:rPr>
              <a:t>LINK TO THE TIME AND PLACE THE TEXT WAS WRITTEN IN</a:t>
            </a:r>
          </a:p>
          <a:p>
            <a:pPr lvl="0"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</a:rPr>
              <a:t>LINK TEXTS TO HOW THEY WERE APPRECIATED BY THE ORIGINAL AUDIENCE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95936" y="1875478"/>
            <a:ext cx="4968552" cy="4752528"/>
          </a:xfrm>
          <a:prstGeom prst="rect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You should be able to: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show understanding of the relationships between texts and the contexts in which they were written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 including the period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of time,  location, social structures and literary contexts such as genre, and the contexts in which texts are engaged with by different audiences.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80120" cy="1023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7698"/>
            <a:ext cx="1190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4980"/>
            <a:ext cx="1627210" cy="122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773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5233" y="188640"/>
            <a:ext cx="3509958" cy="1470025"/>
          </a:xfrm>
          <a:ln w="76200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GSCE </a:t>
            </a:r>
            <a:r>
              <a:rPr lang="en-GB" sz="3200" b="1" dirty="0" smtClean="0"/>
              <a:t>LITERATURE </a:t>
            </a:r>
            <a:r>
              <a:rPr lang="en-GB" sz="3200" dirty="0" smtClean="0"/>
              <a:t>EDUQAS CRITERIA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3672408" cy="5071214"/>
          </a:xfrm>
          <a:ln w="38100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endParaRPr lang="en-GB" sz="2800" b="1" dirty="0" smtClean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</a:rPr>
              <a:t>AO3: Comparison skills</a:t>
            </a:r>
            <a:endParaRPr lang="en-GB" sz="2800" b="1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</a:rPr>
              <a:t> </a:t>
            </a:r>
          </a:p>
          <a:p>
            <a:pPr lvl="0"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</a:rPr>
              <a:t>COMPARE &amp; CONTRAST MANY EXAMPLES FROM BOTH TEXTS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95936" y="1875478"/>
            <a:ext cx="4968552" cy="4752528"/>
          </a:xfrm>
          <a:prstGeom prst="rect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You should be able to: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800" b="1" dirty="0" smtClean="0">
                <a:solidFill>
                  <a:schemeClr val="tx1"/>
                </a:solidFill>
              </a:rPr>
              <a:t>Comparison is critical, illuminating and sustained across AO1 and AO2. There is a wide ranging discussion of the similarities and/or differences between the poems.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80120" cy="1023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7698"/>
            <a:ext cx="1190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4980"/>
            <a:ext cx="1627210" cy="122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45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5233" y="188640"/>
            <a:ext cx="3509958" cy="1470025"/>
          </a:xfrm>
          <a:ln w="76200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GSCE </a:t>
            </a:r>
            <a:r>
              <a:rPr lang="en-GB" sz="3200" b="1" dirty="0" smtClean="0"/>
              <a:t>LITERATURE </a:t>
            </a:r>
            <a:r>
              <a:rPr lang="en-GB" sz="3200" dirty="0" smtClean="0"/>
              <a:t>EDUQAS CRITERIA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3672408" cy="5071214"/>
          </a:xfrm>
          <a:ln w="38100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endParaRPr lang="en-GB" sz="2800" b="1" dirty="0" smtClean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</a:rPr>
              <a:t>AO3: Spelling, punctuation, vocabulary &amp; sentence structures</a:t>
            </a:r>
          </a:p>
          <a:p>
            <a:pPr lvl="0">
              <a:spcBef>
                <a:spcPts val="0"/>
              </a:spcBef>
            </a:pPr>
            <a:endParaRPr lang="en-GB" sz="2800" b="1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</a:rPr>
              <a:t>USE ACCURATELY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95936" y="1875478"/>
            <a:ext cx="4968552" cy="4752528"/>
          </a:xfrm>
          <a:prstGeom prst="rect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You should be able to: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800" b="1" dirty="0" smtClean="0">
                <a:solidFill>
                  <a:schemeClr val="tx1"/>
                </a:solidFill>
              </a:rPr>
              <a:t>spell and punctuate with consistent accuracy, and consistently use vocabulary and sentence structures to achieve effective control of meaning.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80120" cy="1023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7698"/>
            <a:ext cx="1190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4980"/>
            <a:ext cx="1627210" cy="122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90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2242" y="182273"/>
            <a:ext cx="3509958" cy="1470025"/>
          </a:xfrm>
          <a:ln w="762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GSCE </a:t>
            </a:r>
            <a:r>
              <a:rPr lang="en-GB" sz="3200" b="1" dirty="0" smtClean="0"/>
              <a:t>LANGUAGE</a:t>
            </a:r>
            <a:r>
              <a:rPr lang="en-GB" sz="3200" dirty="0" smtClean="0"/>
              <a:t> EDUQAS CRITERIA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75478"/>
            <a:ext cx="3672408" cy="4752528"/>
          </a:xfr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en-GB" b="1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Reading: 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AO1: Selecting evidence and understanding explicit and implicit meanings</a:t>
            </a:r>
          </a:p>
          <a:p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EXPLICIT: OBVIOUS</a:t>
            </a:r>
            <a:br>
              <a:rPr lang="en-GB" b="1" dirty="0" smtClean="0">
                <a:solidFill>
                  <a:schemeClr val="tx1"/>
                </a:solidFill>
              </a:rPr>
            </a:br>
            <a:r>
              <a:rPr lang="en-GB" b="1" dirty="0" smtClean="0">
                <a:solidFill>
                  <a:schemeClr val="tx1"/>
                </a:solidFill>
              </a:rPr>
              <a:t>IMPLICIT: HIDDEN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95936" y="1875478"/>
            <a:ext cx="4968552" cy="4752528"/>
          </a:xfrm>
          <a:prstGeom prst="rect">
            <a:avLst/>
          </a:prstGeom>
          <a:ln w="38100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You should be able to:	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800" b="1" dirty="0" smtClean="0">
                <a:solidFill>
                  <a:schemeClr val="tx1"/>
                </a:solidFill>
              </a:rPr>
              <a:t>synthesise information with an analytical understanding and provide an overview drawn from a range of relevant details in the text</a:t>
            </a: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1914"/>
            <a:ext cx="2484276" cy="161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92031"/>
            <a:ext cx="2484276" cy="165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2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2242" y="182273"/>
            <a:ext cx="3509958" cy="1470025"/>
          </a:xfrm>
          <a:ln w="762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GSCE </a:t>
            </a:r>
            <a:r>
              <a:rPr lang="en-GB" sz="3200" b="1" dirty="0" smtClean="0"/>
              <a:t>LANGUAGE</a:t>
            </a:r>
            <a:r>
              <a:rPr lang="en-GB" sz="3200" dirty="0" smtClean="0"/>
              <a:t> EDUQAS CRITERIA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75478"/>
            <a:ext cx="3672408" cy="4752528"/>
          </a:xfr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b="1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Reading: 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AO2: Analysis</a:t>
            </a:r>
          </a:p>
          <a:p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USING PEA 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REFERRING TO SUBJECT SPECIFIC TERMINOLOGY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95936" y="1875478"/>
            <a:ext cx="4968552" cy="4752528"/>
          </a:xfrm>
          <a:prstGeom prst="rect">
            <a:avLst/>
          </a:prstGeom>
          <a:ln w="38100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You should be able to:	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• make accurate and perceptive comments about how a wide range of different examples create tension and drama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• provide detailed analysis of how language and the organisation of events are used to achieve effects and influence the reader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•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writer’s technique are explored with explanation of how the reader is influenced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• Well-considered, accurate use of subject terminology supports comments effectively.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1914"/>
            <a:ext cx="2484276" cy="161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92031"/>
            <a:ext cx="2484276" cy="165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81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2242" y="182273"/>
            <a:ext cx="3509958" cy="1470025"/>
          </a:xfrm>
          <a:ln w="762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GSCE </a:t>
            </a:r>
            <a:r>
              <a:rPr lang="en-GB" sz="3200" b="1" dirty="0" smtClean="0"/>
              <a:t>LANGUAGE</a:t>
            </a:r>
            <a:r>
              <a:rPr lang="en-GB" sz="3200" dirty="0" smtClean="0"/>
              <a:t> EDUQAS CRITERIA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75478"/>
            <a:ext cx="3672408" cy="4752528"/>
          </a:xfr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GB" b="1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Reading: 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AO3: Comparisons</a:t>
            </a:r>
          </a:p>
          <a:p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SELECT DETAILS FROM A RANGE OF TEXTS 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COMPARE &amp; CONTRAST</a:t>
            </a:r>
            <a:endParaRPr lang="en-GB" b="1" dirty="0" smtClean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95936" y="1875478"/>
            <a:ext cx="4968552" cy="4752528"/>
          </a:xfrm>
          <a:prstGeom prst="rect">
            <a:avLst/>
          </a:prstGeom>
          <a:ln w="38100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You should be able to:	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make comparisons that are sustained and detailed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show clear understanding of how the comparisons are put across to the reader (writer’s intentions)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1914"/>
            <a:ext cx="2484276" cy="161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92031"/>
            <a:ext cx="2484276" cy="165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14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2242" y="182273"/>
            <a:ext cx="3509958" cy="1470025"/>
          </a:xfrm>
          <a:ln w="762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GSCE </a:t>
            </a:r>
            <a:r>
              <a:rPr lang="en-GB" sz="3200" b="1" dirty="0" smtClean="0"/>
              <a:t>LANGUAGE</a:t>
            </a:r>
            <a:r>
              <a:rPr lang="en-GB" sz="3200" dirty="0" smtClean="0"/>
              <a:t> EDUQAS CRITERIA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75478"/>
            <a:ext cx="3672408" cy="4752528"/>
          </a:xfr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GB" b="1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Reading: 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AO4: Evaluation</a:t>
            </a:r>
          </a:p>
          <a:p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COMMENT ON DETAILS </a:t>
            </a:r>
            <a:br>
              <a:rPr lang="en-GB" b="1" dirty="0" smtClean="0">
                <a:solidFill>
                  <a:schemeClr val="tx1"/>
                </a:solidFill>
              </a:rPr>
            </a:br>
            <a:r>
              <a:rPr lang="en-GB" b="1" dirty="0" smtClean="0">
                <a:solidFill>
                  <a:schemeClr val="tx1"/>
                </a:solidFill>
              </a:rPr>
              <a:t>USE QUOTES</a:t>
            </a:r>
            <a:br>
              <a:rPr lang="en-GB" b="1" dirty="0" smtClean="0">
                <a:solidFill>
                  <a:schemeClr val="tx1"/>
                </a:solidFill>
              </a:rPr>
            </a:br>
            <a:r>
              <a:rPr lang="en-GB" b="1" dirty="0" smtClean="0">
                <a:solidFill>
                  <a:schemeClr val="tx1"/>
                </a:solidFill>
              </a:rPr>
              <a:t>PERSUADE &amp; EVALUATE</a:t>
            </a:r>
            <a:endParaRPr lang="en-GB" b="1" dirty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95936" y="1875478"/>
            <a:ext cx="4968552" cy="4752528"/>
          </a:xfrm>
          <a:prstGeom prst="rect">
            <a:avLst/>
          </a:prstGeom>
          <a:ln w="38100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You should be able to:	</a:t>
            </a:r>
          </a:p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• Give a persuasive evaluation of the text and its effects, supported by convincing, well selected examples and purposeful quotes</a:t>
            </a:r>
          </a:p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• Responses will show engagement and involvement, where an overview of the whole text is used to make accurate and perceptive comments </a:t>
            </a:r>
          </a:p>
          <a:p>
            <a:pPr algn="l"/>
            <a:endParaRPr lang="en-GB" sz="3800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1914"/>
            <a:ext cx="2484276" cy="161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92031"/>
            <a:ext cx="2484276" cy="165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61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2242" y="182273"/>
            <a:ext cx="3509958" cy="1470025"/>
          </a:xfrm>
          <a:ln w="762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GSCE </a:t>
            </a:r>
            <a:r>
              <a:rPr lang="en-GB" sz="3200" b="1" dirty="0" smtClean="0"/>
              <a:t>LANGUAGE</a:t>
            </a:r>
            <a:r>
              <a:rPr lang="en-GB" sz="3200" dirty="0" smtClean="0"/>
              <a:t> EDUQAS CRITERIA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75478"/>
            <a:ext cx="3672408" cy="4752528"/>
          </a:xfr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endParaRPr lang="en-GB" b="1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Writing: 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AO5: Communication and Organisation</a:t>
            </a:r>
          </a:p>
          <a:p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WELL WRITTEN</a:t>
            </a:r>
            <a:br>
              <a:rPr lang="en-GB" b="1" dirty="0" smtClean="0">
                <a:solidFill>
                  <a:schemeClr val="tx1"/>
                </a:solidFill>
              </a:rPr>
            </a:br>
            <a:r>
              <a:rPr lang="en-GB" b="1" dirty="0" smtClean="0">
                <a:solidFill>
                  <a:schemeClr val="tx1"/>
                </a:solidFill>
              </a:rPr>
              <a:t>ORGANISED </a:t>
            </a:r>
            <a:br>
              <a:rPr lang="en-GB" b="1" dirty="0" smtClean="0">
                <a:solidFill>
                  <a:schemeClr val="tx1"/>
                </a:solidFill>
              </a:rPr>
            </a:br>
            <a:r>
              <a:rPr lang="en-GB" b="1" dirty="0" smtClean="0">
                <a:solidFill>
                  <a:schemeClr val="tx1"/>
                </a:solidFill>
              </a:rPr>
              <a:t>AMBITIOUS IN MEANING</a:t>
            </a:r>
          </a:p>
          <a:p>
            <a:endParaRPr lang="en-GB" b="1" dirty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92132" y="1844824"/>
            <a:ext cx="4968552" cy="4752528"/>
          </a:xfrm>
          <a:prstGeom prst="rect">
            <a:avLst/>
          </a:prstGeom>
          <a:ln w="38100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You should be able to:	</a:t>
            </a:r>
          </a:p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• the writing is fully coherent and controlled </a:t>
            </a:r>
          </a:p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•</a:t>
            </a:r>
            <a:r>
              <a:rPr lang="en-GB" sz="3800" b="1" dirty="0">
                <a:solidFill>
                  <a:schemeClr val="tx1"/>
                </a:solidFill>
              </a:rPr>
              <a:t> </a:t>
            </a:r>
            <a:r>
              <a:rPr lang="en-GB" sz="3800" b="1" dirty="0" smtClean="0">
                <a:solidFill>
                  <a:schemeClr val="tx1"/>
                </a:solidFill>
              </a:rPr>
              <a:t>the writing is clearly and imaginatively organised </a:t>
            </a:r>
          </a:p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•</a:t>
            </a:r>
            <a:r>
              <a:rPr lang="en-GB" sz="3800" b="1" dirty="0">
                <a:solidFill>
                  <a:schemeClr val="tx1"/>
                </a:solidFill>
              </a:rPr>
              <a:t> </a:t>
            </a:r>
            <a:r>
              <a:rPr lang="en-GB" sz="3800" b="1" dirty="0" smtClean="0">
                <a:solidFill>
                  <a:schemeClr val="tx1"/>
                </a:solidFill>
              </a:rPr>
              <a:t>structure and grammatical features are used ambitiously to give the writing cohesion and coherence </a:t>
            </a:r>
          </a:p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• communication is ambitious and consistently conveys precise meaning </a:t>
            </a:r>
          </a:p>
          <a:p>
            <a:pPr algn="l"/>
            <a:endParaRPr lang="en-GB" sz="3800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1914"/>
            <a:ext cx="2484276" cy="161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92031"/>
            <a:ext cx="2484276" cy="165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55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2242" y="182273"/>
            <a:ext cx="3509958" cy="1470025"/>
          </a:xfrm>
          <a:ln w="762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GSCE </a:t>
            </a:r>
            <a:r>
              <a:rPr lang="en-GB" sz="3200" b="1" dirty="0" smtClean="0"/>
              <a:t>LANGUAGE</a:t>
            </a:r>
            <a:r>
              <a:rPr lang="en-GB" sz="3200" dirty="0" smtClean="0"/>
              <a:t> EDUQAS CRITERIA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75478"/>
            <a:ext cx="3672408" cy="4752528"/>
          </a:xfr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b="1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Writing: 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AO6: Vocabulary, sentence structure, spelling and punctuation </a:t>
            </a:r>
          </a:p>
          <a:p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USED ACCURATELY</a:t>
            </a:r>
          </a:p>
          <a:p>
            <a:endParaRPr lang="en-GB" b="1" dirty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92132" y="1844824"/>
            <a:ext cx="4968552" cy="4752528"/>
          </a:xfrm>
          <a:prstGeom prst="rect">
            <a:avLst/>
          </a:prstGeom>
          <a:ln w="38100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You should be able to:	</a:t>
            </a:r>
          </a:p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• use appropriate and effective variety of sentence structures</a:t>
            </a:r>
          </a:p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•sentence construction is controlled and accurate </a:t>
            </a:r>
          </a:p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•a range of punctuation is used confidently and accurately </a:t>
            </a:r>
          </a:p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•</a:t>
            </a:r>
            <a:r>
              <a:rPr lang="en-GB" sz="3800" b="1" dirty="0">
                <a:solidFill>
                  <a:schemeClr val="tx1"/>
                </a:solidFill>
              </a:rPr>
              <a:t> </a:t>
            </a:r>
            <a:r>
              <a:rPr lang="en-GB" sz="3800" b="1" dirty="0" smtClean="0">
                <a:solidFill>
                  <a:schemeClr val="tx1"/>
                </a:solidFill>
              </a:rPr>
              <a:t>spelling is correct </a:t>
            </a:r>
          </a:p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• control of tense and agreement </a:t>
            </a:r>
          </a:p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•a wide range of appropriate, ambitious vocabulary is used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1914"/>
            <a:ext cx="2484276" cy="161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92031"/>
            <a:ext cx="2484276" cy="165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141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5233" y="188640"/>
            <a:ext cx="3509958" cy="1470025"/>
          </a:xfrm>
          <a:ln w="76200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GSCE </a:t>
            </a:r>
            <a:r>
              <a:rPr lang="en-GB" sz="3200" b="1" dirty="0" smtClean="0"/>
              <a:t>LITERATURE </a:t>
            </a:r>
            <a:r>
              <a:rPr lang="en-GB" sz="3200" dirty="0" smtClean="0"/>
              <a:t>EDUQAS CRITERIA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3672408" cy="5071214"/>
          </a:xfrm>
          <a:ln w="38100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1600" b="1" u="sng" dirty="0">
                <a:solidFill>
                  <a:schemeClr val="tx1"/>
                </a:solidFill>
              </a:rPr>
              <a:t>Paper One Literature</a:t>
            </a:r>
            <a:endParaRPr lang="en-GB" sz="1600" dirty="0">
              <a:solidFill>
                <a:schemeClr val="tx1"/>
              </a:solidFill>
            </a:endParaRPr>
          </a:p>
          <a:p>
            <a:pPr lvl="0" algn="l"/>
            <a:r>
              <a:rPr lang="en-GB" sz="1600" b="1" dirty="0">
                <a:solidFill>
                  <a:schemeClr val="tx1"/>
                </a:solidFill>
              </a:rPr>
              <a:t>1A - Shakespeare extract (a) and essay (b) – AO1 &amp; AO2 and (b) 5 marks are allocated for spelling, punctuation, vocabulary and sentence structures</a:t>
            </a:r>
            <a:endParaRPr lang="en-GB" sz="1600" dirty="0">
              <a:solidFill>
                <a:schemeClr val="tx1"/>
              </a:solidFill>
            </a:endParaRPr>
          </a:p>
          <a:p>
            <a:pPr lvl="0" algn="l"/>
            <a:r>
              <a:rPr lang="en-GB" sz="1600" b="1" dirty="0">
                <a:solidFill>
                  <a:schemeClr val="tx1"/>
                </a:solidFill>
              </a:rPr>
              <a:t>1B - Anthology single poem (a) and comparison (b) - AO1, AO2 &amp; AO3 and comparison skills for (b) </a:t>
            </a:r>
            <a:endParaRPr lang="en-GB" sz="1600" dirty="0">
              <a:solidFill>
                <a:schemeClr val="tx1"/>
              </a:solidFill>
            </a:endParaRPr>
          </a:p>
          <a:p>
            <a:pPr algn="l"/>
            <a:r>
              <a:rPr lang="en-GB" sz="1600" b="1" u="sng" dirty="0">
                <a:solidFill>
                  <a:schemeClr val="tx1"/>
                </a:solidFill>
              </a:rPr>
              <a:t>Paper Two Literature</a:t>
            </a:r>
            <a:endParaRPr lang="en-GB" sz="1600" dirty="0">
              <a:solidFill>
                <a:schemeClr val="tx1"/>
              </a:solidFill>
            </a:endParaRPr>
          </a:p>
          <a:p>
            <a:pPr lvl="0" algn="l"/>
            <a:r>
              <a:rPr lang="en-GB" sz="1600" b="1" dirty="0">
                <a:solidFill>
                  <a:schemeClr val="tx1"/>
                </a:solidFill>
              </a:rPr>
              <a:t>2A - Post 1914 drama (extract &amp; essay combination) LOTF, BB, AIC – AO1 &amp; AO2 and spelling, punctuation, vocabulary and sentence structures</a:t>
            </a:r>
            <a:endParaRPr lang="en-GB" sz="1600" dirty="0">
              <a:solidFill>
                <a:schemeClr val="tx1"/>
              </a:solidFill>
            </a:endParaRPr>
          </a:p>
          <a:p>
            <a:pPr lvl="0" algn="l"/>
            <a:r>
              <a:rPr lang="en-GB" sz="1600" b="1" dirty="0">
                <a:solidFill>
                  <a:schemeClr val="tx1"/>
                </a:solidFill>
              </a:rPr>
              <a:t>2B - 19</a:t>
            </a:r>
            <a:r>
              <a:rPr lang="en-GB" sz="1600" b="1" baseline="30000" dirty="0">
                <a:solidFill>
                  <a:schemeClr val="tx1"/>
                </a:solidFill>
              </a:rPr>
              <a:t>th</a:t>
            </a:r>
            <a:r>
              <a:rPr lang="en-GB" sz="1600" b="1" dirty="0">
                <a:solidFill>
                  <a:schemeClr val="tx1"/>
                </a:solidFill>
              </a:rPr>
              <a:t> Century prose (extract &amp; whole text reference) A Christmas Carol – AO1, AO2 &amp; AO3</a:t>
            </a:r>
            <a:endParaRPr lang="en-GB" sz="1600" dirty="0">
              <a:solidFill>
                <a:schemeClr val="tx1"/>
              </a:solidFill>
            </a:endParaRPr>
          </a:p>
          <a:p>
            <a:pPr lvl="0" algn="l"/>
            <a:r>
              <a:rPr lang="en-GB" sz="1600" b="1" dirty="0">
                <a:solidFill>
                  <a:schemeClr val="tx1"/>
                </a:solidFill>
              </a:rPr>
              <a:t>2C – Unseen Poetry single poem (a) and comparison (b) – AO1 &amp;AO2 and comparison skills for (b) </a:t>
            </a:r>
            <a:endParaRPr lang="en-GB" sz="16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95936" y="1875478"/>
            <a:ext cx="4968552" cy="4752528"/>
          </a:xfrm>
          <a:prstGeom prst="rect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Reading: </a:t>
            </a:r>
          </a:p>
          <a:p>
            <a:pPr algn="l"/>
            <a:r>
              <a:rPr lang="en-GB" sz="2800" b="1" dirty="0" smtClean="0">
                <a:solidFill>
                  <a:schemeClr val="tx1"/>
                </a:solidFill>
              </a:rPr>
              <a:t>AO1: understanding/knowledge &amp; evidence 	</a:t>
            </a:r>
          </a:p>
          <a:p>
            <a:pPr algn="l"/>
            <a:r>
              <a:rPr lang="en-GB" sz="2800" b="1" dirty="0" smtClean="0">
                <a:solidFill>
                  <a:schemeClr val="tx1"/>
                </a:solidFill>
              </a:rPr>
              <a:t>AO2: Analysis</a:t>
            </a:r>
          </a:p>
          <a:p>
            <a:pPr algn="l"/>
            <a:r>
              <a:rPr lang="en-GB" sz="2800" b="1" dirty="0" smtClean="0">
                <a:solidFill>
                  <a:schemeClr val="tx1"/>
                </a:solidFill>
              </a:rPr>
              <a:t>AO3: Context</a:t>
            </a:r>
          </a:p>
          <a:p>
            <a:pPr algn="l"/>
            <a:endParaRPr lang="en-GB" sz="2800" b="1" dirty="0" smtClean="0">
              <a:solidFill>
                <a:schemeClr val="tx1"/>
              </a:solidFill>
            </a:endParaRPr>
          </a:p>
          <a:p>
            <a:pPr algn="l"/>
            <a:r>
              <a:rPr lang="en-GB" sz="2800" b="1" dirty="0" smtClean="0">
                <a:solidFill>
                  <a:schemeClr val="tx1"/>
                </a:solidFill>
              </a:rPr>
              <a:t>Other skills: </a:t>
            </a:r>
          </a:p>
          <a:p>
            <a:pPr algn="l"/>
            <a:r>
              <a:rPr lang="en-GB" sz="2800" b="1" dirty="0" smtClean="0">
                <a:solidFill>
                  <a:schemeClr val="tx1"/>
                </a:solidFill>
              </a:rPr>
              <a:t>Comparison Skills &amp; Spelling, punctuation, vocabulary &amp; sentence structures</a:t>
            </a:r>
            <a:endParaRPr lang="en-GB" sz="2800" b="1" dirty="0">
              <a:solidFill>
                <a:schemeClr val="tx1"/>
              </a:solidFill>
            </a:endParaRP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80120" cy="1023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7698"/>
            <a:ext cx="1190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4980"/>
            <a:ext cx="1627210" cy="122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479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5233" y="188640"/>
            <a:ext cx="3509958" cy="1470025"/>
          </a:xfrm>
          <a:ln w="76200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GSCE </a:t>
            </a:r>
            <a:r>
              <a:rPr lang="en-GB" sz="3200" b="1" dirty="0" smtClean="0"/>
              <a:t>LITERATURE </a:t>
            </a:r>
            <a:r>
              <a:rPr lang="en-GB" sz="3200" dirty="0" smtClean="0"/>
              <a:t>EDUQAS CRITERIA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3672408" cy="5071214"/>
          </a:xfrm>
          <a:ln w="38100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endParaRPr lang="en-GB" sz="2800" b="1" dirty="0" smtClean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</a:rPr>
              <a:t>AO1</a:t>
            </a:r>
            <a:r>
              <a:rPr lang="en-GB" sz="2800" b="1" dirty="0">
                <a:solidFill>
                  <a:prstClr val="black"/>
                </a:solidFill>
              </a:rPr>
              <a:t>: </a:t>
            </a:r>
            <a:r>
              <a:rPr lang="en-GB" sz="2800" b="1" dirty="0" smtClean="0">
                <a:solidFill>
                  <a:prstClr val="black"/>
                </a:solidFill>
              </a:rPr>
              <a:t>understanding/</a:t>
            </a:r>
          </a:p>
          <a:p>
            <a:pPr lvl="0"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</a:rPr>
              <a:t>knowledge </a:t>
            </a:r>
            <a:r>
              <a:rPr lang="en-GB" sz="2800" b="1" dirty="0">
                <a:solidFill>
                  <a:prstClr val="black"/>
                </a:solidFill>
              </a:rPr>
              <a:t>&amp; </a:t>
            </a:r>
            <a:r>
              <a:rPr lang="en-GB" sz="2800" b="1" dirty="0" smtClean="0">
                <a:solidFill>
                  <a:prstClr val="black"/>
                </a:solidFill>
              </a:rPr>
              <a:t>evidence</a:t>
            </a:r>
          </a:p>
          <a:p>
            <a:pPr lvl="0">
              <a:spcBef>
                <a:spcPts val="0"/>
              </a:spcBef>
            </a:pPr>
            <a:endParaRPr lang="en-GB" sz="2800" b="1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</a:rPr>
              <a:t> </a:t>
            </a:r>
            <a:r>
              <a:rPr lang="en-GB" sz="2800" b="1" dirty="0">
                <a:solidFill>
                  <a:prstClr val="black"/>
                </a:solidFill>
              </a:rPr>
              <a:t>	</a:t>
            </a:r>
            <a:endParaRPr lang="en-GB" sz="2800" b="1" dirty="0" smtClean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2800" b="1" dirty="0" smtClean="0">
                <a:solidFill>
                  <a:prstClr val="black"/>
                </a:solidFill>
              </a:rPr>
              <a:t>LINK TO THE QUESTION</a:t>
            </a:r>
            <a:br>
              <a:rPr lang="en-GB" sz="2800" b="1" dirty="0" smtClean="0">
                <a:solidFill>
                  <a:prstClr val="black"/>
                </a:solidFill>
              </a:rPr>
            </a:br>
            <a:r>
              <a:rPr lang="en-GB" sz="2800" b="1" dirty="0" smtClean="0">
                <a:solidFill>
                  <a:prstClr val="black"/>
                </a:solidFill>
              </a:rPr>
              <a:t>SHOW DETAILED KNOWLEDGE OF THE DIFFERENT TEXTS </a:t>
            </a:r>
            <a:br>
              <a:rPr lang="en-GB" sz="2800" b="1" dirty="0" smtClean="0">
                <a:solidFill>
                  <a:prstClr val="black"/>
                </a:solidFill>
              </a:rPr>
            </a:br>
            <a:r>
              <a:rPr lang="en-GB" sz="2800" b="1" dirty="0" smtClean="0">
                <a:solidFill>
                  <a:prstClr val="black"/>
                </a:solidFill>
              </a:rPr>
              <a:t>USE &amp; REMEMBER QUOTES</a:t>
            </a:r>
            <a:endParaRPr lang="en-GB" sz="2800" b="1" dirty="0">
              <a:solidFill>
                <a:prstClr val="black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95936" y="1875478"/>
            <a:ext cx="4968552" cy="4752528"/>
          </a:xfrm>
          <a:prstGeom prst="rect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800" b="1" dirty="0" smtClean="0">
                <a:solidFill>
                  <a:schemeClr val="tx1"/>
                </a:solidFill>
              </a:rPr>
              <a:t>You should be able to: 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• focus on the task, including overview, put across ideas with consistent clarity and use an appropriate tone; 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• use a sensitive and evaluative approach to the task and analyse the extract and wider text critically;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• show a perceptive understanding of the extract and wider text, engaging fully, perhaps with some originality in their personal response; 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• responses include pertinent, direct references from across the extract and wider text, including quotations.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080120" cy="1023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7698"/>
            <a:ext cx="1190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4980"/>
            <a:ext cx="1627210" cy="122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76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726</Words>
  <Application>Microsoft Office PowerPoint</Application>
  <PresentationFormat>On-screen Show (4:3)</PresentationFormat>
  <Paragraphs>150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GSCE LANGUAGE EDUQAS CRITERIA</vt:lpstr>
      <vt:lpstr>GSCE LANGUAGE EDUQAS CRITERIA</vt:lpstr>
      <vt:lpstr>GSCE LANGUAGE EDUQAS CRITERIA</vt:lpstr>
      <vt:lpstr>GSCE LANGUAGE EDUQAS CRITERIA</vt:lpstr>
      <vt:lpstr>GSCE LANGUAGE EDUQAS CRITERIA</vt:lpstr>
      <vt:lpstr>GSCE LANGUAGE EDUQAS CRITERIA</vt:lpstr>
      <vt:lpstr>GSCE LANGUAGE EDUQAS CRITERIA</vt:lpstr>
      <vt:lpstr>GSCE LITERATURE EDUQAS CRITERIA</vt:lpstr>
      <vt:lpstr>GSCE LITERATURE EDUQAS CRITERIA</vt:lpstr>
      <vt:lpstr>GSCE LITERATURE EDUQAS CRITERIA</vt:lpstr>
      <vt:lpstr>GSCE LITERATURE EDUQAS CRITERIA</vt:lpstr>
      <vt:lpstr>GSCE LITERATURE EDUQAS CRITERIA</vt:lpstr>
      <vt:lpstr>GSCE LITERATURE EDUQAS CRITERIA</vt:lpstr>
    </vt:vector>
  </TitlesOfParts>
  <Company>Authorised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GSCE LANGUAGE EDUQAS CRITERIA</dc:title>
  <dc:creator>Susan Strachan</dc:creator>
  <cp:lastModifiedBy>Susan Strachan</cp:lastModifiedBy>
  <cp:revision>6</cp:revision>
  <dcterms:created xsi:type="dcterms:W3CDTF">2016-07-03T13:38:28Z</dcterms:created>
  <dcterms:modified xsi:type="dcterms:W3CDTF">2016-07-03T14:29:12Z</dcterms:modified>
</cp:coreProperties>
</file>