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4" r:id="rId3"/>
    <p:sldId id="262" r:id="rId4"/>
    <p:sldId id="295" r:id="rId5"/>
    <p:sldId id="265" r:id="rId6"/>
    <p:sldId id="257" r:id="rId7"/>
    <p:sldId id="258" r:id="rId8"/>
    <p:sldId id="256" r:id="rId9"/>
    <p:sldId id="268" r:id="rId10"/>
    <p:sldId id="269" r:id="rId11"/>
    <p:sldId id="271" r:id="rId12"/>
    <p:sldId id="276" r:id="rId13"/>
    <p:sldId id="272" r:id="rId14"/>
    <p:sldId id="275" r:id="rId15"/>
    <p:sldId id="274" r:id="rId16"/>
    <p:sldId id="281" r:id="rId17"/>
    <p:sldId id="282" r:id="rId18"/>
    <p:sldId id="273" r:id="rId19"/>
    <p:sldId id="277" r:id="rId20"/>
    <p:sldId id="286" r:id="rId21"/>
    <p:sldId id="288" r:id="rId22"/>
    <p:sldId id="287" r:id="rId23"/>
    <p:sldId id="289" r:id="rId24"/>
    <p:sldId id="278" r:id="rId25"/>
    <p:sldId id="279" r:id="rId26"/>
    <p:sldId id="290" r:id="rId27"/>
    <p:sldId id="291" r:id="rId28"/>
    <p:sldId id="292" r:id="rId29"/>
    <p:sldId id="293"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65702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53426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338291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D4407A-E8BB-4453-B8B7-DBF3C784A29F}" type="datetimeFigureOut">
              <a:rPr lang="en-GB" smtClean="0"/>
              <a:t>10/04/2018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00394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D4407A-E8BB-4453-B8B7-DBF3C784A29F}" type="datetimeFigureOut">
              <a:rPr lang="en-GB" smtClean="0"/>
              <a:t>10/04/2018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81714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D4407A-E8BB-4453-B8B7-DBF3C784A29F}" type="datetimeFigureOut">
              <a:rPr lang="en-GB" smtClean="0"/>
              <a:t>10/04/2018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9034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D4407A-E8BB-4453-B8B7-DBF3C784A29F}" type="datetimeFigureOut">
              <a:rPr lang="en-GB" smtClean="0"/>
              <a:t>10/04/2018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37087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D4407A-E8BB-4453-B8B7-DBF3C784A29F}" type="datetimeFigureOut">
              <a:rPr lang="en-GB" smtClean="0"/>
              <a:t>10/04/2018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94196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4407A-E8BB-4453-B8B7-DBF3C784A29F}" type="datetimeFigureOut">
              <a:rPr lang="en-GB" smtClean="0"/>
              <a:t>10/04/2018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26484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4407A-E8BB-4453-B8B7-DBF3C784A29F}" type="datetimeFigureOut">
              <a:rPr lang="en-GB" smtClean="0"/>
              <a:t>10/04/2018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116726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D4407A-E8BB-4453-B8B7-DBF3C784A29F}" type="datetimeFigureOut">
              <a:rPr lang="en-GB" smtClean="0"/>
              <a:t>10/04/2018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464F54-D568-49F4-8D70-75BBA2E46AA0}" type="slidenum">
              <a:rPr lang="en-GB" smtClean="0"/>
              <a:t>‹#›</a:t>
            </a:fld>
            <a:endParaRPr lang="en-GB"/>
          </a:p>
        </p:txBody>
      </p:sp>
    </p:spTree>
    <p:extLst>
      <p:ext uri="{BB962C8B-B14F-4D97-AF65-F5344CB8AC3E}">
        <p14:creationId xmlns:p14="http://schemas.microsoft.com/office/powerpoint/2010/main" val="4961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4407A-E8BB-4453-B8B7-DBF3C784A29F}" type="datetimeFigureOut">
              <a:rPr lang="en-GB" smtClean="0"/>
              <a:t>10/04/2018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64F54-D568-49F4-8D70-75BBA2E46AA0}" type="slidenum">
              <a:rPr lang="en-GB" smtClean="0"/>
              <a:t>‹#›</a:t>
            </a:fld>
            <a:endParaRPr lang="en-GB"/>
          </a:p>
        </p:txBody>
      </p:sp>
    </p:spTree>
    <p:extLst>
      <p:ext uri="{BB962C8B-B14F-4D97-AF65-F5344CB8AC3E}">
        <p14:creationId xmlns:p14="http://schemas.microsoft.com/office/powerpoint/2010/main" val="345939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6D8CEtUxf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churchillacademyenglish.weebly.com/gcse-revision-podcas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hurchillacademyenglish.weebly.com/gcse-revision-podcast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churchillacademyenglish.weebly.com/gcse-revision-podcasts.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churchillacademyenglish.weebly.com/gcse-revision-podcas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1830-C131-4DB6-A15D-A1E2E458FE2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38762D-C0FD-446A-A715-F7C151FCA9ED}"/>
              </a:ext>
            </a:extLst>
          </p:cNvPr>
          <p:cNvSpPr>
            <a:spLocks noGrp="1"/>
          </p:cNvSpPr>
          <p:nvPr>
            <p:ph idx="1"/>
          </p:nvPr>
        </p:nvSpPr>
        <p:spPr>
          <a:xfrm>
            <a:off x="242778" y="2174413"/>
            <a:ext cx="2553582" cy="4351338"/>
          </a:xfrm>
          <a:ln w="28575"/>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r>
              <a:rPr lang="en-GB" dirty="0"/>
              <a:t>A single poem essay – 20 minutes </a:t>
            </a:r>
          </a:p>
          <a:p>
            <a:r>
              <a:rPr lang="en-GB" dirty="0"/>
              <a:t>A comparison poem essay – 40 minutes </a:t>
            </a:r>
          </a:p>
          <a:p>
            <a:r>
              <a:rPr lang="en-GB" dirty="0"/>
              <a:t>You must include context </a:t>
            </a:r>
          </a:p>
          <a:p>
            <a:r>
              <a:rPr lang="en-GB" dirty="0"/>
              <a:t>You will not have the second poem in the exam</a:t>
            </a:r>
          </a:p>
        </p:txBody>
      </p:sp>
      <p:sp>
        <p:nvSpPr>
          <p:cNvPr id="4" name="Title 1">
            <a:extLst>
              <a:ext uri="{FF2B5EF4-FFF2-40B4-BE49-F238E27FC236}">
                <a16:creationId xmlns:a16="http://schemas.microsoft.com/office/drawing/2014/main" id="{84EE15A0-AEF0-4CFF-9C51-7317FA1D7242}"/>
              </a:ext>
            </a:extLst>
          </p:cNvPr>
          <p:cNvSpPr txBox="1">
            <a:spLocks/>
          </p:cNvSpPr>
          <p:nvPr/>
        </p:nvSpPr>
        <p:spPr>
          <a:xfrm>
            <a:off x="162613" y="157735"/>
            <a:ext cx="11856561" cy="1809288"/>
          </a:xfrm>
          <a:prstGeom prst="rect">
            <a:avLst/>
          </a:prstGeom>
          <a:ln w="76200" cap="flat" cmpd="sng" algn="ctr">
            <a:solidFill>
              <a:schemeClr val="accent6"/>
            </a:solidFill>
            <a:prstDash val="solid"/>
            <a:miter lim="800000"/>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u="sng" dirty="0"/>
              <a:t>Revision Guide for the Anthology Literature Exam</a:t>
            </a:r>
          </a:p>
          <a:p>
            <a:pPr algn="ctr"/>
            <a:r>
              <a:rPr lang="en-GB" b="1" u="sng" dirty="0"/>
              <a:t>Literature 1B – a) single poem essay b) comparison essay</a:t>
            </a:r>
          </a:p>
        </p:txBody>
      </p:sp>
      <p:sp>
        <p:nvSpPr>
          <p:cNvPr id="6" name="Content Placeholder 2">
            <a:extLst>
              <a:ext uri="{FF2B5EF4-FFF2-40B4-BE49-F238E27FC236}">
                <a16:creationId xmlns:a16="http://schemas.microsoft.com/office/drawing/2014/main" id="{B20254BB-E1AD-4EB5-ADD1-732711BA617F}"/>
              </a:ext>
            </a:extLst>
          </p:cNvPr>
          <p:cNvSpPr txBox="1">
            <a:spLocks/>
          </p:cNvSpPr>
          <p:nvPr/>
        </p:nvSpPr>
        <p:spPr>
          <a:xfrm>
            <a:off x="2953610" y="2174413"/>
            <a:ext cx="2772485" cy="4351338"/>
          </a:xfrm>
          <a:prstGeom prst="rect">
            <a:avLst/>
          </a:prstGeom>
          <a:ln w="28575" cap="flat" cmpd="sng" algn="ctr">
            <a:solidFill>
              <a:schemeClr val="accent6"/>
            </a:solidFill>
            <a:prstDash val="solid"/>
            <a:miter lim="800000"/>
          </a:ln>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en-GB" dirty="0"/>
              <a:t>How can I revise? </a:t>
            </a:r>
          </a:p>
          <a:p>
            <a:r>
              <a:rPr lang="en-GB" dirty="0"/>
              <a:t>Use this booklet to help you and use the information in your exercise book on all the poems and the non-fiction writing. </a:t>
            </a:r>
          </a:p>
          <a:p>
            <a:r>
              <a:rPr lang="en-GB" dirty="0"/>
              <a:t>Use your KO sheets and make sure you are 100% happy with the approaches to these tasks.</a:t>
            </a:r>
          </a:p>
        </p:txBody>
      </p:sp>
      <p:sp>
        <p:nvSpPr>
          <p:cNvPr id="7" name="Content Placeholder 2">
            <a:extLst>
              <a:ext uri="{FF2B5EF4-FFF2-40B4-BE49-F238E27FC236}">
                <a16:creationId xmlns:a16="http://schemas.microsoft.com/office/drawing/2014/main" id="{761CADB9-9F8D-49A3-BCC7-E74F6F9F587C}"/>
              </a:ext>
            </a:extLst>
          </p:cNvPr>
          <p:cNvSpPr txBox="1">
            <a:spLocks/>
          </p:cNvSpPr>
          <p:nvPr/>
        </p:nvSpPr>
        <p:spPr>
          <a:xfrm>
            <a:off x="5883346" y="2174413"/>
            <a:ext cx="6135828" cy="4351338"/>
          </a:xfrm>
          <a:prstGeom prst="rect">
            <a:avLst/>
          </a:prstGeom>
          <a:ln w="28575" cap="flat" cmpd="sng" algn="ctr">
            <a:solidFill>
              <a:schemeClr val="accent5"/>
            </a:solidFill>
            <a:prstDash val="solid"/>
            <a:miter lim="800000"/>
          </a:ln>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i="1" u="sng" dirty="0"/>
              <a:t>Contents – Anthology</a:t>
            </a:r>
          </a:p>
          <a:p>
            <a:r>
              <a:rPr lang="en-GB" dirty="0"/>
              <a:t>Analysis reminder &amp; comparison connectives </a:t>
            </a:r>
          </a:p>
          <a:p>
            <a:r>
              <a:rPr lang="en-GB" dirty="0"/>
              <a:t>Place </a:t>
            </a:r>
            <a:r>
              <a:rPr lang="en-GB" dirty="0" smtClean="0"/>
              <a:t>Mats </a:t>
            </a:r>
            <a:r>
              <a:rPr lang="en-GB" dirty="0"/>
              <a:t>to help with planning tasks </a:t>
            </a:r>
          </a:p>
          <a:p>
            <a:r>
              <a:rPr lang="en-GB" dirty="0"/>
              <a:t>Context linked to specific quotes guidance for each subtopic within the Anthology: War, Love, Place and Nature </a:t>
            </a:r>
          </a:p>
          <a:p>
            <a:r>
              <a:rPr lang="en-GB" dirty="0"/>
              <a:t>Each poem with specific revision tasks &amp; questions to help you </a:t>
            </a:r>
          </a:p>
          <a:p>
            <a:r>
              <a:rPr lang="en-GB" dirty="0"/>
              <a:t>Some practice essay questions to use with the planning mat or to attempt as revision &amp; other suggestions for the subtopics – War, Love, Place and Nature</a:t>
            </a:r>
          </a:p>
        </p:txBody>
      </p:sp>
    </p:spTree>
    <p:extLst>
      <p:ext uri="{BB962C8B-B14F-4D97-AF65-F5344CB8AC3E}">
        <p14:creationId xmlns:p14="http://schemas.microsoft.com/office/powerpoint/2010/main" val="240789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35" y="78828"/>
            <a:ext cx="3397188" cy="3416320"/>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Write a story from the perspective of the soldiers.</a:t>
            </a:r>
          </a:p>
          <a:p>
            <a:r>
              <a:rPr lang="en-GB" sz="2000" dirty="0"/>
              <a:t>Think about: </a:t>
            </a:r>
          </a:p>
          <a:p>
            <a:r>
              <a:rPr lang="en-GB" sz="2000" dirty="0"/>
              <a:t>The senses &amp; emotions created in this stressful time.</a:t>
            </a:r>
          </a:p>
          <a:p>
            <a:r>
              <a:rPr lang="en-GB" sz="2000" dirty="0"/>
              <a:t>How did the feel? What did they see? What was going through their minds? What noises were they hearing? </a:t>
            </a:r>
          </a:p>
          <a:p>
            <a:r>
              <a:rPr lang="en-GB" dirty="0"/>
              <a:t> </a:t>
            </a:r>
          </a:p>
          <a:p>
            <a:endParaRPr lang="en-GB" dirty="0"/>
          </a:p>
        </p:txBody>
      </p:sp>
      <p:sp>
        <p:nvSpPr>
          <p:cNvPr id="5" name="TextBox 4"/>
          <p:cNvSpPr txBox="1"/>
          <p:nvPr/>
        </p:nvSpPr>
        <p:spPr>
          <a:xfrm>
            <a:off x="47835" y="3699641"/>
            <a:ext cx="3397188"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Welsh soldiers were famously left without a proper burial and without being commended for their bravery” </a:t>
            </a:r>
          </a:p>
          <a:p>
            <a:endParaRPr lang="en-GB" sz="2000" b="1" dirty="0"/>
          </a:p>
          <a:p>
            <a:r>
              <a:rPr lang="en-GB" sz="2000" b="1" dirty="0"/>
              <a:t>Evaluate what this suggests about the scale of the war and how can this be resolved? </a:t>
            </a:r>
            <a:endParaRPr lang="en-GB" dirty="0"/>
          </a:p>
        </p:txBody>
      </p:sp>
      <p:sp>
        <p:nvSpPr>
          <p:cNvPr id="6" name="TextBox 5"/>
          <p:cNvSpPr txBox="1"/>
          <p:nvPr/>
        </p:nvSpPr>
        <p:spPr>
          <a:xfrm>
            <a:off x="8108731" y="78828"/>
            <a:ext cx="3967655"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dirty="0"/>
              <a:t>Look up Owen Sheers on YouTube talking about his visit to Mametz Wood: </a:t>
            </a:r>
            <a:r>
              <a:rPr lang="en-GB" sz="2000" dirty="0">
                <a:hlinkClick r:id="rId2"/>
              </a:rPr>
              <a:t>https://www.youtube.com/watch?v=O6D8CEtUxfE</a:t>
            </a:r>
            <a:endParaRPr lang="en-GB" sz="2000" dirty="0"/>
          </a:p>
          <a:p>
            <a:endParaRPr lang="en-GB" sz="2000" dirty="0"/>
          </a:p>
          <a:p>
            <a:r>
              <a:rPr lang="en-GB" sz="2000" dirty="0"/>
              <a:t>What do you learn from this? </a:t>
            </a:r>
          </a:p>
          <a:p>
            <a:endParaRPr lang="en-GB" dirty="0"/>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
        <p:nvSpPr>
          <p:cNvPr id="7" name="Rectangle 6">
            <a:extLst>
              <a:ext uri="{FF2B5EF4-FFF2-40B4-BE49-F238E27FC236}">
                <a16:creationId xmlns:a16="http://schemas.microsoft.com/office/drawing/2014/main" id="{34E19623-43A6-4E26-BBCB-E1BB7835CD82}"/>
              </a:ext>
            </a:extLst>
          </p:cNvPr>
          <p:cNvSpPr/>
          <p:nvPr/>
        </p:nvSpPr>
        <p:spPr>
          <a:xfrm>
            <a:off x="3547866" y="258901"/>
            <a:ext cx="4458021" cy="63401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a:t>Mametz Wood </a:t>
            </a:r>
          </a:p>
          <a:p>
            <a:r>
              <a:rPr lang="en-GB" sz="1400" dirty="0"/>
              <a:t>For years afterwards the farmers found them –</a:t>
            </a:r>
            <a:br>
              <a:rPr lang="en-GB" sz="1400" dirty="0"/>
            </a:br>
            <a:r>
              <a:rPr lang="en-GB" sz="1400" dirty="0"/>
              <a:t>the wasted young, turning up under their plough blades</a:t>
            </a:r>
            <a:br>
              <a:rPr lang="en-GB" sz="1400" dirty="0"/>
            </a:br>
            <a:r>
              <a:rPr lang="en-GB" sz="1400" dirty="0"/>
              <a:t>as they tended the land back into itself.</a:t>
            </a:r>
          </a:p>
          <a:p>
            <a:endParaRPr lang="en-GB" sz="1400" dirty="0"/>
          </a:p>
          <a:p>
            <a:r>
              <a:rPr lang="en-GB" sz="1400" dirty="0"/>
              <a:t>A </a:t>
            </a:r>
            <a:r>
              <a:rPr lang="en-GB" sz="1400" dirty="0">
                <a:solidFill>
                  <a:schemeClr val="tx1"/>
                </a:solidFill>
              </a:rPr>
              <a:t>chit of bone, the china plate of a shoulder blade,</a:t>
            </a:r>
            <a:br>
              <a:rPr lang="en-GB" sz="1400" dirty="0">
                <a:solidFill>
                  <a:schemeClr val="tx1"/>
                </a:solidFill>
              </a:rPr>
            </a:br>
            <a:r>
              <a:rPr lang="en-GB" sz="1400" dirty="0">
                <a:solidFill>
                  <a:schemeClr val="tx1"/>
                </a:solidFill>
              </a:rPr>
              <a:t>the relic of a finger, the blown</a:t>
            </a:r>
            <a:br>
              <a:rPr lang="en-GB" sz="1400" dirty="0">
                <a:solidFill>
                  <a:schemeClr val="tx1"/>
                </a:solidFill>
              </a:rPr>
            </a:br>
            <a:r>
              <a:rPr lang="en-GB" sz="1400" dirty="0">
                <a:solidFill>
                  <a:schemeClr val="tx1"/>
                </a:solidFill>
              </a:rPr>
              <a:t>and broken bird’s egg of a skull,</a:t>
            </a:r>
          </a:p>
          <a:p>
            <a:endParaRPr lang="en-GB" sz="1400" dirty="0">
              <a:solidFill>
                <a:schemeClr val="tx1"/>
              </a:solidFill>
            </a:endParaRPr>
          </a:p>
          <a:p>
            <a:r>
              <a:rPr lang="en-GB" sz="1400" dirty="0">
                <a:solidFill>
                  <a:schemeClr val="tx1"/>
                </a:solidFill>
              </a:rPr>
              <a:t>all mimicked now in flint, breaking blue in white</a:t>
            </a:r>
            <a:br>
              <a:rPr lang="en-GB" sz="1400" dirty="0">
                <a:solidFill>
                  <a:schemeClr val="tx1"/>
                </a:solidFill>
              </a:rPr>
            </a:br>
            <a:r>
              <a:rPr lang="en-GB" sz="1400" dirty="0">
                <a:solidFill>
                  <a:schemeClr val="tx1"/>
                </a:solidFill>
              </a:rPr>
              <a:t>across this field where they were told to walk, not run,</a:t>
            </a:r>
            <a:br>
              <a:rPr lang="en-GB" sz="1400" dirty="0">
                <a:solidFill>
                  <a:schemeClr val="tx1"/>
                </a:solidFill>
              </a:rPr>
            </a:br>
            <a:r>
              <a:rPr lang="en-GB" sz="1400" dirty="0">
                <a:solidFill>
                  <a:schemeClr val="tx1"/>
                </a:solidFill>
              </a:rPr>
              <a:t>towards the wood and its nesting machine guns.</a:t>
            </a:r>
          </a:p>
          <a:p>
            <a:endParaRPr lang="en-GB" sz="1400" dirty="0">
              <a:solidFill>
                <a:schemeClr val="tx1"/>
              </a:solidFill>
            </a:endParaRPr>
          </a:p>
          <a:p>
            <a:r>
              <a:rPr lang="en-GB" sz="1400" dirty="0">
                <a:solidFill>
                  <a:schemeClr val="tx1"/>
                </a:solidFill>
              </a:rPr>
              <a:t>And even now the earth stands sentinel,</a:t>
            </a:r>
            <a:br>
              <a:rPr lang="en-GB" sz="1400" dirty="0">
                <a:solidFill>
                  <a:schemeClr val="tx1"/>
                </a:solidFill>
              </a:rPr>
            </a:br>
            <a:r>
              <a:rPr lang="en-GB" sz="1400" dirty="0">
                <a:solidFill>
                  <a:schemeClr val="tx1"/>
                </a:solidFill>
              </a:rPr>
              <a:t>reaching back into itself for reminders of what happened</a:t>
            </a:r>
            <a:br>
              <a:rPr lang="en-GB" sz="1400" dirty="0">
                <a:solidFill>
                  <a:schemeClr val="tx1"/>
                </a:solidFill>
              </a:rPr>
            </a:br>
            <a:r>
              <a:rPr lang="en-GB" sz="1400" dirty="0">
                <a:solidFill>
                  <a:schemeClr val="tx1"/>
                </a:solidFill>
              </a:rPr>
              <a:t>like a wound working a foreign body to the surface of the skin.</a:t>
            </a:r>
          </a:p>
          <a:p>
            <a:endParaRPr lang="en-GB" sz="1400" dirty="0">
              <a:solidFill>
                <a:schemeClr val="tx1"/>
              </a:solidFill>
            </a:endParaRPr>
          </a:p>
          <a:p>
            <a:r>
              <a:rPr lang="en-GB" sz="1400" dirty="0">
                <a:solidFill>
                  <a:schemeClr val="tx1"/>
                </a:solidFill>
              </a:rPr>
              <a:t>This morning, twenty men buried in one long grave,</a:t>
            </a:r>
            <a:br>
              <a:rPr lang="en-GB" sz="1400" dirty="0">
                <a:solidFill>
                  <a:schemeClr val="tx1"/>
                </a:solidFill>
              </a:rPr>
            </a:br>
            <a:r>
              <a:rPr lang="en-GB" sz="1400" dirty="0">
                <a:solidFill>
                  <a:schemeClr val="tx1"/>
                </a:solidFill>
              </a:rPr>
              <a:t>a broken mosaic of bone linked arm in arm,</a:t>
            </a:r>
            <a:br>
              <a:rPr lang="en-GB" sz="1400" dirty="0">
                <a:solidFill>
                  <a:schemeClr val="tx1"/>
                </a:solidFill>
              </a:rPr>
            </a:br>
            <a:r>
              <a:rPr lang="en-GB" sz="1400" dirty="0">
                <a:solidFill>
                  <a:schemeClr val="tx1"/>
                </a:solidFill>
              </a:rPr>
              <a:t>their skeletons paused mid dance-macabre</a:t>
            </a:r>
          </a:p>
          <a:p>
            <a:endParaRPr lang="en-GB" sz="1400" dirty="0">
              <a:solidFill>
                <a:schemeClr val="tx1"/>
              </a:solidFill>
            </a:endParaRPr>
          </a:p>
          <a:p>
            <a:r>
              <a:rPr lang="en-GB" sz="1400" dirty="0">
                <a:solidFill>
                  <a:schemeClr val="tx1"/>
                </a:solidFill>
              </a:rPr>
              <a:t>in boots that outlasted them,</a:t>
            </a:r>
            <a:br>
              <a:rPr lang="en-GB" sz="1400" dirty="0">
                <a:solidFill>
                  <a:schemeClr val="tx1"/>
                </a:solidFill>
              </a:rPr>
            </a:br>
            <a:r>
              <a:rPr lang="en-GB" sz="1400" dirty="0">
                <a:solidFill>
                  <a:schemeClr val="tx1"/>
                </a:solidFill>
              </a:rPr>
              <a:t>their socketed heads tilted back at an angle</a:t>
            </a:r>
            <a:br>
              <a:rPr lang="en-GB" sz="1400" dirty="0">
                <a:solidFill>
                  <a:schemeClr val="tx1"/>
                </a:solidFill>
              </a:rPr>
            </a:br>
            <a:r>
              <a:rPr lang="en-GB" sz="1400" dirty="0">
                <a:solidFill>
                  <a:schemeClr val="tx1"/>
                </a:solidFill>
              </a:rPr>
              <a:t>and their jaws, those that have them, dropped open.</a:t>
            </a:r>
          </a:p>
          <a:p>
            <a:endParaRPr lang="en-GB" sz="1400" dirty="0">
              <a:solidFill>
                <a:schemeClr val="tx1"/>
              </a:solidFill>
            </a:endParaRPr>
          </a:p>
          <a:p>
            <a:r>
              <a:rPr lang="en-GB" sz="1400" dirty="0">
                <a:solidFill>
                  <a:schemeClr val="tx1"/>
                </a:solidFill>
              </a:rPr>
              <a:t>As if the notes they had sung</a:t>
            </a:r>
            <a:br>
              <a:rPr lang="en-GB" sz="1400" dirty="0">
                <a:solidFill>
                  <a:schemeClr val="tx1"/>
                </a:solidFill>
              </a:rPr>
            </a:br>
            <a:r>
              <a:rPr lang="en-GB" sz="1400" dirty="0">
                <a:solidFill>
                  <a:schemeClr val="tx1"/>
                </a:solidFill>
              </a:rPr>
              <a:t>have only now, with this unearthing,</a:t>
            </a:r>
            <a:br>
              <a:rPr lang="en-GB" sz="1400" dirty="0">
                <a:solidFill>
                  <a:schemeClr val="tx1"/>
                </a:solidFill>
              </a:rPr>
            </a:br>
            <a:r>
              <a:rPr lang="en-GB" sz="1400" dirty="0">
                <a:solidFill>
                  <a:schemeClr val="tx1"/>
                </a:solidFill>
              </a:rPr>
              <a:t>slipped from their absent tongues.</a:t>
            </a:r>
          </a:p>
        </p:txBody>
      </p:sp>
    </p:spTree>
    <p:extLst>
      <p:ext uri="{BB962C8B-B14F-4D97-AF65-F5344CB8AC3E}">
        <p14:creationId xmlns:p14="http://schemas.microsoft.com/office/powerpoint/2010/main" val="43799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u="sng" dirty="0"/>
              <a:t>War Poems: Possible Exam questions &amp; exercises – remember you can also just do a single poem with the same focus as the comparison question </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lnSpcReduction="10000"/>
          </a:bodyPr>
          <a:lstStyle/>
          <a:p>
            <a:pPr algn="l"/>
            <a:r>
              <a:rPr lang="en-GB" sz="2900" dirty="0">
                <a:solidFill>
                  <a:schemeClr val="tx1"/>
                </a:solidFill>
              </a:rPr>
              <a:t>Compare the way two of the poems explore the emotions of the persona (person in the poem) </a:t>
            </a:r>
          </a:p>
          <a:p>
            <a:pPr algn="l"/>
            <a:r>
              <a:rPr lang="en-GB" sz="2900" dirty="0">
                <a:solidFill>
                  <a:schemeClr val="tx1"/>
                </a:solidFill>
              </a:rPr>
              <a:t>Compare the presentation of violence in two of the poems</a:t>
            </a:r>
          </a:p>
          <a:p>
            <a:pPr algn="l"/>
            <a:r>
              <a:rPr lang="en-GB" sz="2900" dirty="0">
                <a:solidFill>
                  <a:schemeClr val="tx1"/>
                </a:solidFill>
              </a:rPr>
              <a:t>Compare the way the poets write about war</a:t>
            </a:r>
          </a:p>
          <a:p>
            <a:pPr algn="l"/>
            <a:r>
              <a:rPr lang="en-GB" sz="2900" dirty="0">
                <a:solidFill>
                  <a:schemeClr val="tx1"/>
                </a:solidFill>
              </a:rPr>
              <a:t>Compare the way women are presented in two of the poems </a:t>
            </a:r>
          </a:p>
          <a:p>
            <a:pPr algn="l"/>
            <a:r>
              <a:rPr lang="en-GB" sz="2900" dirty="0">
                <a:solidFill>
                  <a:schemeClr val="tx1"/>
                </a:solidFill>
              </a:rPr>
              <a:t>Compare the mental effects of war</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7"/>
            <a:ext cx="6105426" cy="495520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buFont typeface="Arial" panose="020B0604020202020204" pitchFamily="34" charset="0"/>
              <a:buChar char="•"/>
            </a:pPr>
            <a:r>
              <a:rPr lang="en-GB" sz="2400" dirty="0">
                <a:solidFill>
                  <a:schemeClr val="tx1"/>
                </a:solidFill>
              </a:rPr>
              <a:t>Use your Anthology Poems KO to re-learn key information </a:t>
            </a:r>
          </a:p>
          <a:p>
            <a:pPr marL="457200" indent="-457200">
              <a:buFont typeface="Arial" panose="020B0604020202020204" pitchFamily="34" charset="0"/>
              <a:buChar char="•"/>
            </a:pPr>
            <a:r>
              <a:rPr lang="en-GB" sz="2400" dirty="0">
                <a:solidFill>
                  <a:schemeClr val="tx1"/>
                </a:solidFill>
              </a:rPr>
              <a:t>Quiz yourself </a:t>
            </a:r>
          </a:p>
          <a:p>
            <a:pPr marL="457200" indent="-457200">
              <a:buFont typeface="Arial" panose="020B0604020202020204" pitchFamily="34" charset="0"/>
              <a:buChar char="•"/>
            </a:pPr>
            <a:r>
              <a:rPr lang="en-GB" sz="2400" dirty="0">
                <a:solidFill>
                  <a:schemeClr val="tx1"/>
                </a:solidFill>
              </a:rPr>
              <a:t>Explore other examples of context </a:t>
            </a:r>
          </a:p>
          <a:p>
            <a:pPr marL="457200" indent="-457200">
              <a:buFont typeface="Arial" panose="020B0604020202020204" pitchFamily="34" charset="0"/>
              <a:buChar char="•"/>
            </a:pPr>
            <a:r>
              <a:rPr lang="en-GB" sz="2400" dirty="0">
                <a:solidFill>
                  <a:schemeClr val="tx1"/>
                </a:solidFill>
              </a:rPr>
              <a:t>Watch &amp; make notes using the many examples of analysis videos on YouTube </a:t>
            </a:r>
          </a:p>
          <a:p>
            <a:pPr marL="457200" indent="-457200">
              <a:buFont typeface="Arial" panose="020B0604020202020204" pitchFamily="34" charset="0"/>
              <a:buChar char="•"/>
            </a:pPr>
            <a:r>
              <a:rPr lang="en-GB" sz="2400" dirty="0">
                <a:solidFill>
                  <a:schemeClr val="tx1"/>
                </a:solidFill>
              </a:rPr>
              <a:t>Listen to the podcasts created by @</a:t>
            </a:r>
            <a:r>
              <a:rPr lang="en-GB" sz="2400" dirty="0" err="1">
                <a:solidFill>
                  <a:schemeClr val="tx1"/>
                </a:solidFill>
              </a:rPr>
              <a:t>ChurchillEng</a:t>
            </a:r>
            <a:r>
              <a:rPr lang="en-GB" sz="2400" dirty="0">
                <a:solidFill>
                  <a:schemeClr val="tx1"/>
                </a:solidFill>
              </a:rPr>
              <a:t> on the Weebly: </a:t>
            </a:r>
            <a:r>
              <a:rPr lang="en-GB" sz="2400" dirty="0">
                <a:solidFill>
                  <a:schemeClr val="tx1"/>
                </a:solidFill>
                <a:hlinkClick r:id="rId2"/>
              </a:rPr>
              <a:t>http://churchillacademyenglish.weebly.com/gcse-revision-podcasts</a:t>
            </a:r>
            <a:r>
              <a:rPr lang="en-GB" sz="2800" dirty="0">
                <a:solidFill>
                  <a:schemeClr val="tx1"/>
                </a:solidFill>
                <a:hlinkClick r:id="rId2"/>
              </a:rPr>
              <a:t>.html</a:t>
            </a:r>
            <a:r>
              <a:rPr lang="en-GB" sz="2800" dirty="0">
                <a:solidFill>
                  <a:schemeClr val="tx1"/>
                </a:solidFill>
              </a:rPr>
              <a:t> </a:t>
            </a:r>
          </a:p>
          <a:p>
            <a:pPr marL="457200" indent="-457200">
              <a:buFont typeface="Arial" panose="020B0604020202020204" pitchFamily="34" charset="0"/>
              <a:buChar char="•"/>
            </a:pPr>
            <a:r>
              <a:rPr lang="en-GB" sz="2400" dirty="0">
                <a:solidFill>
                  <a:schemeClr val="tx1"/>
                </a:solidFill>
              </a:rPr>
              <a:t>Use memorise </a:t>
            </a:r>
          </a:p>
          <a:p>
            <a:pPr marL="457200" indent="-457200">
              <a:buFont typeface="Arial" panose="020B0604020202020204" pitchFamily="34" charset="0"/>
              <a:buChar char="•"/>
            </a:pPr>
            <a:r>
              <a:rPr lang="en-GB" sz="2400" dirty="0">
                <a:solidFill>
                  <a:schemeClr val="tx1"/>
                </a:solidFill>
              </a:rPr>
              <a:t>Re-annotate the poems</a:t>
            </a:r>
          </a:p>
          <a:p>
            <a:pPr marL="457200" indent="-457200">
              <a:buFont typeface="Arial" panose="020B0604020202020204" pitchFamily="34" charset="0"/>
              <a:buChar char="•"/>
            </a:pPr>
            <a:r>
              <a:rPr lang="en-GB" sz="2400" dirty="0">
                <a:solidFill>
                  <a:schemeClr val="tx1"/>
                </a:solidFill>
              </a:rPr>
              <a:t>Practice writing essays &amp; planning them</a:t>
            </a:r>
          </a:p>
        </p:txBody>
      </p:sp>
    </p:spTree>
    <p:extLst>
      <p:ext uri="{BB962C8B-B14F-4D97-AF65-F5344CB8AC3E}">
        <p14:creationId xmlns:p14="http://schemas.microsoft.com/office/powerpoint/2010/main" val="4098570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772359-2469-4928-94A6-CBCF51059A4A}"/>
              </a:ext>
            </a:extLst>
          </p:cNvPr>
          <p:cNvSpPr/>
          <p:nvPr/>
        </p:nvSpPr>
        <p:spPr>
          <a:xfrm>
            <a:off x="6658951" y="264257"/>
            <a:ext cx="5006421" cy="923330"/>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Love Poem Context linked to specific quotes from the Anthology – create your own charts with other examples</a:t>
            </a:r>
          </a:p>
        </p:txBody>
      </p:sp>
      <p:graphicFrame>
        <p:nvGraphicFramePr>
          <p:cNvPr id="2" name="Table 1">
            <a:extLst>
              <a:ext uri="{FF2B5EF4-FFF2-40B4-BE49-F238E27FC236}">
                <a16:creationId xmlns:a16="http://schemas.microsoft.com/office/drawing/2014/main" id="{5B280545-C155-4344-9C65-2BC3272F4371}"/>
              </a:ext>
            </a:extLst>
          </p:cNvPr>
          <p:cNvGraphicFramePr>
            <a:graphicFrameLocks noGrp="1"/>
          </p:cNvGraphicFramePr>
          <p:nvPr>
            <p:extLst>
              <p:ext uri="{D42A27DB-BD31-4B8C-83A1-F6EECF244321}">
                <p14:modId xmlns:p14="http://schemas.microsoft.com/office/powerpoint/2010/main" val="1201231313"/>
              </p:ext>
            </p:extLst>
          </p:nvPr>
        </p:nvGraphicFramePr>
        <p:xfrm>
          <a:off x="114019" y="0"/>
          <a:ext cx="6281416" cy="1948434"/>
        </p:xfrm>
        <a:graphic>
          <a:graphicData uri="http://schemas.openxmlformats.org/drawingml/2006/table">
            <a:tbl>
              <a:tblPr firstRow="1" firstCol="1" bandRow="1">
                <a:tableStyleId>{5C22544A-7EE6-4342-B048-85BDC9FD1C3A}</a:tableStyleId>
              </a:tblPr>
              <a:tblGrid>
                <a:gridCol w="1225619">
                  <a:extLst>
                    <a:ext uri="{9D8B030D-6E8A-4147-A177-3AD203B41FA5}">
                      <a16:colId xmlns:a16="http://schemas.microsoft.com/office/drawing/2014/main" val="1109482143"/>
                    </a:ext>
                  </a:extLst>
                </a:gridCol>
                <a:gridCol w="1675670">
                  <a:extLst>
                    <a:ext uri="{9D8B030D-6E8A-4147-A177-3AD203B41FA5}">
                      <a16:colId xmlns:a16="http://schemas.microsoft.com/office/drawing/2014/main" val="1714858036"/>
                    </a:ext>
                  </a:extLst>
                </a:gridCol>
                <a:gridCol w="3380127">
                  <a:extLst>
                    <a:ext uri="{9D8B030D-6E8A-4147-A177-3AD203B41FA5}">
                      <a16:colId xmlns:a16="http://schemas.microsoft.com/office/drawing/2014/main" val="3995697338"/>
                    </a:ext>
                  </a:extLst>
                </a:gridCol>
              </a:tblGrid>
              <a:tr h="0">
                <a:tc>
                  <a:txBody>
                    <a:bodyPr/>
                    <a:lstStyle/>
                    <a:p>
                      <a:pPr>
                        <a:lnSpc>
                          <a:spcPct val="107000"/>
                        </a:lnSpc>
                        <a:spcAft>
                          <a:spcPts val="0"/>
                        </a:spcAft>
                      </a:pPr>
                      <a:r>
                        <a:rPr lang="en-GB" sz="1200" dirty="0">
                          <a:solidFill>
                            <a:schemeClr val="tx1"/>
                          </a:solidFill>
                          <a:effectLst/>
                        </a:rPr>
                        <a:t>Sonnet 43</a:t>
                      </a:r>
                    </a:p>
                    <a:p>
                      <a:pPr>
                        <a:lnSpc>
                          <a:spcPct val="107000"/>
                        </a:lnSpc>
                        <a:spcAft>
                          <a:spcPts val="0"/>
                        </a:spcAft>
                      </a:pPr>
                      <a:r>
                        <a:rPr lang="en-GB" sz="1200" dirty="0">
                          <a:solidFill>
                            <a:schemeClr val="tx1"/>
                          </a:solidFill>
                          <a:effectLst/>
                        </a:rPr>
                        <a:t>By Barrett Browning</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Sonnet 43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“How do I love thee?”</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“as they turn from Praise”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The sonnet is the penultimate poem in the collection of 44 poems in a collection entitled “Songs from the Portuguese”, which Elizabeth wrote about her love for her husband.</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Barrett Browning feels intense passion and love for her husband Robert, who she loves so intensely.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She was baptized at a young age and a prolific Bible reader, but rejected her religious upbringing</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2149916"/>
                  </a:ext>
                </a:extLst>
              </a:tr>
            </a:tbl>
          </a:graphicData>
        </a:graphic>
      </p:graphicFrame>
      <p:graphicFrame>
        <p:nvGraphicFramePr>
          <p:cNvPr id="3" name="Table 2">
            <a:extLst>
              <a:ext uri="{FF2B5EF4-FFF2-40B4-BE49-F238E27FC236}">
                <a16:creationId xmlns:a16="http://schemas.microsoft.com/office/drawing/2014/main" id="{0940F314-F339-4E75-892E-C9AA9346825D}"/>
              </a:ext>
            </a:extLst>
          </p:cNvPr>
          <p:cNvGraphicFramePr>
            <a:graphicFrameLocks noGrp="1"/>
          </p:cNvGraphicFramePr>
          <p:nvPr>
            <p:extLst>
              <p:ext uri="{D42A27DB-BD31-4B8C-83A1-F6EECF244321}">
                <p14:modId xmlns:p14="http://schemas.microsoft.com/office/powerpoint/2010/main" val="2365414157"/>
              </p:ext>
            </p:extLst>
          </p:nvPr>
        </p:nvGraphicFramePr>
        <p:xfrm>
          <a:off x="114019" y="1948434"/>
          <a:ext cx="6296208" cy="2926969"/>
        </p:xfrm>
        <a:graphic>
          <a:graphicData uri="http://schemas.openxmlformats.org/drawingml/2006/table">
            <a:tbl>
              <a:tblPr firstRow="1" firstCol="1" bandRow="1">
                <a:tableStyleId>{5C22544A-7EE6-4342-B048-85BDC9FD1C3A}</a:tableStyleId>
              </a:tblPr>
              <a:tblGrid>
                <a:gridCol w="1190926">
                  <a:extLst>
                    <a:ext uri="{9D8B030D-6E8A-4147-A177-3AD203B41FA5}">
                      <a16:colId xmlns:a16="http://schemas.microsoft.com/office/drawing/2014/main" val="204560923"/>
                    </a:ext>
                  </a:extLst>
                </a:gridCol>
                <a:gridCol w="1628237">
                  <a:extLst>
                    <a:ext uri="{9D8B030D-6E8A-4147-A177-3AD203B41FA5}">
                      <a16:colId xmlns:a16="http://schemas.microsoft.com/office/drawing/2014/main" val="636841867"/>
                    </a:ext>
                  </a:extLst>
                </a:gridCol>
                <a:gridCol w="3477045">
                  <a:extLst>
                    <a:ext uri="{9D8B030D-6E8A-4147-A177-3AD203B41FA5}">
                      <a16:colId xmlns:a16="http://schemas.microsoft.com/office/drawing/2014/main" val="19459831"/>
                    </a:ext>
                  </a:extLst>
                </a:gridCol>
              </a:tblGrid>
              <a:tr h="2305320">
                <a:tc>
                  <a:txBody>
                    <a:bodyPr/>
                    <a:lstStyle/>
                    <a:p>
                      <a:pPr>
                        <a:lnSpc>
                          <a:spcPct val="107000"/>
                        </a:lnSpc>
                        <a:spcAft>
                          <a:spcPts val="0"/>
                        </a:spcAft>
                      </a:pPr>
                      <a:r>
                        <a:rPr lang="en-GB" sz="1200" dirty="0">
                          <a:solidFill>
                            <a:schemeClr val="tx1"/>
                          </a:solidFill>
                          <a:effectLst/>
                        </a:rPr>
                        <a:t>She Walks in Beauty By Byron</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“She walks in beauty”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“thoughts serenely express”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“A heart whose love is innocent”</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Title implies that he has seen the persona and become obsessed with her, which links to Byron’s status as a Romantic poet (interested in aesthetics and feelings)</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This is a hint at the voyeuristic nature of Byron looking at the female, but not knowing her, as he implies how she feels based purely on how she looks.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Famously, Byron was a lothario and described as “mad, bad and dangerous” which could make these lines appear more sinister, due to the way he is looking at the women, alternatively it could be seen as romantic from Byron’s point of view.</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043711"/>
                  </a:ext>
                </a:extLst>
              </a:tr>
            </a:tbl>
          </a:graphicData>
        </a:graphic>
      </p:graphicFrame>
      <p:graphicFrame>
        <p:nvGraphicFramePr>
          <p:cNvPr id="4" name="Table 3">
            <a:extLst>
              <a:ext uri="{FF2B5EF4-FFF2-40B4-BE49-F238E27FC236}">
                <a16:creationId xmlns:a16="http://schemas.microsoft.com/office/drawing/2014/main" id="{6C5BFDCC-F944-4812-910D-8101CE362534}"/>
              </a:ext>
            </a:extLst>
          </p:cNvPr>
          <p:cNvGraphicFramePr>
            <a:graphicFrameLocks noGrp="1"/>
          </p:cNvGraphicFramePr>
          <p:nvPr>
            <p:extLst>
              <p:ext uri="{D42A27DB-BD31-4B8C-83A1-F6EECF244321}">
                <p14:modId xmlns:p14="http://schemas.microsoft.com/office/powerpoint/2010/main" val="1528926842"/>
              </p:ext>
            </p:extLst>
          </p:nvPr>
        </p:nvGraphicFramePr>
        <p:xfrm>
          <a:off x="6395435" y="1451844"/>
          <a:ext cx="5533453" cy="5323461"/>
        </p:xfrm>
        <a:graphic>
          <a:graphicData uri="http://schemas.openxmlformats.org/drawingml/2006/table">
            <a:tbl>
              <a:tblPr firstRow="1" firstCol="1" bandRow="1">
                <a:tableStyleId>{5C22544A-7EE6-4342-B048-85BDC9FD1C3A}</a:tableStyleId>
              </a:tblPr>
              <a:tblGrid>
                <a:gridCol w="1046651">
                  <a:extLst>
                    <a:ext uri="{9D8B030D-6E8A-4147-A177-3AD203B41FA5}">
                      <a16:colId xmlns:a16="http://schemas.microsoft.com/office/drawing/2014/main" val="2056211539"/>
                    </a:ext>
                  </a:extLst>
                </a:gridCol>
                <a:gridCol w="1430984">
                  <a:extLst>
                    <a:ext uri="{9D8B030D-6E8A-4147-A177-3AD203B41FA5}">
                      <a16:colId xmlns:a16="http://schemas.microsoft.com/office/drawing/2014/main" val="1029487537"/>
                    </a:ext>
                  </a:extLst>
                </a:gridCol>
                <a:gridCol w="3055818">
                  <a:extLst>
                    <a:ext uri="{9D8B030D-6E8A-4147-A177-3AD203B41FA5}">
                      <a16:colId xmlns:a16="http://schemas.microsoft.com/office/drawing/2014/main" val="2376809181"/>
                    </a:ext>
                  </a:extLst>
                </a:gridCol>
              </a:tblGrid>
              <a:tr h="2250839">
                <a:tc>
                  <a:txBody>
                    <a:bodyPr/>
                    <a:lstStyle/>
                    <a:p>
                      <a:pPr>
                        <a:lnSpc>
                          <a:spcPct val="107000"/>
                        </a:lnSpc>
                        <a:spcAft>
                          <a:spcPts val="0"/>
                        </a:spcAft>
                      </a:pPr>
                      <a:r>
                        <a:rPr lang="en-GB" sz="1200" dirty="0" err="1">
                          <a:solidFill>
                            <a:schemeClr val="tx1"/>
                          </a:solidFill>
                          <a:effectLst/>
                        </a:rPr>
                        <a:t>Cozy</a:t>
                      </a:r>
                      <a:r>
                        <a:rPr lang="en-GB" sz="1200" dirty="0">
                          <a:solidFill>
                            <a:schemeClr val="tx1"/>
                          </a:solidFill>
                          <a:effectLst/>
                        </a:rPr>
                        <a:t> Apologia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“for Fred”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Today a hurricane…Big bad Floyd”</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“I fill this stolen time with you.”</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Written by Dove to her husband Fred during a traumatic weather event.</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Hurricane Floyd happened in 1999 and this line references the anticipation as they waited inside for the weather to abate.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Recognition that the weather has made everything else around them – ordinary life – grind to a halt and stop.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2943201"/>
                  </a:ext>
                </a:extLst>
              </a:tr>
              <a:tr h="3072622">
                <a:tc>
                  <a:txBody>
                    <a:bodyPr/>
                    <a:lstStyle/>
                    <a:p>
                      <a:pPr>
                        <a:lnSpc>
                          <a:spcPct val="107000"/>
                        </a:lnSpc>
                        <a:spcAft>
                          <a:spcPts val="0"/>
                        </a:spcAft>
                      </a:pPr>
                      <a:r>
                        <a:rPr lang="en-GB" sz="1200" dirty="0">
                          <a:solidFill>
                            <a:schemeClr val="tx1"/>
                          </a:solidFill>
                          <a:effectLst/>
                        </a:rPr>
                        <a:t>Valentine By Duffy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dirty="0">
                          <a:solidFill>
                            <a:schemeClr val="tx1"/>
                          </a:solidFill>
                          <a:effectLst/>
                        </a:rPr>
                        <a:t>“Not a red rose or a satin heart”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“I give you an onion”</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“shrink to a Wedding ring” </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tc>
                  <a:txBody>
                    <a:bodyPr/>
                    <a:lstStyle/>
                    <a:p>
                      <a:pPr>
                        <a:lnSpc>
                          <a:spcPct val="107000"/>
                        </a:lnSpc>
                        <a:spcAft>
                          <a:spcPts val="0"/>
                        </a:spcAft>
                      </a:pPr>
                      <a:r>
                        <a:rPr lang="en-GB" sz="1200" b="1" dirty="0">
                          <a:solidFill>
                            <a:schemeClr val="tx1"/>
                          </a:solidFill>
                          <a:effectLst/>
                        </a:rPr>
                        <a:t>Traditional symbols of commercial Valentines gifts being rejected here.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An ordinary every day object that is practical and normal – counters or subverts the traditional expectation of Valentine’s gift.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Traditional symbol of love and marriage referenced here. Love is seen as realistic throughout the poem and this is reinforced by the metaphor (as when something shrinks it diminishes) but a wedding ring is again only the symbol of the marriage and it is the work that the couple put into the marriage that is important. </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4021951996"/>
                  </a:ext>
                </a:extLst>
              </a:tr>
            </a:tbl>
          </a:graphicData>
        </a:graphic>
      </p:graphicFrame>
      <p:graphicFrame>
        <p:nvGraphicFramePr>
          <p:cNvPr id="5" name="Table 4">
            <a:extLst>
              <a:ext uri="{FF2B5EF4-FFF2-40B4-BE49-F238E27FC236}">
                <a16:creationId xmlns:a16="http://schemas.microsoft.com/office/drawing/2014/main" id="{77699423-2564-4962-B6C9-85DF10E47A8B}"/>
              </a:ext>
            </a:extLst>
          </p:cNvPr>
          <p:cNvGraphicFramePr>
            <a:graphicFrameLocks noGrp="1"/>
          </p:cNvGraphicFramePr>
          <p:nvPr>
            <p:extLst>
              <p:ext uri="{D42A27DB-BD31-4B8C-83A1-F6EECF244321}">
                <p14:modId xmlns:p14="http://schemas.microsoft.com/office/powerpoint/2010/main" val="586745856"/>
              </p:ext>
            </p:extLst>
          </p:nvPr>
        </p:nvGraphicFramePr>
        <p:xfrm>
          <a:off x="114019" y="4875403"/>
          <a:ext cx="6281416" cy="1948434"/>
        </p:xfrm>
        <a:graphic>
          <a:graphicData uri="http://schemas.openxmlformats.org/drawingml/2006/table">
            <a:tbl>
              <a:tblPr firstRow="1" firstCol="1" bandRow="1">
                <a:tableStyleId>{5C22544A-7EE6-4342-B048-85BDC9FD1C3A}</a:tableStyleId>
              </a:tblPr>
              <a:tblGrid>
                <a:gridCol w="1187244">
                  <a:extLst>
                    <a:ext uri="{9D8B030D-6E8A-4147-A177-3AD203B41FA5}">
                      <a16:colId xmlns:a16="http://schemas.microsoft.com/office/drawing/2014/main" val="204171185"/>
                    </a:ext>
                  </a:extLst>
                </a:gridCol>
                <a:gridCol w="1623204">
                  <a:extLst>
                    <a:ext uri="{9D8B030D-6E8A-4147-A177-3AD203B41FA5}">
                      <a16:colId xmlns:a16="http://schemas.microsoft.com/office/drawing/2014/main" val="3366835927"/>
                    </a:ext>
                  </a:extLst>
                </a:gridCol>
                <a:gridCol w="3470968">
                  <a:extLst>
                    <a:ext uri="{9D8B030D-6E8A-4147-A177-3AD203B41FA5}">
                      <a16:colId xmlns:a16="http://schemas.microsoft.com/office/drawing/2014/main" val="3577541926"/>
                    </a:ext>
                  </a:extLst>
                </a:gridCol>
              </a:tblGrid>
              <a:tr h="1589360">
                <a:tc>
                  <a:txBody>
                    <a:bodyPr/>
                    <a:lstStyle/>
                    <a:p>
                      <a:pPr>
                        <a:lnSpc>
                          <a:spcPct val="107000"/>
                        </a:lnSpc>
                        <a:spcAft>
                          <a:spcPts val="0"/>
                        </a:spcAft>
                      </a:pPr>
                      <a:r>
                        <a:rPr lang="en-GB" sz="1200" dirty="0">
                          <a:solidFill>
                            <a:schemeClr val="tx1"/>
                          </a:solidFill>
                          <a:effectLst/>
                        </a:rPr>
                        <a:t>As Imperceptibly as Grief By Dickenson</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“As imperceptibly as Grief”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“The Summer lapsed away”</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Grief is a well know dark feeling that people will understand, and Dickenson seems to show this as an abstract non-understandable emotion that defies understanding.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The changing of the season is shown here which is a preoccupation of Dickenson’s as she was an observer of life rather than a participator. She was reclusive and stayed in her room corresponding, rather than actively participating in life.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8385987"/>
                  </a:ext>
                </a:extLst>
              </a:tr>
            </a:tbl>
          </a:graphicData>
        </a:graphic>
      </p:graphicFrame>
    </p:spTree>
    <p:extLst>
      <p:ext uri="{BB962C8B-B14F-4D97-AF65-F5344CB8AC3E}">
        <p14:creationId xmlns:p14="http://schemas.microsoft.com/office/powerpoint/2010/main" val="2598629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34" y="78828"/>
            <a:ext cx="3771391"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endParaRPr lang="en-GB" sz="2000" dirty="0"/>
          </a:p>
          <a:p>
            <a:r>
              <a:rPr lang="en-GB" sz="2000" b="1" dirty="0"/>
              <a:t>Create a visual representation of how the poem uses the layers of an onion to explore the layers of a relationship</a:t>
            </a:r>
          </a:p>
          <a:p>
            <a:r>
              <a:rPr lang="en-GB" sz="2000" b="1" dirty="0"/>
              <a:t>Plan your transform task: </a:t>
            </a:r>
          </a:p>
          <a:p>
            <a:endParaRPr lang="en-GB" sz="2000" dirty="0"/>
          </a:p>
          <a:p>
            <a:endParaRPr lang="en-GB" sz="2000" dirty="0"/>
          </a:p>
          <a:p>
            <a:r>
              <a:rPr lang="en-GB" dirty="0"/>
              <a:t> </a:t>
            </a:r>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7495953" y="78828"/>
            <a:ext cx="4580433" cy="3139321"/>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What does love actually look like? </a:t>
            </a:r>
          </a:p>
          <a:p>
            <a:r>
              <a:rPr lang="en-GB" sz="2000" b="1" dirty="0"/>
              <a:t>Is Duffy commenting on the reality of love? </a:t>
            </a:r>
          </a:p>
          <a:p>
            <a:r>
              <a:rPr lang="en-GB" sz="2000" b="1" dirty="0"/>
              <a:t>How many emotions can you pinpoint in the poem? </a:t>
            </a:r>
          </a:p>
          <a:p>
            <a:r>
              <a:rPr lang="en-GB" sz="2000" b="1" dirty="0"/>
              <a:t>What is the context that links to the poem and choose 3 quotes that you can link to the different elements of context.  </a:t>
            </a:r>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47835" y="3699641"/>
            <a:ext cx="3771390"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poem is unrealistic and over the top in the way that Duffy compares love to an onion”</a:t>
            </a:r>
          </a:p>
          <a:p>
            <a:endParaRPr lang="en-GB" sz="2000" dirty="0"/>
          </a:p>
          <a:p>
            <a:endParaRPr lang="en-GB" sz="2000" dirty="0"/>
          </a:p>
          <a:p>
            <a:pPr algn="ctr"/>
            <a:endParaRPr lang="en-GB" sz="2000" b="1" i="1" dirty="0"/>
          </a:p>
          <a:p>
            <a:pPr algn="ctr"/>
            <a:r>
              <a:rPr lang="en-GB" sz="2000" b="1" i="1" dirty="0"/>
              <a:t>Challenge this statement</a:t>
            </a:r>
          </a:p>
          <a:p>
            <a:r>
              <a:rPr lang="en-GB" sz="2000" dirty="0"/>
              <a:t> </a:t>
            </a:r>
            <a:endParaRPr lang="en-GB"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7495954" y="3699641"/>
            <a:ext cx="4580432" cy="2831544"/>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all the unrealistic depictions of stereotypical Valentines gifts and explain why Duffy rejects these. </a:t>
            </a:r>
          </a:p>
          <a:p>
            <a:r>
              <a:rPr lang="en-GB" sz="2000" dirty="0"/>
              <a:t>Choose all the realistic ideas about love and explain why Duffy uses these. </a:t>
            </a:r>
          </a:p>
          <a:p>
            <a:endParaRPr lang="en-GB" sz="2000" dirty="0"/>
          </a:p>
          <a:p>
            <a:endParaRPr lang="en-GB" sz="2000" dirty="0"/>
          </a:p>
          <a:p>
            <a:endParaRPr lang="en-GB" sz="2000" dirty="0"/>
          </a:p>
          <a:p>
            <a:endParaRPr lang="en-GB" dirty="0"/>
          </a:p>
        </p:txBody>
      </p:sp>
      <p:sp>
        <p:nvSpPr>
          <p:cNvPr id="8" name="Rectangle 7">
            <a:extLst>
              <a:ext uri="{FF2B5EF4-FFF2-40B4-BE49-F238E27FC236}">
                <a16:creationId xmlns:a16="http://schemas.microsoft.com/office/drawing/2014/main" id="{3F3C0DBF-1C10-4C17-9622-FB415D356861}"/>
              </a:ext>
            </a:extLst>
          </p:cNvPr>
          <p:cNvSpPr/>
          <p:nvPr/>
        </p:nvSpPr>
        <p:spPr>
          <a:xfrm>
            <a:off x="3984213" y="0"/>
            <a:ext cx="3346752" cy="680186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600" dirty="0"/>
              <a:t>Valentine by Carol Ann Duffy</a:t>
            </a:r>
          </a:p>
          <a:p>
            <a:r>
              <a:rPr lang="en-GB" sz="1400" dirty="0"/>
              <a:t>Not a red rose or a satin heart.</a:t>
            </a:r>
          </a:p>
          <a:p>
            <a:endParaRPr lang="en-GB" sz="1400" dirty="0"/>
          </a:p>
          <a:p>
            <a:r>
              <a:rPr lang="en-GB" sz="1400" dirty="0"/>
              <a:t>I give you an onion.</a:t>
            </a:r>
          </a:p>
          <a:p>
            <a:r>
              <a:rPr lang="en-GB" sz="1400" dirty="0"/>
              <a:t>It is a moon wrapped in brown paper.</a:t>
            </a:r>
          </a:p>
          <a:p>
            <a:r>
              <a:rPr lang="en-GB" sz="1400" dirty="0"/>
              <a:t>It promises light</a:t>
            </a:r>
          </a:p>
          <a:p>
            <a:r>
              <a:rPr lang="en-GB" sz="1400" dirty="0"/>
              <a:t>like the careful undressing of love.</a:t>
            </a:r>
          </a:p>
          <a:p>
            <a:endParaRPr lang="en-GB" sz="1400" dirty="0"/>
          </a:p>
          <a:p>
            <a:r>
              <a:rPr lang="en-GB" sz="1400" dirty="0"/>
              <a:t>Here. </a:t>
            </a:r>
          </a:p>
          <a:p>
            <a:r>
              <a:rPr lang="en-GB" sz="1400" dirty="0"/>
              <a:t>It will blind you with tears </a:t>
            </a:r>
          </a:p>
          <a:p>
            <a:r>
              <a:rPr lang="en-GB" sz="1400" dirty="0"/>
              <a:t>like a lover.</a:t>
            </a:r>
          </a:p>
          <a:p>
            <a:r>
              <a:rPr lang="en-GB" sz="1400" dirty="0"/>
              <a:t>It will make your reflection</a:t>
            </a:r>
          </a:p>
          <a:p>
            <a:r>
              <a:rPr lang="en-GB" sz="1400" dirty="0"/>
              <a:t>a wobbling photo of grief.</a:t>
            </a:r>
          </a:p>
          <a:p>
            <a:endParaRPr lang="en-GB" sz="1400" dirty="0"/>
          </a:p>
          <a:p>
            <a:r>
              <a:rPr lang="en-GB" sz="1400" dirty="0"/>
              <a:t>I am trying to be truthful.</a:t>
            </a:r>
          </a:p>
          <a:p>
            <a:endParaRPr lang="en-GB" sz="1400" dirty="0"/>
          </a:p>
          <a:p>
            <a:r>
              <a:rPr lang="en-GB" sz="1400" dirty="0"/>
              <a:t>Not a cute card or a </a:t>
            </a:r>
            <a:r>
              <a:rPr lang="en-GB" sz="1400" dirty="0" err="1"/>
              <a:t>kissogram</a:t>
            </a:r>
            <a:r>
              <a:rPr lang="en-GB" sz="1400" dirty="0"/>
              <a:t>.</a:t>
            </a:r>
          </a:p>
          <a:p>
            <a:endParaRPr lang="en-GB" sz="1400" dirty="0"/>
          </a:p>
          <a:p>
            <a:r>
              <a:rPr lang="en-GB" sz="1400" dirty="0"/>
              <a:t>I give you an onion.</a:t>
            </a:r>
          </a:p>
          <a:p>
            <a:r>
              <a:rPr lang="en-GB" sz="1400" dirty="0"/>
              <a:t>Its fierce kiss will stay on your lips,</a:t>
            </a:r>
          </a:p>
          <a:p>
            <a:r>
              <a:rPr lang="en-GB" sz="1400" dirty="0"/>
              <a:t>possessive and faithful</a:t>
            </a:r>
          </a:p>
          <a:p>
            <a:r>
              <a:rPr lang="en-GB" sz="1400" dirty="0"/>
              <a:t>as we are,</a:t>
            </a:r>
          </a:p>
          <a:p>
            <a:r>
              <a:rPr lang="en-GB" sz="1400" dirty="0"/>
              <a:t>for as long as we are.</a:t>
            </a:r>
          </a:p>
          <a:p>
            <a:endParaRPr lang="en-GB" sz="1400" dirty="0"/>
          </a:p>
          <a:p>
            <a:r>
              <a:rPr lang="en-GB" sz="1400" dirty="0"/>
              <a:t>Take it.</a:t>
            </a:r>
          </a:p>
          <a:p>
            <a:r>
              <a:rPr lang="en-GB" sz="1400" dirty="0"/>
              <a:t>Its platinum loops shrink to a wedding-ring,</a:t>
            </a:r>
          </a:p>
          <a:p>
            <a:r>
              <a:rPr lang="en-GB" sz="1400" dirty="0"/>
              <a:t>if you like.</a:t>
            </a:r>
          </a:p>
          <a:p>
            <a:endParaRPr lang="en-GB" sz="1400" dirty="0"/>
          </a:p>
          <a:p>
            <a:r>
              <a:rPr lang="en-GB" sz="1400" dirty="0"/>
              <a:t>Lethal.</a:t>
            </a:r>
          </a:p>
          <a:p>
            <a:r>
              <a:rPr lang="en-GB" sz="1400" dirty="0"/>
              <a:t>Its scent will cling to your fingers,</a:t>
            </a:r>
          </a:p>
          <a:p>
            <a:r>
              <a:rPr lang="en-GB" sz="1400" dirty="0"/>
              <a:t>cling to your knife.</a:t>
            </a:r>
            <a:endParaRPr lang="en-GB" dirty="0"/>
          </a:p>
        </p:txBody>
      </p:sp>
    </p:spTree>
    <p:extLst>
      <p:ext uri="{BB962C8B-B14F-4D97-AF65-F5344CB8AC3E}">
        <p14:creationId xmlns:p14="http://schemas.microsoft.com/office/powerpoint/2010/main" val="23261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34" y="78828"/>
            <a:ext cx="3771391" cy="2800767"/>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endParaRPr lang="en-GB" sz="2000" dirty="0"/>
          </a:p>
          <a:p>
            <a:r>
              <a:rPr lang="en-GB" sz="2000" b="1" dirty="0"/>
              <a:t>Write a story to explore the fairy-tale element that is in the poem.</a:t>
            </a:r>
          </a:p>
          <a:p>
            <a:endParaRPr lang="en-GB" sz="2000" b="1" dirty="0"/>
          </a:p>
          <a:p>
            <a:r>
              <a:rPr lang="en-GB" sz="2000" b="1" dirty="0"/>
              <a:t>Plan your transform task: </a:t>
            </a:r>
          </a:p>
          <a:p>
            <a:endParaRPr lang="en-GB" sz="2000" dirty="0"/>
          </a:p>
          <a:p>
            <a:endParaRPr lang="en-GB" sz="2000" dirty="0"/>
          </a:p>
          <a:p>
            <a:r>
              <a:rPr lang="en-GB" dirty="0"/>
              <a:t> </a:t>
            </a:r>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7495953" y="78828"/>
            <a:ext cx="4580433" cy="283154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p>
          <a:p>
            <a:endParaRPr lang="en-GB" sz="2000" b="1" dirty="0"/>
          </a:p>
          <a:p>
            <a:r>
              <a:rPr lang="en-GB" sz="2000" b="1" dirty="0"/>
              <a:t>How is masculinity presented in the poem? </a:t>
            </a:r>
            <a:br>
              <a:rPr lang="en-GB" sz="2000" b="1" dirty="0"/>
            </a:br>
            <a:r>
              <a:rPr lang="en-GB" sz="2000" b="1" dirty="0"/>
              <a:t>What does this suggest about Dove’s views about men and women? </a:t>
            </a:r>
          </a:p>
          <a:p>
            <a:r>
              <a:rPr lang="en-GB" sz="2000" b="1" dirty="0"/>
              <a:t>How could these views be linked to context?</a:t>
            </a:r>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47835" y="3699641"/>
            <a:ext cx="3771390"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Dove could be seen as selfish due to her contentment while a storm rages and threatens her fellow Americans</a:t>
            </a:r>
            <a:endParaRPr lang="en-GB" sz="2000" dirty="0"/>
          </a:p>
          <a:p>
            <a:endParaRPr lang="en-GB" sz="2000" dirty="0"/>
          </a:p>
          <a:p>
            <a:pPr algn="ctr"/>
            <a:endParaRPr lang="en-GB" sz="2000" b="1" i="1" dirty="0"/>
          </a:p>
          <a:p>
            <a:pPr algn="ctr"/>
            <a:r>
              <a:rPr lang="en-GB" sz="2000" b="1" i="1" dirty="0"/>
              <a:t>Challenge this statement</a:t>
            </a:r>
          </a:p>
          <a:p>
            <a:r>
              <a:rPr lang="en-GB" sz="2000" dirty="0"/>
              <a:t> </a:t>
            </a:r>
            <a:endParaRPr lang="en-GB"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7495954" y="3699641"/>
            <a:ext cx="4580432" cy="2831544"/>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endParaRPr lang="en-GB" sz="2000" dirty="0"/>
          </a:p>
          <a:p>
            <a:endParaRPr lang="en-GB" sz="2000" dirty="0"/>
          </a:p>
          <a:p>
            <a:r>
              <a:rPr lang="en-GB" sz="2000" b="1" dirty="0"/>
              <a:t>Select</a:t>
            </a:r>
            <a:r>
              <a:rPr lang="en-GB" sz="2000" dirty="0"/>
              <a:t> 10 quotes and rank order them in terms of showing the most love and care to the least love and care. </a:t>
            </a:r>
          </a:p>
          <a:p>
            <a:r>
              <a:rPr lang="en-GB" sz="2000" dirty="0"/>
              <a:t/>
            </a:r>
            <a:br>
              <a:rPr lang="en-GB" sz="2000" dirty="0"/>
            </a:br>
            <a:r>
              <a:rPr lang="en-GB" sz="2000" b="1" dirty="0"/>
              <a:t>Explain</a:t>
            </a:r>
            <a:r>
              <a:rPr lang="en-GB" sz="2000" dirty="0"/>
              <a:t> why you have rank ordered them in this way.</a:t>
            </a:r>
          </a:p>
          <a:p>
            <a:endParaRPr lang="en-GB" dirty="0"/>
          </a:p>
        </p:txBody>
      </p:sp>
      <p:sp>
        <p:nvSpPr>
          <p:cNvPr id="9" name="Rectangle 8">
            <a:extLst>
              <a:ext uri="{FF2B5EF4-FFF2-40B4-BE49-F238E27FC236}">
                <a16:creationId xmlns:a16="http://schemas.microsoft.com/office/drawing/2014/main" id="{83800AE8-A4B5-47E9-82B3-405A7C8C29AD}"/>
              </a:ext>
            </a:extLst>
          </p:cNvPr>
          <p:cNvSpPr/>
          <p:nvPr/>
        </p:nvSpPr>
        <p:spPr>
          <a:xfrm>
            <a:off x="3819225" y="78828"/>
            <a:ext cx="3541466" cy="640175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err="1">
                <a:solidFill>
                  <a:srgbClr val="333333"/>
                </a:solidFill>
                <a:latin typeface="Roboto"/>
              </a:rPr>
              <a:t>Cozy</a:t>
            </a:r>
            <a:r>
              <a:rPr lang="en-GB" sz="1400" b="1" dirty="0">
                <a:solidFill>
                  <a:srgbClr val="333333"/>
                </a:solidFill>
                <a:latin typeface="Roboto"/>
              </a:rPr>
              <a:t> Apologia by Rita Dove </a:t>
            </a:r>
            <a:r>
              <a:rPr lang="en-GB" sz="1400" b="1" dirty="0">
                <a:solidFill>
                  <a:srgbClr val="FF0000"/>
                </a:solidFill>
                <a:latin typeface="Roboto"/>
              </a:rPr>
              <a:t>(for Fred) </a:t>
            </a:r>
          </a:p>
          <a:p>
            <a:r>
              <a:rPr lang="en-GB" sz="1200" dirty="0">
                <a:solidFill>
                  <a:schemeClr val="tx1"/>
                </a:solidFill>
                <a:latin typeface="Roboto"/>
              </a:rPr>
              <a:t>I could pick anything and think of you— </a:t>
            </a:r>
            <a:r>
              <a:rPr lang="en-GB" sz="1200" dirty="0">
                <a:solidFill>
                  <a:schemeClr val="tx1"/>
                </a:solidFill>
              </a:rPr>
              <a:t/>
            </a:r>
            <a:br>
              <a:rPr lang="en-GB" sz="1200" dirty="0">
                <a:solidFill>
                  <a:schemeClr val="tx1"/>
                </a:solidFill>
              </a:rPr>
            </a:br>
            <a:r>
              <a:rPr lang="en-GB" sz="1200" dirty="0">
                <a:solidFill>
                  <a:schemeClr val="tx1"/>
                </a:solidFill>
                <a:latin typeface="Roboto"/>
              </a:rPr>
              <a:t>This lamp, the wind-still rain, the glossy blue </a:t>
            </a:r>
            <a:r>
              <a:rPr lang="en-GB" sz="1200" dirty="0">
                <a:solidFill>
                  <a:schemeClr val="tx1"/>
                </a:solidFill>
              </a:rPr>
              <a:t/>
            </a:r>
            <a:br>
              <a:rPr lang="en-GB" sz="1200" dirty="0">
                <a:solidFill>
                  <a:schemeClr val="tx1"/>
                </a:solidFill>
              </a:rPr>
            </a:br>
            <a:r>
              <a:rPr lang="en-GB" sz="1200" dirty="0">
                <a:solidFill>
                  <a:schemeClr val="tx1"/>
                </a:solidFill>
                <a:latin typeface="Roboto"/>
              </a:rPr>
              <a:t>My pen exudes, drying matte, upon the page. </a:t>
            </a:r>
            <a:r>
              <a:rPr lang="en-GB" sz="1200" dirty="0">
                <a:solidFill>
                  <a:schemeClr val="tx1"/>
                </a:solidFill>
              </a:rPr>
              <a:t/>
            </a:r>
            <a:br>
              <a:rPr lang="en-GB" sz="1200" dirty="0">
                <a:solidFill>
                  <a:schemeClr val="tx1"/>
                </a:solidFill>
              </a:rPr>
            </a:br>
            <a:r>
              <a:rPr lang="en-GB" sz="1200" dirty="0">
                <a:solidFill>
                  <a:schemeClr val="tx1"/>
                </a:solidFill>
                <a:latin typeface="Roboto"/>
              </a:rPr>
              <a:t>I could choose any hero, any cause or age </a:t>
            </a:r>
            <a:r>
              <a:rPr lang="en-GB" sz="1200" dirty="0">
                <a:solidFill>
                  <a:schemeClr val="tx1"/>
                </a:solidFill>
              </a:rPr>
              <a:t/>
            </a:r>
            <a:br>
              <a:rPr lang="en-GB" sz="1200" dirty="0">
                <a:solidFill>
                  <a:schemeClr val="tx1"/>
                </a:solidFill>
              </a:rPr>
            </a:br>
            <a:r>
              <a:rPr lang="en-GB" sz="1200" dirty="0">
                <a:solidFill>
                  <a:schemeClr val="tx1"/>
                </a:solidFill>
                <a:latin typeface="Roboto"/>
              </a:rPr>
              <a:t>And, sure as shooting arrows to the heart, </a:t>
            </a:r>
            <a:r>
              <a:rPr lang="en-GB" sz="1200" dirty="0">
                <a:solidFill>
                  <a:schemeClr val="tx1"/>
                </a:solidFill>
              </a:rPr>
              <a:t/>
            </a:r>
            <a:br>
              <a:rPr lang="en-GB" sz="1200" dirty="0">
                <a:solidFill>
                  <a:schemeClr val="tx1"/>
                </a:solidFill>
              </a:rPr>
            </a:br>
            <a:r>
              <a:rPr lang="en-GB" sz="1200" dirty="0">
                <a:solidFill>
                  <a:schemeClr val="tx1"/>
                </a:solidFill>
                <a:latin typeface="Roboto"/>
              </a:rPr>
              <a:t>Astride a dappled mare, legs braced as far apart </a:t>
            </a:r>
            <a:r>
              <a:rPr lang="en-GB" sz="1200" dirty="0">
                <a:solidFill>
                  <a:schemeClr val="tx1"/>
                </a:solidFill>
              </a:rPr>
              <a:t/>
            </a:r>
            <a:br>
              <a:rPr lang="en-GB" sz="1200" dirty="0">
                <a:solidFill>
                  <a:schemeClr val="tx1"/>
                </a:solidFill>
              </a:rPr>
            </a:br>
            <a:r>
              <a:rPr lang="en-GB" sz="1200" dirty="0">
                <a:solidFill>
                  <a:schemeClr val="tx1"/>
                </a:solidFill>
                <a:latin typeface="Roboto"/>
              </a:rPr>
              <a:t>As standing in silver stirrups will allow— </a:t>
            </a:r>
            <a:r>
              <a:rPr lang="en-GB" sz="1200" dirty="0">
                <a:solidFill>
                  <a:schemeClr val="tx1"/>
                </a:solidFill>
              </a:rPr>
              <a:t/>
            </a:r>
            <a:br>
              <a:rPr lang="en-GB" sz="1200" dirty="0">
                <a:solidFill>
                  <a:schemeClr val="tx1"/>
                </a:solidFill>
              </a:rPr>
            </a:br>
            <a:r>
              <a:rPr lang="en-GB" sz="1200" dirty="0">
                <a:solidFill>
                  <a:schemeClr val="tx1"/>
                </a:solidFill>
                <a:latin typeface="Roboto"/>
              </a:rPr>
              <a:t>There you'll be, with furrowed brow </a:t>
            </a:r>
            <a:r>
              <a:rPr lang="en-GB" sz="1200" dirty="0">
                <a:solidFill>
                  <a:schemeClr val="tx1"/>
                </a:solidFill>
              </a:rPr>
              <a:t/>
            </a:r>
            <a:br>
              <a:rPr lang="en-GB" sz="1200" dirty="0">
                <a:solidFill>
                  <a:schemeClr val="tx1"/>
                </a:solidFill>
              </a:rPr>
            </a:br>
            <a:r>
              <a:rPr lang="en-GB" sz="1200" dirty="0">
                <a:solidFill>
                  <a:schemeClr val="tx1"/>
                </a:solidFill>
                <a:latin typeface="Roboto"/>
              </a:rPr>
              <a:t>And chain mail glinting, to set me free: </a:t>
            </a:r>
            <a:r>
              <a:rPr lang="en-GB" sz="1200" dirty="0">
                <a:solidFill>
                  <a:schemeClr val="tx1"/>
                </a:solidFill>
              </a:rPr>
              <a:t/>
            </a:r>
            <a:br>
              <a:rPr lang="en-GB" sz="1200" dirty="0">
                <a:solidFill>
                  <a:schemeClr val="tx1"/>
                </a:solidFill>
              </a:rPr>
            </a:br>
            <a:r>
              <a:rPr lang="en-GB" sz="1200" dirty="0">
                <a:solidFill>
                  <a:schemeClr val="tx1"/>
                </a:solidFill>
                <a:latin typeface="Roboto"/>
              </a:rPr>
              <a:t>One eye smiling, the other firm upon the enemy.</a:t>
            </a:r>
          </a:p>
          <a:p>
            <a:endParaRPr lang="en-GB" sz="1200" dirty="0">
              <a:solidFill>
                <a:schemeClr val="tx1"/>
              </a:solidFill>
              <a:latin typeface="Roboto"/>
            </a:endParaRPr>
          </a:p>
          <a:p>
            <a:r>
              <a:rPr lang="en-GB" sz="1200" dirty="0">
                <a:solidFill>
                  <a:schemeClr val="tx1"/>
                </a:solidFill>
              </a:rPr>
              <a:t>This post-postmodern age is all business: compact disks </a:t>
            </a:r>
            <a:br>
              <a:rPr lang="en-GB" sz="1200" dirty="0">
                <a:solidFill>
                  <a:schemeClr val="tx1"/>
                </a:solidFill>
              </a:rPr>
            </a:br>
            <a:r>
              <a:rPr lang="en-GB" sz="1200" dirty="0">
                <a:solidFill>
                  <a:schemeClr val="tx1"/>
                </a:solidFill>
              </a:rPr>
              <a:t>And faxes, a do-it-now-and-take-no-risks </a:t>
            </a:r>
            <a:br>
              <a:rPr lang="en-GB" sz="1200" dirty="0">
                <a:solidFill>
                  <a:schemeClr val="tx1"/>
                </a:solidFill>
              </a:rPr>
            </a:br>
            <a:r>
              <a:rPr lang="en-GB" sz="1200" dirty="0">
                <a:solidFill>
                  <a:schemeClr val="tx1"/>
                </a:solidFill>
              </a:rPr>
              <a:t>Event. Today a hurricane is nudging up the coast, </a:t>
            </a:r>
            <a:br>
              <a:rPr lang="en-GB" sz="1200" dirty="0">
                <a:solidFill>
                  <a:schemeClr val="tx1"/>
                </a:solidFill>
              </a:rPr>
            </a:br>
            <a:r>
              <a:rPr lang="en-GB" sz="1200" dirty="0">
                <a:solidFill>
                  <a:schemeClr val="tx1"/>
                </a:solidFill>
              </a:rPr>
              <a:t>Oddly male: Big Bad Floyd, who brings a host </a:t>
            </a:r>
            <a:br>
              <a:rPr lang="en-GB" sz="1200" dirty="0">
                <a:solidFill>
                  <a:schemeClr val="tx1"/>
                </a:solidFill>
              </a:rPr>
            </a:br>
            <a:r>
              <a:rPr lang="en-GB" sz="1200" dirty="0">
                <a:solidFill>
                  <a:schemeClr val="tx1"/>
                </a:solidFill>
              </a:rPr>
              <a:t>Of daydreams: awkward reminiscences </a:t>
            </a:r>
            <a:br>
              <a:rPr lang="en-GB" sz="1200" dirty="0">
                <a:solidFill>
                  <a:schemeClr val="tx1"/>
                </a:solidFill>
              </a:rPr>
            </a:br>
            <a:r>
              <a:rPr lang="en-GB" sz="1200" dirty="0">
                <a:solidFill>
                  <a:schemeClr val="tx1"/>
                </a:solidFill>
              </a:rPr>
              <a:t>Of teenage crushes on worthless boys </a:t>
            </a:r>
            <a:br>
              <a:rPr lang="en-GB" sz="1200" dirty="0">
                <a:solidFill>
                  <a:schemeClr val="tx1"/>
                </a:solidFill>
              </a:rPr>
            </a:br>
            <a:r>
              <a:rPr lang="en-GB" sz="1200" dirty="0">
                <a:solidFill>
                  <a:schemeClr val="tx1"/>
                </a:solidFill>
              </a:rPr>
              <a:t>Whose only talent was to kiss you senseless. </a:t>
            </a:r>
            <a:br>
              <a:rPr lang="en-GB" sz="1200" dirty="0">
                <a:solidFill>
                  <a:schemeClr val="tx1"/>
                </a:solidFill>
              </a:rPr>
            </a:br>
            <a:r>
              <a:rPr lang="en-GB" sz="1200" dirty="0">
                <a:solidFill>
                  <a:schemeClr val="tx1"/>
                </a:solidFill>
              </a:rPr>
              <a:t>They all had sissy names—Marcel, Percy, Dewey; </a:t>
            </a:r>
            <a:br>
              <a:rPr lang="en-GB" sz="1200" dirty="0">
                <a:solidFill>
                  <a:schemeClr val="tx1"/>
                </a:solidFill>
              </a:rPr>
            </a:br>
            <a:r>
              <a:rPr lang="en-GB" sz="1200" dirty="0">
                <a:solidFill>
                  <a:schemeClr val="tx1"/>
                </a:solidFill>
              </a:rPr>
              <a:t>Were thin as </a:t>
            </a:r>
            <a:r>
              <a:rPr lang="en-GB" sz="1200" dirty="0" err="1">
                <a:solidFill>
                  <a:schemeClr val="tx1"/>
                </a:solidFill>
              </a:rPr>
              <a:t>licorice</a:t>
            </a:r>
            <a:r>
              <a:rPr lang="en-GB" sz="1200" dirty="0">
                <a:solidFill>
                  <a:schemeClr val="tx1"/>
                </a:solidFill>
              </a:rPr>
              <a:t> and as chewy, </a:t>
            </a:r>
            <a:br>
              <a:rPr lang="en-GB" sz="1200" dirty="0">
                <a:solidFill>
                  <a:schemeClr val="tx1"/>
                </a:solidFill>
              </a:rPr>
            </a:br>
            <a:r>
              <a:rPr lang="en-GB" sz="1200" dirty="0">
                <a:solidFill>
                  <a:schemeClr val="tx1"/>
                </a:solidFill>
              </a:rPr>
              <a:t>Sweet with a dark and hollow </a:t>
            </a:r>
            <a:r>
              <a:rPr lang="en-GB" sz="1200" dirty="0" err="1">
                <a:solidFill>
                  <a:schemeClr val="tx1"/>
                </a:solidFill>
              </a:rPr>
              <a:t>center</a:t>
            </a:r>
            <a:r>
              <a:rPr lang="en-GB" sz="1200" dirty="0">
                <a:solidFill>
                  <a:schemeClr val="tx1"/>
                </a:solidFill>
              </a:rPr>
              <a:t>. Floyd's </a:t>
            </a:r>
            <a:br>
              <a:rPr lang="en-GB" sz="1200" dirty="0">
                <a:solidFill>
                  <a:schemeClr val="tx1"/>
                </a:solidFill>
              </a:rPr>
            </a:br>
            <a:endParaRPr lang="en-GB" sz="1200" dirty="0">
              <a:solidFill>
                <a:schemeClr val="tx1"/>
              </a:solidFill>
            </a:endParaRPr>
          </a:p>
          <a:p>
            <a:r>
              <a:rPr lang="en-GB" sz="1200" dirty="0">
                <a:solidFill>
                  <a:schemeClr val="tx1"/>
                </a:solidFill>
              </a:rPr>
              <a:t>Cussing up a storm. You're bunkered in your </a:t>
            </a:r>
            <a:br>
              <a:rPr lang="en-GB" sz="1200" dirty="0">
                <a:solidFill>
                  <a:schemeClr val="tx1"/>
                </a:solidFill>
              </a:rPr>
            </a:br>
            <a:r>
              <a:rPr lang="en-GB" sz="1200" dirty="0" err="1">
                <a:solidFill>
                  <a:schemeClr val="tx1"/>
                </a:solidFill>
              </a:rPr>
              <a:t>Aerie</a:t>
            </a:r>
            <a:r>
              <a:rPr lang="en-GB" sz="1200" dirty="0">
                <a:solidFill>
                  <a:schemeClr val="tx1"/>
                </a:solidFill>
              </a:rPr>
              <a:t>, I'm perched in mine </a:t>
            </a:r>
            <a:br>
              <a:rPr lang="en-GB" sz="1200" dirty="0">
                <a:solidFill>
                  <a:schemeClr val="tx1"/>
                </a:solidFill>
              </a:rPr>
            </a:br>
            <a:r>
              <a:rPr lang="en-GB" sz="1200" dirty="0">
                <a:solidFill>
                  <a:schemeClr val="tx1"/>
                </a:solidFill>
              </a:rPr>
              <a:t>(Twin desks, computers, hardwood floors): </a:t>
            </a:r>
            <a:br>
              <a:rPr lang="en-GB" sz="1200" dirty="0">
                <a:solidFill>
                  <a:schemeClr val="tx1"/>
                </a:solidFill>
              </a:rPr>
            </a:br>
            <a:r>
              <a:rPr lang="en-GB" sz="1200" dirty="0">
                <a:solidFill>
                  <a:schemeClr val="tx1"/>
                </a:solidFill>
              </a:rPr>
              <a:t>We're content, but fall short of the Divine. </a:t>
            </a:r>
            <a:br>
              <a:rPr lang="en-GB" sz="1200" dirty="0">
                <a:solidFill>
                  <a:schemeClr val="tx1"/>
                </a:solidFill>
              </a:rPr>
            </a:br>
            <a:r>
              <a:rPr lang="en-GB" sz="1200" dirty="0">
                <a:solidFill>
                  <a:schemeClr val="tx1"/>
                </a:solidFill>
              </a:rPr>
              <a:t>Still, it's embarrassing, this happiness— </a:t>
            </a:r>
            <a:br>
              <a:rPr lang="en-GB" sz="1200" dirty="0">
                <a:solidFill>
                  <a:schemeClr val="tx1"/>
                </a:solidFill>
              </a:rPr>
            </a:br>
            <a:r>
              <a:rPr lang="en-GB" sz="1200" dirty="0">
                <a:solidFill>
                  <a:schemeClr val="tx1"/>
                </a:solidFill>
              </a:rPr>
              <a:t>Who's satisfied simply with what's good for us, </a:t>
            </a:r>
            <a:br>
              <a:rPr lang="en-GB" sz="1200" dirty="0">
                <a:solidFill>
                  <a:schemeClr val="tx1"/>
                </a:solidFill>
              </a:rPr>
            </a:br>
            <a:r>
              <a:rPr lang="en-GB" sz="1200" dirty="0">
                <a:solidFill>
                  <a:schemeClr val="tx1"/>
                </a:solidFill>
              </a:rPr>
              <a:t>When has the ordinary ever been news? </a:t>
            </a:r>
            <a:br>
              <a:rPr lang="en-GB" sz="1200" dirty="0">
                <a:solidFill>
                  <a:schemeClr val="tx1"/>
                </a:solidFill>
              </a:rPr>
            </a:br>
            <a:r>
              <a:rPr lang="en-GB" sz="1200" dirty="0">
                <a:solidFill>
                  <a:schemeClr val="tx1"/>
                </a:solidFill>
              </a:rPr>
              <a:t>And yet, because nothing else will do </a:t>
            </a:r>
            <a:br>
              <a:rPr lang="en-GB" sz="1200" dirty="0">
                <a:solidFill>
                  <a:schemeClr val="tx1"/>
                </a:solidFill>
              </a:rPr>
            </a:br>
            <a:r>
              <a:rPr lang="en-GB" sz="1200" dirty="0">
                <a:solidFill>
                  <a:schemeClr val="tx1"/>
                </a:solidFill>
              </a:rPr>
              <a:t>To keep me from melancholy (call it blues), </a:t>
            </a:r>
            <a:br>
              <a:rPr lang="en-GB" sz="1200" dirty="0">
                <a:solidFill>
                  <a:schemeClr val="tx1"/>
                </a:solidFill>
              </a:rPr>
            </a:br>
            <a:r>
              <a:rPr lang="en-GB" sz="1200" dirty="0">
                <a:solidFill>
                  <a:schemeClr val="tx1"/>
                </a:solidFill>
              </a:rPr>
              <a:t>I fill this stolen time with you. </a:t>
            </a:r>
          </a:p>
        </p:txBody>
      </p:sp>
    </p:spTree>
    <p:extLst>
      <p:ext uri="{BB962C8B-B14F-4D97-AF65-F5344CB8AC3E}">
        <p14:creationId xmlns:p14="http://schemas.microsoft.com/office/powerpoint/2010/main" val="2908733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34" y="78828"/>
            <a:ext cx="2726897"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p>
          <a:p>
            <a:r>
              <a:rPr lang="en-GB" sz="2000" b="1" dirty="0"/>
              <a:t>Write out the problem you identify in the first 8 lines and the solutions in the final 6 lines and explain what Barrett Browning was preoccupied with.</a:t>
            </a:r>
            <a:endParaRPr lang="en-GB" dirty="0"/>
          </a:p>
          <a:p>
            <a:endParaRPr lang="en-GB"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087710" y="78828"/>
            <a:ext cx="3988676" cy="3170099"/>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p>
          <a:p>
            <a:r>
              <a:rPr lang="en-GB" b="1" dirty="0"/>
              <a:t>What would it feel like to love someone so much that you would want to spend eternity with them?</a:t>
            </a:r>
          </a:p>
          <a:p>
            <a:r>
              <a:rPr lang="en-GB" b="1" dirty="0"/>
              <a:t>How would you go about expressing this love to them? </a:t>
            </a:r>
          </a:p>
          <a:p>
            <a:r>
              <a:rPr lang="en-GB" b="1" dirty="0"/>
              <a:t>What words would you use to express your feelings? </a:t>
            </a:r>
          </a:p>
          <a:p>
            <a:endParaRPr lang="en-GB" b="1" dirty="0"/>
          </a:p>
          <a:p>
            <a:endParaRPr lang="en-GB" b="1" dirty="0"/>
          </a:p>
          <a:p>
            <a:endParaRPr lang="en-GB" b="1" dirty="0"/>
          </a:p>
        </p:txBody>
      </p:sp>
      <p:sp>
        <p:nvSpPr>
          <p:cNvPr id="6" name="TextBox 5">
            <a:extLst>
              <a:ext uri="{FF2B5EF4-FFF2-40B4-BE49-F238E27FC236}">
                <a16:creationId xmlns:a16="http://schemas.microsoft.com/office/drawing/2014/main" id="{BCC07B94-CA34-40C4-A47A-8A6AFA0DFCE4}"/>
              </a:ext>
            </a:extLst>
          </p:cNvPr>
          <p:cNvSpPr txBox="1"/>
          <p:nvPr/>
        </p:nvSpPr>
        <p:spPr>
          <a:xfrm>
            <a:off x="47835" y="3699641"/>
            <a:ext cx="2726896"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Barrett Browning is a hopeless romantic and needs to be less soppy!</a:t>
            </a:r>
          </a:p>
          <a:p>
            <a:endParaRPr lang="en-GB" sz="2000" b="1" i="1" dirty="0"/>
          </a:p>
          <a:p>
            <a:pPr algn="ctr"/>
            <a:r>
              <a:rPr lang="en-GB" sz="2000" b="1" i="1" dirty="0"/>
              <a:t>Challenge this statement</a:t>
            </a:r>
          </a:p>
          <a:p>
            <a:r>
              <a:rPr lang="en-GB" sz="2000" dirty="0"/>
              <a:t> </a:t>
            </a:r>
            <a:endParaRPr lang="en-GB"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087710" y="3699641"/>
            <a:ext cx="3988676"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p>
          <a:p>
            <a:r>
              <a:rPr lang="en-GB" sz="2000" b="1" dirty="0"/>
              <a:t>Explore the structure – Look for all the patterns and explain which is the strongest pattern and why</a:t>
            </a:r>
          </a:p>
          <a:p>
            <a:endParaRPr lang="en-GB" sz="2000" b="1" dirty="0"/>
          </a:p>
          <a:p>
            <a:r>
              <a:rPr lang="en-GB" sz="2000" b="1" dirty="0"/>
              <a:t>Explore the context – Link to religion and humanity and hope and decide which is the strongest and explain why? </a:t>
            </a:r>
            <a:endParaRPr lang="en-GB" dirty="0"/>
          </a:p>
        </p:txBody>
      </p:sp>
      <p:sp>
        <p:nvSpPr>
          <p:cNvPr id="2" name="Rectangle 1"/>
          <p:cNvSpPr/>
          <p:nvPr/>
        </p:nvSpPr>
        <p:spPr>
          <a:xfrm>
            <a:off x="3048000" y="1151454"/>
            <a:ext cx="4755931" cy="455509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Sonnet 43 by Elizabeth Barrett Browning</a:t>
            </a:r>
          </a:p>
          <a:p>
            <a:endParaRPr lang="en-GB" sz="2000" b="1" dirty="0"/>
          </a:p>
          <a:p>
            <a:r>
              <a:rPr lang="en-GB" dirty="0">
                <a:solidFill>
                  <a:schemeClr val="tx1"/>
                </a:solidFill>
              </a:rPr>
              <a:t>How do I love thee? Let me count the ways.</a:t>
            </a:r>
          </a:p>
          <a:p>
            <a:r>
              <a:rPr lang="en-GB" dirty="0">
                <a:solidFill>
                  <a:schemeClr val="tx1"/>
                </a:solidFill>
              </a:rPr>
              <a:t>I love thee to the depth and breadth and height </a:t>
            </a:r>
          </a:p>
          <a:p>
            <a:r>
              <a:rPr lang="en-GB" dirty="0">
                <a:solidFill>
                  <a:schemeClr val="tx1"/>
                </a:solidFill>
              </a:rPr>
              <a:t>My soul can reach, when feeling out of sight </a:t>
            </a:r>
          </a:p>
          <a:p>
            <a:r>
              <a:rPr lang="en-GB" dirty="0">
                <a:solidFill>
                  <a:schemeClr val="tx1"/>
                </a:solidFill>
              </a:rPr>
              <a:t>For the ends of Being and ideal Grace. </a:t>
            </a:r>
          </a:p>
          <a:p>
            <a:r>
              <a:rPr lang="en-GB" dirty="0">
                <a:solidFill>
                  <a:schemeClr val="tx1"/>
                </a:solidFill>
              </a:rPr>
              <a:t>I love thee to the level of every day’s </a:t>
            </a:r>
          </a:p>
          <a:p>
            <a:r>
              <a:rPr lang="en-GB" dirty="0">
                <a:solidFill>
                  <a:schemeClr val="tx1"/>
                </a:solidFill>
              </a:rPr>
              <a:t>Most quiet need, by sun and candlelight. </a:t>
            </a:r>
          </a:p>
          <a:p>
            <a:r>
              <a:rPr lang="en-GB" dirty="0">
                <a:solidFill>
                  <a:schemeClr val="tx1"/>
                </a:solidFill>
              </a:rPr>
              <a:t>I love thee freely, as men strive for Right; </a:t>
            </a:r>
          </a:p>
          <a:p>
            <a:r>
              <a:rPr lang="en-GB" dirty="0">
                <a:solidFill>
                  <a:schemeClr val="tx1"/>
                </a:solidFill>
              </a:rPr>
              <a:t>I love thee purely, as they turn from Praise. </a:t>
            </a:r>
          </a:p>
          <a:p>
            <a:r>
              <a:rPr lang="en-GB" dirty="0">
                <a:solidFill>
                  <a:schemeClr val="tx1"/>
                </a:solidFill>
              </a:rPr>
              <a:t>I love thee with the passion put to use </a:t>
            </a:r>
          </a:p>
          <a:p>
            <a:r>
              <a:rPr lang="en-GB" dirty="0">
                <a:solidFill>
                  <a:schemeClr val="tx1"/>
                </a:solidFill>
              </a:rPr>
              <a:t>In my old griefs, and with my childhood’s faith. </a:t>
            </a:r>
          </a:p>
          <a:p>
            <a:r>
              <a:rPr lang="en-GB" dirty="0">
                <a:solidFill>
                  <a:schemeClr val="tx1"/>
                </a:solidFill>
              </a:rPr>
              <a:t>I love thee with a love I seemed to lose </a:t>
            </a:r>
          </a:p>
          <a:p>
            <a:r>
              <a:rPr lang="en-GB" dirty="0">
                <a:solidFill>
                  <a:schemeClr val="tx1"/>
                </a:solidFill>
              </a:rPr>
              <a:t>With my lost saints – I love thee with the breath, </a:t>
            </a:r>
          </a:p>
          <a:p>
            <a:r>
              <a:rPr lang="en-GB" dirty="0">
                <a:solidFill>
                  <a:schemeClr val="tx1"/>
                </a:solidFill>
              </a:rPr>
              <a:t>Smiles, tears, of all my life! – and, if God choose, </a:t>
            </a:r>
          </a:p>
          <a:p>
            <a:r>
              <a:rPr lang="en-GB" dirty="0">
                <a:solidFill>
                  <a:schemeClr val="tx1"/>
                </a:solidFill>
              </a:rPr>
              <a:t>I shall but love thee better after death.</a:t>
            </a:r>
          </a:p>
        </p:txBody>
      </p:sp>
    </p:spTree>
    <p:extLst>
      <p:ext uri="{BB962C8B-B14F-4D97-AF65-F5344CB8AC3E}">
        <p14:creationId xmlns:p14="http://schemas.microsoft.com/office/powerpoint/2010/main" val="475643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447098"/>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p>
          <a:p>
            <a:endParaRPr lang="en-GB" sz="2000" b="1" dirty="0"/>
          </a:p>
          <a:p>
            <a:r>
              <a:rPr lang="en-GB" sz="2000" b="1" dirty="0"/>
              <a:t>Dual code the poem – choose two quotes from each stanza and link these to images – can be drawn, copied and pasted or symbols. Choose symbols/pictures that help you remember the quotes and the storyline.</a:t>
            </a:r>
            <a:r>
              <a:rPr lang="en-GB" dirty="0"/>
              <a:t> </a:t>
            </a:r>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077766"/>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b="1" dirty="0"/>
              <a:t>The idea of obsession – how are different types of obsession shown in the poem? </a:t>
            </a:r>
          </a:p>
          <a:p>
            <a:r>
              <a:rPr lang="en-GB" sz="2000" b="1" dirty="0"/>
              <a:t/>
            </a:r>
            <a:br>
              <a:rPr lang="en-GB" sz="2000" b="1" dirty="0"/>
            </a:br>
            <a:r>
              <a:rPr lang="en-GB" sz="2000" b="1" dirty="0"/>
              <a:t>What is the persona like? How do you know? </a:t>
            </a:r>
          </a:p>
          <a:p>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Byron is a well-known lothario figure with an eye for the ladies. Challenge this statement and explore how you could agree or disagree with this based on evidence in the poem</a:t>
            </a:r>
          </a:p>
          <a:p>
            <a:endParaRPr lang="en-GB" sz="2000" b="1" i="1" dirty="0"/>
          </a:p>
          <a:p>
            <a:pPr algn="ctr"/>
            <a:r>
              <a:rPr lang="en-GB" sz="2000" b="1" i="1" dirty="0"/>
              <a:t>Challenge this!</a:t>
            </a:r>
          </a:p>
          <a:p>
            <a:r>
              <a:rPr lang="en-GB" sz="2000" dirty="0"/>
              <a:t> </a:t>
            </a:r>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31544"/>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endParaRPr lang="en-GB" sz="2000" dirty="0"/>
          </a:p>
          <a:p>
            <a:endParaRPr lang="en-GB" sz="2000" dirty="0"/>
          </a:p>
          <a:p>
            <a:r>
              <a:rPr lang="en-GB" sz="2000" b="1" dirty="0"/>
              <a:t>Select</a:t>
            </a:r>
            <a:r>
              <a:rPr lang="en-GB" sz="2000" dirty="0"/>
              <a:t> – your top 5 quotes from the poem</a:t>
            </a:r>
          </a:p>
          <a:p>
            <a:endParaRPr lang="en-GB" sz="2000" dirty="0"/>
          </a:p>
          <a:p>
            <a:r>
              <a:rPr lang="en-GB" sz="2000" b="1" dirty="0"/>
              <a:t>Demonstrate</a:t>
            </a:r>
            <a:r>
              <a:rPr lang="en-GB" sz="2000" dirty="0"/>
              <a:t> – your understanding of the way context can be linked to these 5 quotes</a:t>
            </a:r>
          </a:p>
          <a:p>
            <a:endParaRPr lang="en-GB" dirty="0"/>
          </a:p>
        </p:txBody>
      </p:sp>
      <p:sp>
        <p:nvSpPr>
          <p:cNvPr id="8" name="Rectangle 7">
            <a:extLst>
              <a:ext uri="{FF2B5EF4-FFF2-40B4-BE49-F238E27FC236}">
                <a16:creationId xmlns:a16="http://schemas.microsoft.com/office/drawing/2014/main" id="{0A6F6F2B-E6A1-4C2D-B3A3-365CFC08D954}"/>
              </a:ext>
            </a:extLst>
          </p:cNvPr>
          <p:cNvSpPr/>
          <p:nvPr/>
        </p:nvSpPr>
        <p:spPr>
          <a:xfrm>
            <a:off x="3933691" y="197346"/>
            <a:ext cx="4095684" cy="646330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She Walks in Beauty By Lord Byron </a:t>
            </a:r>
          </a:p>
          <a:p>
            <a:endParaRPr lang="en-GB" dirty="0"/>
          </a:p>
          <a:p>
            <a:r>
              <a:rPr lang="en-GB" dirty="0"/>
              <a:t>She walks in beauty, like the night </a:t>
            </a:r>
          </a:p>
          <a:p>
            <a:r>
              <a:rPr lang="en-GB" dirty="0"/>
              <a:t>   Of cloudless climes and starry skies; </a:t>
            </a:r>
          </a:p>
          <a:p>
            <a:r>
              <a:rPr lang="en-GB" dirty="0"/>
              <a:t>And all that’s best of dark and bright </a:t>
            </a:r>
          </a:p>
          <a:p>
            <a:r>
              <a:rPr lang="en-GB" dirty="0"/>
              <a:t>   Meet in her aspect and her eyes; </a:t>
            </a:r>
          </a:p>
          <a:p>
            <a:r>
              <a:rPr lang="en-GB" dirty="0"/>
              <a:t>Thus mellowed to that tender light </a:t>
            </a:r>
          </a:p>
          <a:p>
            <a:r>
              <a:rPr lang="en-GB" dirty="0"/>
              <a:t>   Which heaven to gaudy day denies.</a:t>
            </a:r>
          </a:p>
          <a:p>
            <a:r>
              <a:rPr lang="en-GB" dirty="0"/>
              <a:t> </a:t>
            </a:r>
          </a:p>
          <a:p>
            <a:r>
              <a:rPr lang="en-GB" dirty="0"/>
              <a:t>One shade the more, one ray the less, </a:t>
            </a:r>
          </a:p>
          <a:p>
            <a:r>
              <a:rPr lang="en-GB" dirty="0"/>
              <a:t>   Had half impaired the nameless grace </a:t>
            </a:r>
          </a:p>
          <a:p>
            <a:r>
              <a:rPr lang="en-GB" dirty="0"/>
              <a:t>Which waves in every raven tress, </a:t>
            </a:r>
          </a:p>
          <a:p>
            <a:r>
              <a:rPr lang="en-GB" dirty="0"/>
              <a:t>   Or softly lightens o’er her face; </a:t>
            </a:r>
          </a:p>
          <a:p>
            <a:r>
              <a:rPr lang="en-GB" dirty="0"/>
              <a:t>Where thoughts serenely sweet express, </a:t>
            </a:r>
          </a:p>
          <a:p>
            <a:r>
              <a:rPr lang="en-GB" dirty="0"/>
              <a:t>   How pure, how dear their dwelling-place.</a:t>
            </a:r>
          </a:p>
          <a:p>
            <a:r>
              <a:rPr lang="en-GB" dirty="0"/>
              <a:t> </a:t>
            </a:r>
          </a:p>
          <a:p>
            <a:r>
              <a:rPr lang="en-GB" dirty="0"/>
              <a:t>And on that cheek, and o’er that brow, </a:t>
            </a:r>
          </a:p>
          <a:p>
            <a:r>
              <a:rPr lang="en-GB" dirty="0"/>
              <a:t>   So soft, so calm, yet eloquent, </a:t>
            </a:r>
          </a:p>
          <a:p>
            <a:r>
              <a:rPr lang="en-GB" dirty="0"/>
              <a:t>The smiles that win, the tints that glow, </a:t>
            </a:r>
          </a:p>
          <a:p>
            <a:r>
              <a:rPr lang="en-GB" dirty="0"/>
              <a:t>   But tell of days in goodness spent, </a:t>
            </a:r>
          </a:p>
          <a:p>
            <a:r>
              <a:rPr lang="en-GB" dirty="0"/>
              <a:t>A mind at peace with all below, </a:t>
            </a:r>
          </a:p>
          <a:p>
            <a:r>
              <a:rPr lang="en-GB" dirty="0"/>
              <a:t>   A heart whose love is innocent!	</a:t>
            </a:r>
          </a:p>
        </p:txBody>
      </p:sp>
    </p:spTree>
    <p:extLst>
      <p:ext uri="{BB962C8B-B14F-4D97-AF65-F5344CB8AC3E}">
        <p14:creationId xmlns:p14="http://schemas.microsoft.com/office/powerpoint/2010/main" val="388006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p>
          <a:p>
            <a:endParaRPr lang="en-GB" sz="2000" b="1" dirty="0"/>
          </a:p>
          <a:p>
            <a:r>
              <a:rPr lang="en-GB" sz="2000" b="1" dirty="0"/>
              <a:t>Translate the words in the poem into an easier to understand modern translation. </a:t>
            </a:r>
          </a:p>
          <a:p>
            <a:r>
              <a:rPr lang="en-GB" sz="2000" b="1" dirty="0"/>
              <a:t>Why does she use hard to understand language? </a:t>
            </a:r>
          </a:p>
          <a:p>
            <a:r>
              <a:rPr lang="en-GB" sz="2000" b="1" dirty="0"/>
              <a:t>Does it link to her state of mind? </a:t>
            </a:r>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385542"/>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b="1" dirty="0"/>
              <a:t>Grief </a:t>
            </a:r>
          </a:p>
          <a:p>
            <a:r>
              <a:rPr lang="en-GB" sz="2000" b="1" dirty="0"/>
              <a:t>What is it? </a:t>
            </a:r>
          </a:p>
          <a:p>
            <a:r>
              <a:rPr lang="en-GB" sz="2000" b="1" dirty="0"/>
              <a:t>What does it look like? </a:t>
            </a:r>
          </a:p>
          <a:p>
            <a:r>
              <a:rPr lang="en-GB" sz="2000" b="1" dirty="0"/>
              <a:t>How can you show it? </a:t>
            </a:r>
          </a:p>
          <a:p>
            <a:r>
              <a:rPr lang="en-GB" sz="2000" b="1" dirty="0"/>
              <a:t>How does it differ between people? </a:t>
            </a:r>
          </a:p>
          <a:p>
            <a:r>
              <a:rPr lang="en-GB" sz="2000" b="1" dirty="0"/>
              <a:t>Why is it an abstract noun?</a:t>
            </a:r>
          </a:p>
          <a:p>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Dickinson was reclusive, but prolifically corresponded via letter and wrote many poems in her lifetime. </a:t>
            </a:r>
            <a:endParaRPr lang="en-GB" sz="2000" b="1" i="1" dirty="0"/>
          </a:p>
          <a:p>
            <a:endParaRPr lang="en-GB" sz="2000" b="1" i="1" dirty="0"/>
          </a:p>
          <a:p>
            <a:r>
              <a:rPr lang="en-GB" sz="2000" dirty="0"/>
              <a:t>What does this suggest about her mental state? </a:t>
            </a:r>
          </a:p>
          <a:p>
            <a:r>
              <a:rPr lang="en-GB" sz="2000" dirty="0"/>
              <a:t>What would you recommend for her to do?  </a:t>
            </a:r>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p>
          <a:p>
            <a:endParaRPr lang="en-GB" sz="2000" b="1" dirty="0"/>
          </a:p>
          <a:p>
            <a:r>
              <a:rPr lang="en-GB" sz="2000" b="1" dirty="0"/>
              <a:t>Indicate what the hyphens at the end of the lines suggest? </a:t>
            </a:r>
          </a:p>
          <a:p>
            <a:r>
              <a:rPr lang="en-GB" sz="2000" b="1" dirty="0"/>
              <a:t>Why have they been used on the lines that have them and not others? </a:t>
            </a:r>
          </a:p>
          <a:p>
            <a:r>
              <a:rPr lang="en-GB" sz="2000" b="1" dirty="0"/>
              <a:t>End-stopping is used with the full stop in the final line – Why? </a:t>
            </a:r>
            <a:endParaRPr lang="en-GB" dirty="0"/>
          </a:p>
        </p:txBody>
      </p:sp>
      <p:sp>
        <p:nvSpPr>
          <p:cNvPr id="8" name="Rectangle 7">
            <a:extLst>
              <a:ext uri="{FF2B5EF4-FFF2-40B4-BE49-F238E27FC236}">
                <a16:creationId xmlns:a16="http://schemas.microsoft.com/office/drawing/2014/main" id="{0A6F6F2B-E6A1-4C2D-B3A3-365CFC08D954}"/>
              </a:ext>
            </a:extLst>
          </p:cNvPr>
          <p:cNvSpPr/>
          <p:nvPr/>
        </p:nvSpPr>
        <p:spPr>
          <a:xfrm>
            <a:off x="3933691" y="725247"/>
            <a:ext cx="4095684" cy="523220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2800" b="1" dirty="0"/>
              <a:t>As Imperceptibly as Grief </a:t>
            </a:r>
          </a:p>
          <a:p>
            <a:endParaRPr lang="en-GB" dirty="0"/>
          </a:p>
          <a:p>
            <a:r>
              <a:rPr lang="en-GB" dirty="0"/>
              <a:t>As imperceptibly as Grief </a:t>
            </a:r>
          </a:p>
          <a:p>
            <a:r>
              <a:rPr lang="en-GB" dirty="0"/>
              <a:t>The Summer lapsed away — </a:t>
            </a:r>
          </a:p>
          <a:p>
            <a:r>
              <a:rPr lang="en-GB" dirty="0"/>
              <a:t>Too imperceptible at last </a:t>
            </a:r>
          </a:p>
          <a:p>
            <a:r>
              <a:rPr lang="en-GB" dirty="0"/>
              <a:t>To seem like Perfidy — </a:t>
            </a:r>
          </a:p>
          <a:p>
            <a:r>
              <a:rPr lang="en-GB" dirty="0"/>
              <a:t>A Quietness distilled </a:t>
            </a:r>
          </a:p>
          <a:p>
            <a:r>
              <a:rPr lang="en-GB" dirty="0"/>
              <a:t>As Twilight long begun, </a:t>
            </a:r>
          </a:p>
          <a:p>
            <a:r>
              <a:rPr lang="en-GB" dirty="0"/>
              <a:t>Or Nature spending with herself </a:t>
            </a:r>
          </a:p>
          <a:p>
            <a:r>
              <a:rPr lang="en-GB" dirty="0"/>
              <a:t>Sequestered Afternoon — </a:t>
            </a:r>
          </a:p>
          <a:p>
            <a:r>
              <a:rPr lang="en-GB" dirty="0"/>
              <a:t>The Dusk drew earlier in — </a:t>
            </a:r>
          </a:p>
          <a:p>
            <a:r>
              <a:rPr lang="en-GB" dirty="0"/>
              <a:t>The Morning foreign shone — </a:t>
            </a:r>
          </a:p>
          <a:p>
            <a:r>
              <a:rPr lang="en-GB" dirty="0"/>
              <a:t>A courteous, yet harrowing Grace, </a:t>
            </a:r>
          </a:p>
          <a:p>
            <a:r>
              <a:rPr lang="en-GB" dirty="0"/>
              <a:t>As Guest, that would be gone — </a:t>
            </a:r>
          </a:p>
          <a:p>
            <a:r>
              <a:rPr lang="en-GB" dirty="0"/>
              <a:t>And thus, without a Wing </a:t>
            </a:r>
          </a:p>
          <a:p>
            <a:r>
              <a:rPr lang="en-GB" dirty="0"/>
              <a:t>Or service of a Keel </a:t>
            </a:r>
          </a:p>
          <a:p>
            <a:r>
              <a:rPr lang="en-GB" dirty="0"/>
              <a:t>Our Summer made her light escape</a:t>
            </a:r>
          </a:p>
          <a:p>
            <a:r>
              <a:rPr lang="en-GB" dirty="0"/>
              <a:t>Into the Beautiful.</a:t>
            </a:r>
          </a:p>
        </p:txBody>
      </p:sp>
    </p:spTree>
    <p:extLst>
      <p:ext uri="{BB962C8B-B14F-4D97-AF65-F5344CB8AC3E}">
        <p14:creationId xmlns:p14="http://schemas.microsoft.com/office/powerpoint/2010/main" val="237162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GB" sz="3600" b="1" u="sng" dirty="0"/>
              <a:t>Love Poems: Possible Exam questions &amp; exercises – remember you can also just do a single poem with the same focus as the comparison question </a:t>
            </a:r>
            <a:endParaRPr lang="en-GB" b="1" u="sng" dirty="0"/>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l"/>
            <a:r>
              <a:rPr lang="en-GB" sz="2900" dirty="0">
                <a:solidFill>
                  <a:schemeClr val="tx1"/>
                </a:solidFill>
              </a:rPr>
              <a:t>Compare the way two of the poems explore the emotions of the persona (person in the poem) </a:t>
            </a:r>
          </a:p>
          <a:p>
            <a:pPr algn="l"/>
            <a:r>
              <a:rPr lang="en-GB" sz="2900" dirty="0">
                <a:solidFill>
                  <a:schemeClr val="tx1"/>
                </a:solidFill>
              </a:rPr>
              <a:t>Compare the presentation of love in two of the poems</a:t>
            </a:r>
          </a:p>
          <a:p>
            <a:pPr algn="l"/>
            <a:r>
              <a:rPr lang="en-GB" sz="2900" dirty="0">
                <a:solidFill>
                  <a:schemeClr val="tx1"/>
                </a:solidFill>
              </a:rPr>
              <a:t>Compare the way the poets write about feelings</a:t>
            </a:r>
          </a:p>
          <a:p>
            <a:pPr algn="l"/>
            <a:r>
              <a:rPr lang="en-GB" sz="2900" dirty="0">
                <a:solidFill>
                  <a:schemeClr val="tx1"/>
                </a:solidFill>
              </a:rPr>
              <a:t>Compare the way women in relationships are presented in two of the poems </a:t>
            </a:r>
          </a:p>
          <a:p>
            <a:pPr algn="l"/>
            <a:r>
              <a:rPr lang="en-GB" sz="2900" dirty="0">
                <a:solidFill>
                  <a:schemeClr val="tx1"/>
                </a:solidFill>
              </a:rPr>
              <a:t>Compare the negative aspects of love</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7"/>
            <a:ext cx="6105426" cy="495520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buFont typeface="Arial" panose="020B0604020202020204" pitchFamily="34" charset="0"/>
              <a:buChar char="•"/>
            </a:pPr>
            <a:r>
              <a:rPr lang="en-GB" sz="2400" dirty="0">
                <a:solidFill>
                  <a:schemeClr val="tx1"/>
                </a:solidFill>
              </a:rPr>
              <a:t>Use your Anthology Poems KO to re-learn key information </a:t>
            </a:r>
          </a:p>
          <a:p>
            <a:pPr marL="457200" indent="-457200">
              <a:buFont typeface="Arial" panose="020B0604020202020204" pitchFamily="34" charset="0"/>
              <a:buChar char="•"/>
            </a:pPr>
            <a:r>
              <a:rPr lang="en-GB" sz="2400" dirty="0">
                <a:solidFill>
                  <a:schemeClr val="tx1"/>
                </a:solidFill>
              </a:rPr>
              <a:t>Quiz yourself </a:t>
            </a:r>
          </a:p>
          <a:p>
            <a:pPr marL="457200" indent="-457200">
              <a:buFont typeface="Arial" panose="020B0604020202020204" pitchFamily="34" charset="0"/>
              <a:buChar char="•"/>
            </a:pPr>
            <a:r>
              <a:rPr lang="en-GB" sz="2400" dirty="0">
                <a:solidFill>
                  <a:schemeClr val="tx1"/>
                </a:solidFill>
              </a:rPr>
              <a:t>Explore other examples of context </a:t>
            </a:r>
          </a:p>
          <a:p>
            <a:pPr marL="457200" indent="-457200">
              <a:buFont typeface="Arial" panose="020B0604020202020204" pitchFamily="34" charset="0"/>
              <a:buChar char="•"/>
            </a:pPr>
            <a:r>
              <a:rPr lang="en-GB" sz="2400" dirty="0">
                <a:solidFill>
                  <a:schemeClr val="tx1"/>
                </a:solidFill>
              </a:rPr>
              <a:t>Watch &amp; make notes using the many examples of analysis videos on YouTube </a:t>
            </a:r>
          </a:p>
          <a:p>
            <a:pPr marL="457200" indent="-457200">
              <a:buFont typeface="Arial" panose="020B0604020202020204" pitchFamily="34" charset="0"/>
              <a:buChar char="•"/>
            </a:pPr>
            <a:r>
              <a:rPr lang="en-GB" sz="2400" dirty="0">
                <a:solidFill>
                  <a:schemeClr val="tx1"/>
                </a:solidFill>
              </a:rPr>
              <a:t>Listen to the podcasts created by @</a:t>
            </a:r>
            <a:r>
              <a:rPr lang="en-GB" sz="2400" dirty="0" err="1">
                <a:solidFill>
                  <a:schemeClr val="tx1"/>
                </a:solidFill>
              </a:rPr>
              <a:t>ChurchillEng</a:t>
            </a:r>
            <a:r>
              <a:rPr lang="en-GB" sz="2400" dirty="0">
                <a:solidFill>
                  <a:schemeClr val="tx1"/>
                </a:solidFill>
              </a:rPr>
              <a:t> on the Weebly: </a:t>
            </a:r>
            <a:r>
              <a:rPr lang="en-GB" sz="2400" dirty="0">
                <a:solidFill>
                  <a:schemeClr val="tx1"/>
                </a:solidFill>
                <a:hlinkClick r:id="rId2"/>
              </a:rPr>
              <a:t>http://churchillacademyenglish.weebly.com/gcse-revision-podcasts</a:t>
            </a:r>
            <a:r>
              <a:rPr lang="en-GB" sz="2800" dirty="0">
                <a:solidFill>
                  <a:schemeClr val="tx1"/>
                </a:solidFill>
                <a:hlinkClick r:id="rId2"/>
              </a:rPr>
              <a:t>.html</a:t>
            </a:r>
            <a:r>
              <a:rPr lang="en-GB" sz="2800" dirty="0">
                <a:solidFill>
                  <a:schemeClr val="tx1"/>
                </a:solidFill>
              </a:rPr>
              <a:t> </a:t>
            </a:r>
          </a:p>
          <a:p>
            <a:pPr marL="457200" indent="-457200">
              <a:buFont typeface="Arial" panose="020B0604020202020204" pitchFamily="34" charset="0"/>
              <a:buChar char="•"/>
            </a:pPr>
            <a:r>
              <a:rPr lang="en-GB" sz="2400" dirty="0">
                <a:solidFill>
                  <a:schemeClr val="tx1"/>
                </a:solidFill>
              </a:rPr>
              <a:t>Use memorise </a:t>
            </a:r>
          </a:p>
          <a:p>
            <a:pPr marL="457200" indent="-457200">
              <a:buFont typeface="Arial" panose="020B0604020202020204" pitchFamily="34" charset="0"/>
              <a:buChar char="•"/>
            </a:pPr>
            <a:r>
              <a:rPr lang="en-GB" sz="2400" dirty="0">
                <a:solidFill>
                  <a:schemeClr val="tx1"/>
                </a:solidFill>
              </a:rPr>
              <a:t>Re-annotate the poems</a:t>
            </a:r>
          </a:p>
          <a:p>
            <a:pPr marL="457200" indent="-457200">
              <a:buFont typeface="Arial" panose="020B0604020202020204" pitchFamily="34" charset="0"/>
              <a:buChar char="•"/>
            </a:pPr>
            <a:r>
              <a:rPr lang="en-GB" sz="2400" dirty="0">
                <a:solidFill>
                  <a:schemeClr val="tx1"/>
                </a:solidFill>
              </a:rPr>
              <a:t>Practice writing essays &amp; planning them</a:t>
            </a:r>
          </a:p>
        </p:txBody>
      </p:sp>
    </p:spTree>
    <p:extLst>
      <p:ext uri="{BB962C8B-B14F-4D97-AF65-F5344CB8AC3E}">
        <p14:creationId xmlns:p14="http://schemas.microsoft.com/office/powerpoint/2010/main" val="2343551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772359-2469-4928-94A6-CBCF51059A4A}"/>
              </a:ext>
            </a:extLst>
          </p:cNvPr>
          <p:cNvSpPr/>
          <p:nvPr/>
        </p:nvSpPr>
        <p:spPr>
          <a:xfrm>
            <a:off x="6395435" y="20637"/>
            <a:ext cx="571213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Place Poems Context linked to specific quotes from the Anthology – create your own charts with other examples</a:t>
            </a:r>
          </a:p>
        </p:txBody>
      </p:sp>
      <p:graphicFrame>
        <p:nvGraphicFramePr>
          <p:cNvPr id="2" name="Table 1"/>
          <p:cNvGraphicFramePr>
            <a:graphicFrameLocks noGrp="1"/>
          </p:cNvGraphicFramePr>
          <p:nvPr>
            <p:extLst>
              <p:ext uri="{D42A27DB-BD31-4B8C-83A1-F6EECF244321}">
                <p14:modId xmlns:p14="http://schemas.microsoft.com/office/powerpoint/2010/main" val="3385109962"/>
              </p:ext>
            </p:extLst>
          </p:nvPr>
        </p:nvGraphicFramePr>
        <p:xfrm>
          <a:off x="0" y="20637"/>
          <a:ext cx="5801710" cy="2870200"/>
        </p:xfrm>
        <a:graphic>
          <a:graphicData uri="http://schemas.openxmlformats.org/drawingml/2006/table">
            <a:tbl>
              <a:tblPr firstRow="1" firstCol="1" bandRow="1">
                <a:tableStyleId>{5C22544A-7EE6-4342-B048-85BDC9FD1C3A}</a:tableStyleId>
              </a:tblPr>
              <a:tblGrid>
                <a:gridCol w="859942">
                  <a:extLst>
                    <a:ext uri="{9D8B030D-6E8A-4147-A177-3AD203B41FA5}">
                      <a16:colId xmlns:a16="http://schemas.microsoft.com/office/drawing/2014/main" val="2101619651"/>
                    </a:ext>
                  </a:extLst>
                </a:gridCol>
                <a:gridCol w="1175716">
                  <a:extLst>
                    <a:ext uri="{9D8B030D-6E8A-4147-A177-3AD203B41FA5}">
                      <a16:colId xmlns:a16="http://schemas.microsoft.com/office/drawing/2014/main" val="1395031215"/>
                    </a:ext>
                  </a:extLst>
                </a:gridCol>
                <a:gridCol w="3766052">
                  <a:extLst>
                    <a:ext uri="{9D8B030D-6E8A-4147-A177-3AD203B41FA5}">
                      <a16:colId xmlns:a16="http://schemas.microsoft.com/office/drawing/2014/main" val="3241313818"/>
                    </a:ext>
                  </a:extLst>
                </a:gridCol>
              </a:tblGrid>
              <a:tr h="0">
                <a:tc>
                  <a:txBody>
                    <a:bodyPr/>
                    <a:lstStyle/>
                    <a:p>
                      <a:pPr>
                        <a:lnSpc>
                          <a:spcPct val="107000"/>
                        </a:lnSpc>
                        <a:spcAft>
                          <a:spcPts val="0"/>
                        </a:spcAft>
                      </a:pPr>
                      <a:r>
                        <a:rPr lang="en-GB" sz="1100" dirty="0">
                          <a:solidFill>
                            <a:schemeClr val="tx1"/>
                          </a:solidFill>
                          <a:effectLst/>
                        </a:rPr>
                        <a:t>London </a:t>
                      </a:r>
                    </a:p>
                    <a:p>
                      <a:pPr>
                        <a:lnSpc>
                          <a:spcPct val="107000"/>
                        </a:lnSpc>
                        <a:spcAft>
                          <a:spcPts val="0"/>
                        </a:spcAft>
                      </a:pPr>
                      <a:r>
                        <a:rPr lang="en-GB" sz="1100" dirty="0">
                          <a:solidFill>
                            <a:schemeClr val="tx1"/>
                          </a:solidFill>
                          <a:effectLst/>
                        </a:rPr>
                        <a:t>By Blake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a:t>
                      </a:r>
                      <a:r>
                        <a:rPr lang="en-GB" sz="1100" dirty="0" err="1">
                          <a:solidFill>
                            <a:schemeClr val="tx1"/>
                          </a:solidFill>
                          <a:effectLst/>
                        </a:rPr>
                        <a:t>charter’d</a:t>
                      </a:r>
                      <a:r>
                        <a:rPr lang="en-GB" sz="1100" dirty="0">
                          <a:solidFill>
                            <a:schemeClr val="tx1"/>
                          </a:solidFill>
                          <a:effectLst/>
                        </a:rPr>
                        <a:t> streets…</a:t>
                      </a:r>
                      <a:r>
                        <a:rPr lang="en-GB" sz="1100" dirty="0" err="1">
                          <a:solidFill>
                            <a:schemeClr val="tx1"/>
                          </a:solidFill>
                          <a:effectLst/>
                        </a:rPr>
                        <a:t>charter’d</a:t>
                      </a:r>
                      <a:r>
                        <a:rPr lang="en-GB" sz="1100" dirty="0">
                          <a:solidFill>
                            <a:schemeClr val="tx1"/>
                          </a:solidFill>
                          <a:effectLst/>
                        </a:rPr>
                        <a:t> Thames”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a:t>
                      </a:r>
                      <a:r>
                        <a:rPr lang="en-GB" sz="1100" dirty="0" err="1">
                          <a:solidFill>
                            <a:schemeClr val="tx1"/>
                          </a:solidFill>
                          <a:effectLst/>
                        </a:rPr>
                        <a:t>Blacken’ng</a:t>
                      </a:r>
                      <a:r>
                        <a:rPr lang="en-GB" sz="1100" dirty="0">
                          <a:solidFill>
                            <a:schemeClr val="tx1"/>
                          </a:solidFill>
                          <a:effectLst/>
                        </a:rPr>
                        <a:t> Church appals”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“Marriage hearse”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The streets and river itself (a natural element) seems to have been organised around the people inhabiting the space, as opposed to the space dictating to the people how to live.</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Industrial Revolution is physically changing the look of the churches outside and the smog is discolouring the buildings. Religion was significant, and England was predominantly Christian, so the idea of religious discord being implied here creates an understanding that Blake is critiquing the way Churches behaved in Victorian London.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The end line of the poem indicates one of the two certainties in life that we all die and contextually this could also be important as marriage is a religiously significant ceremony, so perhaps this is symbolic of Blake’s negative outlook on life and the fact that this is a poem from Songs of Experience.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227846"/>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10899436"/>
              </p:ext>
            </p:extLst>
          </p:nvPr>
        </p:nvGraphicFramePr>
        <p:xfrm>
          <a:off x="350864" y="3115086"/>
          <a:ext cx="10901691" cy="1614488"/>
        </p:xfrm>
        <a:graphic>
          <a:graphicData uri="http://schemas.openxmlformats.org/drawingml/2006/table">
            <a:tbl>
              <a:tblPr firstRow="1" firstCol="1" bandRow="1">
                <a:tableStyleId>{5C22544A-7EE6-4342-B048-85BDC9FD1C3A}</a:tableStyleId>
              </a:tblPr>
              <a:tblGrid>
                <a:gridCol w="1604189">
                  <a:extLst>
                    <a:ext uri="{9D8B030D-6E8A-4147-A177-3AD203B41FA5}">
                      <a16:colId xmlns:a16="http://schemas.microsoft.com/office/drawing/2014/main" val="2127572838"/>
                    </a:ext>
                  </a:extLst>
                </a:gridCol>
                <a:gridCol w="2193252">
                  <a:extLst>
                    <a:ext uri="{9D8B030D-6E8A-4147-A177-3AD203B41FA5}">
                      <a16:colId xmlns:a16="http://schemas.microsoft.com/office/drawing/2014/main" val="1000936918"/>
                    </a:ext>
                  </a:extLst>
                </a:gridCol>
                <a:gridCol w="7104250">
                  <a:extLst>
                    <a:ext uri="{9D8B030D-6E8A-4147-A177-3AD203B41FA5}">
                      <a16:colId xmlns:a16="http://schemas.microsoft.com/office/drawing/2014/main" val="1694371885"/>
                    </a:ext>
                  </a:extLst>
                </a:gridCol>
              </a:tblGrid>
              <a:tr h="0">
                <a:tc>
                  <a:txBody>
                    <a:bodyPr/>
                    <a:lstStyle/>
                    <a:p>
                      <a:pPr>
                        <a:lnSpc>
                          <a:spcPct val="107000"/>
                        </a:lnSpc>
                        <a:spcAft>
                          <a:spcPts val="0"/>
                        </a:spcAft>
                      </a:pPr>
                      <a:r>
                        <a:rPr lang="en-GB" sz="1100" dirty="0">
                          <a:solidFill>
                            <a:schemeClr val="tx1"/>
                          </a:solidFill>
                          <a:effectLst/>
                        </a:rPr>
                        <a:t>Living Space  By </a:t>
                      </a:r>
                      <a:r>
                        <a:rPr lang="en-GB" sz="1100" dirty="0" err="1">
                          <a:solidFill>
                            <a:schemeClr val="tx1"/>
                          </a:solidFill>
                          <a:effectLst/>
                        </a:rPr>
                        <a:t>Dharker</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“There are not enough straight lines”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“towards the miraculous”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“walls of faith”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This directly references the way that the shanty towns in India have little order or structural safety in the way they are built. The homes are constructed out of waste materials and all appear to be rickety and dangerous, emphasised in this line.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err="1">
                          <a:solidFill>
                            <a:schemeClr val="tx1"/>
                          </a:solidFill>
                          <a:effectLst/>
                        </a:rPr>
                        <a:t>Dharker</a:t>
                      </a:r>
                      <a:r>
                        <a:rPr lang="en-GB" sz="1100" dirty="0">
                          <a:solidFill>
                            <a:schemeClr val="tx1"/>
                          </a:solidFill>
                          <a:effectLst/>
                        </a:rPr>
                        <a:t> when visiting the poverty and hardship evident in the shanty towns was struck by the optimism and faith of the people living in these conditions.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This shows the importance of having faith in humanity, something that </a:t>
                      </a:r>
                      <a:r>
                        <a:rPr lang="en-GB" sz="1100" dirty="0" err="1">
                          <a:solidFill>
                            <a:schemeClr val="tx1"/>
                          </a:solidFill>
                          <a:effectLst/>
                        </a:rPr>
                        <a:t>Dharker</a:t>
                      </a:r>
                      <a:r>
                        <a:rPr lang="en-GB" sz="1100" dirty="0">
                          <a:solidFill>
                            <a:schemeClr val="tx1"/>
                          </a:solidFill>
                          <a:effectLst/>
                        </a:rPr>
                        <a:t> has and uses in her work to raise awareness of the plight of people in more difficult circumstances than our own.</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93858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6022116"/>
              </p:ext>
            </p:extLst>
          </p:nvPr>
        </p:nvGraphicFramePr>
        <p:xfrm>
          <a:off x="6177290" y="814702"/>
          <a:ext cx="5628290" cy="2152650"/>
        </p:xfrm>
        <a:graphic>
          <a:graphicData uri="http://schemas.openxmlformats.org/drawingml/2006/table">
            <a:tbl>
              <a:tblPr firstRow="1" firstCol="1" bandRow="1">
                <a:tableStyleId>{5C22544A-7EE6-4342-B048-85BDC9FD1C3A}</a:tableStyleId>
              </a:tblPr>
              <a:tblGrid>
                <a:gridCol w="834238">
                  <a:extLst>
                    <a:ext uri="{9D8B030D-6E8A-4147-A177-3AD203B41FA5}">
                      <a16:colId xmlns:a16="http://schemas.microsoft.com/office/drawing/2014/main" val="680293626"/>
                    </a:ext>
                  </a:extLst>
                </a:gridCol>
                <a:gridCol w="1140573">
                  <a:extLst>
                    <a:ext uri="{9D8B030D-6E8A-4147-A177-3AD203B41FA5}">
                      <a16:colId xmlns:a16="http://schemas.microsoft.com/office/drawing/2014/main" val="463861179"/>
                    </a:ext>
                  </a:extLst>
                </a:gridCol>
                <a:gridCol w="3653479">
                  <a:extLst>
                    <a:ext uri="{9D8B030D-6E8A-4147-A177-3AD203B41FA5}">
                      <a16:colId xmlns:a16="http://schemas.microsoft.com/office/drawing/2014/main" val="4170148164"/>
                    </a:ext>
                  </a:extLst>
                </a:gridCol>
              </a:tblGrid>
              <a:tr h="0">
                <a:tc>
                  <a:txBody>
                    <a:bodyPr/>
                    <a:lstStyle/>
                    <a:p>
                      <a:pPr>
                        <a:lnSpc>
                          <a:spcPct val="107000"/>
                        </a:lnSpc>
                        <a:spcAft>
                          <a:spcPts val="0"/>
                        </a:spcAft>
                      </a:pPr>
                      <a:r>
                        <a:rPr lang="en-GB" sz="1100" dirty="0">
                          <a:solidFill>
                            <a:schemeClr val="tx1"/>
                          </a:solidFill>
                          <a:effectLst/>
                        </a:rPr>
                        <a:t>Afternoons By Larkin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“young mothers assemble”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“Our Wedding”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“pushing them To the side of their own life”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A scene played out across the countries where mums gather with their children at playgrounds to allow their children to run off steam and play.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Traditional family roles being referenced and the idea that the marriage becomes less important when family life takes over.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As the young have children of their own, the needs and wants and desires change for people. Life continues to change and adapt as you grow up and your own children become more important than yourself.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11729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17212712"/>
              </p:ext>
            </p:extLst>
          </p:nvPr>
        </p:nvGraphicFramePr>
        <p:xfrm>
          <a:off x="1999427" y="4887310"/>
          <a:ext cx="8355726" cy="1793875"/>
        </p:xfrm>
        <a:graphic>
          <a:graphicData uri="http://schemas.openxmlformats.org/drawingml/2006/table">
            <a:tbl>
              <a:tblPr firstRow="1" firstCol="1" bandRow="1">
                <a:tableStyleId>{5C22544A-7EE6-4342-B048-85BDC9FD1C3A}</a:tableStyleId>
              </a:tblPr>
              <a:tblGrid>
                <a:gridCol w="1238505">
                  <a:extLst>
                    <a:ext uri="{9D8B030D-6E8A-4147-A177-3AD203B41FA5}">
                      <a16:colId xmlns:a16="http://schemas.microsoft.com/office/drawing/2014/main" val="3812115418"/>
                    </a:ext>
                  </a:extLst>
                </a:gridCol>
                <a:gridCol w="1693287">
                  <a:extLst>
                    <a:ext uri="{9D8B030D-6E8A-4147-A177-3AD203B41FA5}">
                      <a16:colId xmlns:a16="http://schemas.microsoft.com/office/drawing/2014/main" val="2109139482"/>
                    </a:ext>
                  </a:extLst>
                </a:gridCol>
                <a:gridCol w="5423934">
                  <a:extLst>
                    <a:ext uri="{9D8B030D-6E8A-4147-A177-3AD203B41FA5}">
                      <a16:colId xmlns:a16="http://schemas.microsoft.com/office/drawing/2014/main" val="2480131447"/>
                    </a:ext>
                  </a:extLst>
                </a:gridCol>
              </a:tblGrid>
              <a:tr h="1717950">
                <a:tc>
                  <a:txBody>
                    <a:bodyPr/>
                    <a:lstStyle/>
                    <a:p>
                      <a:pPr>
                        <a:lnSpc>
                          <a:spcPct val="107000"/>
                        </a:lnSpc>
                        <a:spcAft>
                          <a:spcPts val="0"/>
                        </a:spcAft>
                      </a:pPr>
                      <a:r>
                        <a:rPr lang="en-GB" sz="1100" dirty="0">
                          <a:solidFill>
                            <a:schemeClr val="tx1"/>
                          </a:solidFill>
                          <a:effectLst/>
                        </a:rPr>
                        <a:t>Ozymandias By Shelley</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“I met a traveller from an ancient land”</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“king of kings”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“Colossal wreck”</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Calls on the tradition of oral storytelling to open the poem and would have been understood by Shelley’s audience as he loved the tradition.</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References the Pharaoh Rameses iii who was a cruel and cold ruler and had his likeness immortalised in sculpture.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No matter how extensive and grand the work you have made to immortalise yourself (in this case a giant sculpture) time and weather will work to destroy it and this could be seen as a warning against the desire for power.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7153444"/>
                  </a:ext>
                </a:extLst>
              </a:tr>
            </a:tbl>
          </a:graphicData>
        </a:graphic>
      </p:graphicFrame>
    </p:spTree>
    <p:extLst>
      <p:ext uri="{BB962C8B-B14F-4D97-AF65-F5344CB8AC3E}">
        <p14:creationId xmlns:p14="http://schemas.microsoft.com/office/powerpoint/2010/main" val="194188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42929" y="44108"/>
            <a:ext cx="4248472" cy="461665"/>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a:t>Anthology; comparison poem essay </a:t>
            </a:r>
          </a:p>
        </p:txBody>
      </p:sp>
      <p:sp>
        <p:nvSpPr>
          <p:cNvPr id="3" name="Subtitle 2"/>
          <p:cNvSpPr>
            <a:spLocks noGrp="1"/>
          </p:cNvSpPr>
          <p:nvPr>
            <p:ph type="subTitle" idx="1"/>
          </p:nvPr>
        </p:nvSpPr>
        <p:spPr>
          <a:xfrm>
            <a:off x="197964" y="840021"/>
            <a:ext cx="2403835" cy="4287353"/>
          </a:xfrm>
        </p:spPr>
        <p:style>
          <a:lnRef idx="2">
            <a:schemeClr val="accent1"/>
          </a:lnRef>
          <a:fillRef idx="1">
            <a:schemeClr val="lt1"/>
          </a:fillRef>
          <a:effectRef idx="0">
            <a:schemeClr val="accent1"/>
          </a:effectRef>
          <a:fontRef idx="minor">
            <a:schemeClr val="dk1"/>
          </a:fontRef>
        </p:style>
        <p:txBody>
          <a:bodyPr>
            <a:noAutofit/>
          </a:bodyPr>
          <a:lstStyle/>
          <a:p>
            <a:r>
              <a:rPr lang="en-GB" sz="1300" b="1" i="1" dirty="0">
                <a:solidFill>
                  <a:schemeClr val="tx1"/>
                </a:solidFill>
              </a:rPr>
              <a:t>Intro</a:t>
            </a:r>
            <a:r>
              <a:rPr lang="en-GB" sz="1300" b="1" dirty="0">
                <a:solidFill>
                  <a:schemeClr val="tx1"/>
                </a:solidFill>
              </a:rPr>
              <a:t> – link to question. Explain where meaning of the poem briefly. </a:t>
            </a:r>
          </a:p>
          <a:p>
            <a:r>
              <a:rPr lang="en-GB" sz="1300" b="1" i="1" dirty="0">
                <a:solidFill>
                  <a:schemeClr val="tx1"/>
                </a:solidFill>
              </a:rPr>
              <a:t>Throughout the essay– </a:t>
            </a:r>
            <a:r>
              <a:rPr lang="en-GB" sz="1300" b="1" dirty="0">
                <a:solidFill>
                  <a:schemeClr val="tx1"/>
                </a:solidFill>
              </a:rPr>
              <a:t>Start with the poem you find you understand most, choose relevant quotes/moments from the poem and analyse the language, structure and effect of these quotes and how they link to examples and analysis from the other poem. You must use connectives of comparison. Refer to the question and explain the meaning. Also, link to the context too for both poems Cover as many quotes from BOTH poems as you can – 25 minutes try to do 3 links between the poems </a:t>
            </a:r>
          </a:p>
          <a:p>
            <a:r>
              <a:rPr lang="en-GB" sz="1300" b="1" i="1" dirty="0">
                <a:solidFill>
                  <a:schemeClr val="tx1"/>
                </a:solidFill>
              </a:rPr>
              <a:t>Conclude</a:t>
            </a:r>
            <a:r>
              <a:rPr lang="en-GB" sz="1300" b="1" dirty="0">
                <a:solidFill>
                  <a:schemeClr val="tx1"/>
                </a:solidFill>
              </a:rPr>
              <a:t> – Short summary of what you have said about both poems</a:t>
            </a:r>
          </a:p>
        </p:txBody>
      </p:sp>
      <p:sp>
        <p:nvSpPr>
          <p:cNvPr id="4" name="Subtitle 2"/>
          <p:cNvSpPr txBox="1">
            <a:spLocks/>
          </p:cNvSpPr>
          <p:nvPr/>
        </p:nvSpPr>
        <p:spPr>
          <a:xfrm>
            <a:off x="10105534" y="1122972"/>
            <a:ext cx="1753384" cy="428735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Exploring the quotes: </a:t>
            </a:r>
          </a:p>
          <a:p>
            <a:r>
              <a:rPr lang="en-GB" b="1" dirty="0">
                <a:solidFill>
                  <a:schemeClr val="tx1"/>
                </a:solidFill>
              </a:rPr>
              <a:t>Link to the question </a:t>
            </a:r>
          </a:p>
          <a:p>
            <a:r>
              <a:rPr lang="en-GB" b="1" dirty="0">
                <a:solidFill>
                  <a:schemeClr val="tx1"/>
                </a:solidFill>
              </a:rPr>
              <a:t>Link to the terminology </a:t>
            </a:r>
          </a:p>
          <a:p>
            <a:r>
              <a:rPr lang="en-GB" b="1" dirty="0">
                <a:solidFill>
                  <a:schemeClr val="tx1"/>
                </a:solidFill>
              </a:rPr>
              <a:t>Link to quote(s) </a:t>
            </a:r>
          </a:p>
          <a:p>
            <a:r>
              <a:rPr lang="en-GB" b="1" dirty="0">
                <a:solidFill>
                  <a:schemeClr val="tx1"/>
                </a:solidFill>
              </a:rPr>
              <a:t>Explore the hidden and obvious meaning </a:t>
            </a:r>
          </a:p>
          <a:p>
            <a:r>
              <a:rPr lang="en-GB" b="1" dirty="0">
                <a:solidFill>
                  <a:schemeClr val="tx1"/>
                </a:solidFill>
              </a:rPr>
              <a:t>Zoom in on the words/connotations</a:t>
            </a:r>
          </a:p>
          <a:p>
            <a:r>
              <a:rPr lang="en-GB" b="1" dirty="0">
                <a:solidFill>
                  <a:schemeClr val="tx1"/>
                </a:solidFill>
              </a:rPr>
              <a:t>Explore the effect </a:t>
            </a:r>
          </a:p>
          <a:p>
            <a:r>
              <a:rPr lang="en-GB" b="1" dirty="0">
                <a:solidFill>
                  <a:schemeClr val="tx1"/>
                </a:solidFill>
              </a:rPr>
              <a:t>What were the writers’ intentions </a:t>
            </a:r>
          </a:p>
          <a:p>
            <a:r>
              <a:rPr lang="en-GB" b="1" dirty="0">
                <a:solidFill>
                  <a:schemeClr val="tx1"/>
                </a:solidFill>
              </a:rPr>
              <a:t>Use connectives of comparison to show you are aware of the similarities and differences in the poems. </a:t>
            </a:r>
          </a:p>
          <a:p>
            <a:r>
              <a:rPr lang="en-GB" b="1" dirty="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75413" y="5547892"/>
            <a:ext cx="11783505" cy="12726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752627" y="1053257"/>
            <a:ext cx="7154943" cy="424731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a:solidFill>
                  <a:schemeClr val="tx1">
                    <a:lumMod val="50000"/>
                    <a:lumOff val="50000"/>
                  </a:schemeClr>
                </a:solidFill>
              </a:rPr>
              <a:t>Place your poems here</a:t>
            </a:r>
          </a:p>
          <a:p>
            <a:pPr algn="ctr"/>
            <a:r>
              <a:rPr lang="en-GB" b="1" dirty="0">
                <a:solidFill>
                  <a:schemeClr val="tx1">
                    <a:lumMod val="50000"/>
                    <a:lumOff val="50000"/>
                  </a:schemeClr>
                </a:solidFill>
              </a:rPr>
              <a:t>Plan and decide which quotes to select and which 3 pieces of context you will write about</a:t>
            </a:r>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139740" y="109526"/>
            <a:ext cx="2537471"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Timing – plan 5 min. write 25 mins. In Year 9 Exam </a:t>
            </a:r>
          </a:p>
        </p:txBody>
      </p:sp>
      <p:sp>
        <p:nvSpPr>
          <p:cNvPr id="8" name="TextBox 7"/>
          <p:cNvSpPr txBox="1"/>
          <p:nvPr/>
        </p:nvSpPr>
        <p:spPr>
          <a:xfrm>
            <a:off x="9120274" y="84692"/>
            <a:ext cx="296802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Sentence starters: </a:t>
            </a:r>
            <a:r>
              <a:rPr lang="en-GB" sz="1200" dirty="0"/>
              <a:t>In the poem we see… </a:t>
            </a:r>
          </a:p>
          <a:p>
            <a:r>
              <a:rPr lang="en-GB" sz="1200" dirty="0"/>
              <a:t>this suggests/implies/infers/conveys… </a:t>
            </a:r>
          </a:p>
          <a:p>
            <a:r>
              <a:rPr lang="en-GB" sz="1200" dirty="0"/>
              <a:t>The poet implies/shows… Linking this to the time/place/intentions</a:t>
            </a:r>
          </a:p>
        </p:txBody>
      </p:sp>
    </p:spTree>
    <p:extLst>
      <p:ext uri="{BB962C8B-B14F-4D97-AF65-F5344CB8AC3E}">
        <p14:creationId xmlns:p14="http://schemas.microsoft.com/office/powerpoint/2010/main" val="2482894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a:t>
            </a:r>
          </a:p>
          <a:p>
            <a:r>
              <a:rPr lang="en-GB" sz="2000" b="1" dirty="0" smtClean="0"/>
              <a:t>Draw a picture of the place that </a:t>
            </a:r>
            <a:r>
              <a:rPr lang="en-GB" sz="2000" b="1" dirty="0" err="1" smtClean="0"/>
              <a:t>Dharker</a:t>
            </a:r>
            <a:r>
              <a:rPr lang="en-GB" sz="2000" b="1" dirty="0" smtClean="0"/>
              <a:t> is describing and label the images with quotes from the poem. </a:t>
            </a:r>
            <a:endParaRPr lang="en-GB" sz="2000" b="1" dirty="0"/>
          </a:p>
          <a:p>
            <a:endParaRPr lang="en-GB" sz="2000" b="1"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r>
              <a:rPr lang="en-GB" sz="2000" b="1" dirty="0" smtClean="0"/>
              <a:t>: Living in a slum – What emotions/feelings and experience might you have? </a:t>
            </a:r>
          </a:p>
          <a:p>
            <a:r>
              <a:rPr lang="en-GB" sz="2000" dirty="0" smtClean="0"/>
              <a:t>What would your life be like? </a:t>
            </a:r>
          </a:p>
          <a:p>
            <a:endParaRPr lang="en-GB" sz="2000" b="1" dirty="0"/>
          </a:p>
          <a:p>
            <a:r>
              <a:rPr lang="en-GB" sz="2000" b="1" dirty="0" smtClean="0"/>
              <a:t>Explore </a:t>
            </a:r>
            <a:r>
              <a:rPr lang="en-GB" sz="2000" dirty="0" smtClean="0"/>
              <a:t>pictures and films of these living conditions on the internet. What does this tell you? </a:t>
            </a:r>
            <a:r>
              <a:rPr lang="en-GB" sz="2000" dirty="0" smtClean="0"/>
              <a:t> </a:t>
            </a:r>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a:t>
            </a:r>
          </a:p>
          <a:p>
            <a:endParaRPr lang="en-GB" sz="2000" b="1" dirty="0"/>
          </a:p>
          <a:p>
            <a:r>
              <a:rPr lang="en-GB" sz="2000" b="1" dirty="0" smtClean="0"/>
              <a:t>Humanity </a:t>
            </a:r>
            <a:r>
              <a:rPr lang="en-GB" sz="2000" b="1" dirty="0" smtClean="0"/>
              <a:t>has gone astray. The way people have to live in abject poverty is appalling. </a:t>
            </a:r>
          </a:p>
          <a:p>
            <a:endParaRPr lang="en-GB" sz="2000" b="1" dirty="0"/>
          </a:p>
          <a:p>
            <a:r>
              <a:rPr lang="en-GB" sz="2000" dirty="0" smtClean="0"/>
              <a:t>Criticise this opinion with evidence to reflect there is hope from the poem.</a:t>
            </a:r>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 </a:t>
            </a:r>
            <a:r>
              <a:rPr lang="en-GB" sz="2000" dirty="0" smtClean="0"/>
              <a:t>Your thoughts and feelings about the living space that these people have. </a:t>
            </a:r>
          </a:p>
          <a:p>
            <a:endParaRPr lang="en-GB" sz="2000" b="1" dirty="0"/>
          </a:p>
          <a:p>
            <a:r>
              <a:rPr lang="en-GB" sz="2000" b="1" dirty="0" smtClean="0"/>
              <a:t>Create</a:t>
            </a:r>
            <a:r>
              <a:rPr lang="en-GB" sz="2000" dirty="0" smtClean="0"/>
              <a:t> a emotion line of emotions and consider which is the strongest and weakest and why? </a:t>
            </a:r>
          </a:p>
          <a:p>
            <a:endParaRPr lang="en-GB" sz="2000" dirty="0"/>
          </a:p>
          <a:p>
            <a:r>
              <a:rPr lang="en-GB" sz="2000" dirty="0" smtClean="0"/>
              <a:t>E.g. – Pity – fairly strong because…</a:t>
            </a:r>
            <a:endParaRPr lang="en-GB" sz="2000" dirty="0"/>
          </a:p>
        </p:txBody>
      </p:sp>
      <p:sp>
        <p:nvSpPr>
          <p:cNvPr id="8" name="Rectangle 7">
            <a:extLst>
              <a:ext uri="{FF2B5EF4-FFF2-40B4-BE49-F238E27FC236}">
                <a16:creationId xmlns:a16="http://schemas.microsoft.com/office/drawing/2014/main" id="{0A6F6F2B-E6A1-4C2D-B3A3-365CFC08D954}"/>
              </a:ext>
            </a:extLst>
          </p:cNvPr>
          <p:cNvSpPr/>
          <p:nvPr/>
        </p:nvSpPr>
        <p:spPr>
          <a:xfrm>
            <a:off x="3999487" y="74235"/>
            <a:ext cx="3981216" cy="67095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Living Space </a:t>
            </a:r>
          </a:p>
          <a:p>
            <a:r>
              <a:rPr lang="en-GB" dirty="0"/>
              <a:t>There are just not enough </a:t>
            </a:r>
          </a:p>
          <a:p>
            <a:r>
              <a:rPr lang="en-GB" dirty="0"/>
              <a:t>straight lines. That </a:t>
            </a:r>
          </a:p>
          <a:p>
            <a:r>
              <a:rPr lang="en-GB" dirty="0"/>
              <a:t>is the problem. </a:t>
            </a:r>
          </a:p>
          <a:p>
            <a:r>
              <a:rPr lang="en-GB" dirty="0"/>
              <a:t>Nothing is flat </a:t>
            </a:r>
          </a:p>
          <a:p>
            <a:r>
              <a:rPr lang="en-GB" dirty="0"/>
              <a:t>or parallel. Beams </a:t>
            </a:r>
          </a:p>
          <a:p>
            <a:r>
              <a:rPr lang="en-GB" dirty="0"/>
              <a:t>balance crookedly on supports </a:t>
            </a:r>
          </a:p>
          <a:p>
            <a:r>
              <a:rPr lang="en-GB" dirty="0"/>
              <a:t>thrust off the vertical. </a:t>
            </a:r>
          </a:p>
          <a:p>
            <a:r>
              <a:rPr lang="en-GB" dirty="0"/>
              <a:t>Nails clutch at open seams. </a:t>
            </a:r>
          </a:p>
          <a:p>
            <a:r>
              <a:rPr lang="en-GB" dirty="0"/>
              <a:t>The whole structure leans dangerously </a:t>
            </a:r>
          </a:p>
          <a:p>
            <a:r>
              <a:rPr lang="en-GB" dirty="0"/>
              <a:t>towards the miraculous.</a:t>
            </a:r>
          </a:p>
          <a:p>
            <a:endParaRPr lang="en-GB" sz="800" dirty="0"/>
          </a:p>
          <a:p>
            <a:r>
              <a:rPr lang="en-GB" dirty="0"/>
              <a:t>Into this rough frame, </a:t>
            </a:r>
          </a:p>
          <a:p>
            <a:r>
              <a:rPr lang="en-GB" dirty="0"/>
              <a:t>someone has squeezed </a:t>
            </a:r>
          </a:p>
          <a:p>
            <a:r>
              <a:rPr lang="en-GB" dirty="0"/>
              <a:t>a living space</a:t>
            </a:r>
          </a:p>
          <a:p>
            <a:endParaRPr lang="en-GB" sz="800" dirty="0"/>
          </a:p>
          <a:p>
            <a:r>
              <a:rPr lang="en-GB" dirty="0"/>
              <a:t>and even dared to place </a:t>
            </a:r>
          </a:p>
          <a:p>
            <a:r>
              <a:rPr lang="en-GB" dirty="0"/>
              <a:t>these eggs in a wire basket, </a:t>
            </a:r>
          </a:p>
          <a:p>
            <a:r>
              <a:rPr lang="en-GB" dirty="0"/>
              <a:t>fragile curves of white </a:t>
            </a:r>
          </a:p>
          <a:p>
            <a:r>
              <a:rPr lang="en-GB" dirty="0"/>
              <a:t>hung out over the dark edge </a:t>
            </a:r>
          </a:p>
          <a:p>
            <a:r>
              <a:rPr lang="en-GB" dirty="0"/>
              <a:t>of a slanted universe, </a:t>
            </a:r>
          </a:p>
          <a:p>
            <a:r>
              <a:rPr lang="en-GB" dirty="0"/>
              <a:t>gathering the light</a:t>
            </a:r>
          </a:p>
          <a:p>
            <a:r>
              <a:rPr lang="en-GB" dirty="0"/>
              <a:t> into themselves, </a:t>
            </a:r>
          </a:p>
          <a:p>
            <a:r>
              <a:rPr lang="en-GB" dirty="0"/>
              <a:t>as if they were </a:t>
            </a:r>
          </a:p>
          <a:p>
            <a:r>
              <a:rPr lang="en-GB" dirty="0"/>
              <a:t>the bright, thin walls of faith.</a:t>
            </a:r>
          </a:p>
        </p:txBody>
      </p:sp>
    </p:spTree>
    <p:extLst>
      <p:ext uri="{BB962C8B-B14F-4D97-AF65-F5344CB8AC3E}">
        <p14:creationId xmlns:p14="http://schemas.microsoft.com/office/powerpoint/2010/main" val="135945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 Imagine you are the narrator observing this scene.</a:t>
            </a:r>
          </a:p>
          <a:p>
            <a:endParaRPr lang="en-GB" sz="2000" b="1" dirty="0" smtClean="0"/>
          </a:p>
          <a:p>
            <a:r>
              <a:rPr lang="en-GB" sz="2000" dirty="0" smtClean="0"/>
              <a:t>Explain what you actually see and what it suggests about working class people.</a:t>
            </a:r>
            <a:endParaRPr lang="en-GB" sz="2000"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077766"/>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r>
              <a:rPr lang="en-GB" sz="2000" b="1" dirty="0" smtClean="0"/>
              <a:t>: Your own hopes and dreams and ambitions. </a:t>
            </a:r>
            <a:endParaRPr lang="en-GB" sz="2000" b="1" dirty="0"/>
          </a:p>
          <a:p>
            <a:r>
              <a:rPr lang="en-GB" sz="2000" b="1" dirty="0" smtClean="0"/>
              <a:t/>
            </a:r>
            <a:br>
              <a:rPr lang="en-GB" sz="2000" b="1" dirty="0" smtClean="0"/>
            </a:br>
            <a:r>
              <a:rPr lang="en-GB" sz="2000" dirty="0" smtClean="0"/>
              <a:t>Do they include marriage and children and what does Afternoons suggest about these? </a:t>
            </a:r>
            <a:endParaRPr lang="en-GB" sz="2000" dirty="0"/>
          </a:p>
          <a:p>
            <a:endParaRPr lang="en-GB" sz="2000" b="1" dirty="0"/>
          </a:p>
          <a:p>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 Religion and marriage – </a:t>
            </a:r>
            <a:r>
              <a:rPr lang="en-GB" sz="2000" dirty="0" smtClean="0"/>
              <a:t>what does Larkin seem to imply? </a:t>
            </a:r>
          </a:p>
          <a:p>
            <a:r>
              <a:rPr lang="en-GB" sz="2000" dirty="0" smtClean="0"/>
              <a:t>How could this be considered cynical and pessimistic and how does this link to Larkin’s style? </a:t>
            </a:r>
          </a:p>
          <a:p>
            <a:endParaRPr lang="en-GB" sz="2000" b="1" dirty="0"/>
          </a:p>
          <a:p>
            <a:endParaRPr lang="en-GB" sz="2000" b="1" dirty="0"/>
          </a:p>
          <a:p>
            <a:endParaRPr lang="en-GB" sz="2000" b="1"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 Childhood vs adulthood </a:t>
            </a:r>
          </a:p>
          <a:p>
            <a:r>
              <a:rPr lang="en-GB" sz="2000" b="1" dirty="0" smtClean="0"/>
              <a:t>Select </a:t>
            </a:r>
            <a:r>
              <a:rPr lang="en-GB" sz="2000" dirty="0" smtClean="0"/>
              <a:t>all the quotes that </a:t>
            </a:r>
            <a:r>
              <a:rPr lang="en-GB" sz="2000" dirty="0" smtClean="0"/>
              <a:t>  imply a difference between these two stages of life. </a:t>
            </a:r>
          </a:p>
          <a:p>
            <a:endParaRPr lang="en-GB" sz="2000" b="1" dirty="0"/>
          </a:p>
          <a:p>
            <a:r>
              <a:rPr lang="en-GB" sz="2000" b="1" dirty="0" smtClean="0"/>
              <a:t>Prioritise </a:t>
            </a:r>
            <a:r>
              <a:rPr lang="en-GB" sz="2000" dirty="0" smtClean="0"/>
              <a:t>which other poems could link thinking about childhood</a:t>
            </a:r>
            <a:endParaRPr lang="en-GB" sz="2000" dirty="0"/>
          </a:p>
          <a:p>
            <a:r>
              <a:rPr lang="en-GB" sz="2000" dirty="0" smtClean="0"/>
              <a:t>Vs adulthood? </a:t>
            </a:r>
            <a:endParaRPr lang="en-GB" sz="2000"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3933691" y="437209"/>
            <a:ext cx="4095684" cy="612475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a:solidFill>
                  <a:srgbClr val="222222"/>
                </a:solidFill>
                <a:latin typeface="Calibri" panose="020F0502020204030204" pitchFamily="34" charset="0"/>
                <a:cs typeface="Calibri" panose="020F0502020204030204" pitchFamily="34" charset="0"/>
              </a:rPr>
              <a:t>Afternoons</a:t>
            </a:r>
          </a:p>
          <a:p>
            <a:endParaRPr lang="en-GB" sz="1400" dirty="0">
              <a:solidFill>
                <a:srgbClr val="222222"/>
              </a:solidFill>
              <a:latin typeface="Calibri" panose="020F0502020204030204" pitchFamily="34" charset="0"/>
              <a:cs typeface="Calibri" panose="020F0502020204030204" pitchFamily="34" charset="0"/>
            </a:endParaRPr>
          </a:p>
          <a:p>
            <a:r>
              <a:rPr lang="en-GB" sz="1400" dirty="0">
                <a:solidFill>
                  <a:srgbClr val="222222"/>
                </a:solidFill>
                <a:latin typeface="Calibri" panose="020F0502020204030204" pitchFamily="34" charset="0"/>
                <a:cs typeface="Calibri" panose="020F0502020204030204" pitchFamily="34" charset="0"/>
              </a:rPr>
              <a:t>Summer is fading:</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The leaves fall in ones and twos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From trees bordering</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The new recreation ground.</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In the hollows of afternoons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Young mothers assemble</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At swing and sandpit</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Setting free their children.</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Behind them, at intervals,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Stand husbands in skilled trades,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An </a:t>
            </a:r>
            <a:r>
              <a:rPr lang="en-GB" sz="1400" dirty="0" err="1">
                <a:solidFill>
                  <a:srgbClr val="222222"/>
                </a:solidFill>
                <a:latin typeface="Calibri" panose="020F0502020204030204" pitchFamily="34" charset="0"/>
                <a:cs typeface="Calibri" panose="020F0502020204030204" pitchFamily="34" charset="0"/>
              </a:rPr>
              <a:t>estateful</a:t>
            </a:r>
            <a:r>
              <a:rPr lang="en-GB" sz="1400" dirty="0">
                <a:solidFill>
                  <a:srgbClr val="222222"/>
                </a:solidFill>
                <a:latin typeface="Calibri" panose="020F0502020204030204" pitchFamily="34" charset="0"/>
                <a:cs typeface="Calibri" panose="020F0502020204030204" pitchFamily="34" charset="0"/>
              </a:rPr>
              <a:t> of washing,</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And the albums, lettered</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i="1" dirty="0">
                <a:solidFill>
                  <a:srgbClr val="222222"/>
                </a:solidFill>
                <a:latin typeface="Calibri" panose="020F0502020204030204" pitchFamily="34" charset="0"/>
                <a:cs typeface="Calibri" panose="020F0502020204030204" pitchFamily="34" charset="0"/>
              </a:rPr>
              <a:t>Our Wedding</a:t>
            </a:r>
            <a:r>
              <a:rPr lang="en-GB" sz="1400" dirty="0">
                <a:solidFill>
                  <a:srgbClr val="222222"/>
                </a:solidFill>
                <a:latin typeface="Calibri" panose="020F0502020204030204" pitchFamily="34" charset="0"/>
                <a:cs typeface="Calibri" panose="020F0502020204030204" pitchFamily="34" charset="0"/>
              </a:rPr>
              <a:t>, lying</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Near the television:</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Before them, the wind</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Is ruining their courting-places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That are still courting-places</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(But the lovers are all in school),</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And their children, so intent on</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Finding more unripe </a:t>
            </a:r>
            <a:r>
              <a:rPr lang="en-GB" sz="1400" dirty="0" err="1">
                <a:solidFill>
                  <a:srgbClr val="222222"/>
                </a:solidFill>
                <a:latin typeface="Calibri" panose="020F0502020204030204" pitchFamily="34" charset="0"/>
                <a:cs typeface="Calibri" panose="020F0502020204030204" pitchFamily="34" charset="0"/>
              </a:rPr>
              <a:t>acrons</a:t>
            </a:r>
            <a:r>
              <a:rPr lang="en-GB" sz="1400" dirty="0">
                <a:solidFill>
                  <a:srgbClr val="222222"/>
                </a:solidFill>
                <a:latin typeface="Calibri" panose="020F0502020204030204" pitchFamily="34" charset="0"/>
                <a:cs typeface="Calibri" panose="020F0502020204030204" pitchFamily="34" charset="0"/>
              </a:rPr>
              <a:t>,</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Expect to be taken home.</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Their beauty has thickened.</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Something is pushing them</a:t>
            </a:r>
            <a:r>
              <a:rPr lang="en-GB" sz="1400" dirty="0">
                <a:latin typeface="Calibri" panose="020F0502020204030204" pitchFamily="34" charset="0"/>
                <a:cs typeface="Calibri" panose="020F0502020204030204" pitchFamily="34" charset="0"/>
              </a:rPr>
              <a:t/>
            </a:r>
            <a:br>
              <a:rPr lang="en-GB" sz="1400" dirty="0">
                <a:latin typeface="Calibri" panose="020F0502020204030204" pitchFamily="34" charset="0"/>
                <a:cs typeface="Calibri" panose="020F0502020204030204" pitchFamily="34" charset="0"/>
              </a:rPr>
            </a:br>
            <a:r>
              <a:rPr lang="en-GB" sz="1400" dirty="0">
                <a:solidFill>
                  <a:srgbClr val="222222"/>
                </a:solidFill>
                <a:latin typeface="Calibri" panose="020F0502020204030204" pitchFamily="34" charset="0"/>
                <a:cs typeface="Calibri" panose="020F0502020204030204" pitchFamily="34" charset="0"/>
              </a:rPr>
              <a:t>To the side of their own lives. </a:t>
            </a:r>
            <a:endParaRPr lang="en-GB"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093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467692"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 Power is a social construct – explore the elements of power that Shelley comments on in the poem Ozymandias</a:t>
            </a:r>
            <a:r>
              <a:rPr lang="en-GB" sz="2000" b="1" dirty="0" smtClean="0"/>
              <a:t>. What does Shelley feel about Power? </a:t>
            </a:r>
            <a:endParaRPr lang="en-GB" sz="2000" b="1"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372776" y="109606"/>
            <a:ext cx="3703609" cy="3077766"/>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r>
              <a:rPr lang="en-GB" sz="2000" b="1" dirty="0" smtClean="0"/>
              <a:t>:</a:t>
            </a:r>
          </a:p>
          <a:p>
            <a:endParaRPr lang="en-GB" sz="2000" b="1" dirty="0"/>
          </a:p>
          <a:p>
            <a:r>
              <a:rPr lang="en-GB" sz="2000" b="1" dirty="0" smtClean="0"/>
              <a:t>Place </a:t>
            </a:r>
          </a:p>
          <a:p>
            <a:r>
              <a:rPr lang="en-GB" sz="2000" b="1" dirty="0" smtClean="0"/>
              <a:t>Power </a:t>
            </a:r>
          </a:p>
          <a:p>
            <a:r>
              <a:rPr lang="en-GB" sz="2000" b="1" dirty="0" smtClean="0"/>
              <a:t>Conflict </a:t>
            </a:r>
          </a:p>
          <a:p>
            <a:r>
              <a:rPr lang="en-GB" sz="2000" b="1" dirty="0" smtClean="0"/>
              <a:t>Stories</a:t>
            </a:r>
            <a:endParaRPr lang="en-GB" sz="2000" b="1" dirty="0"/>
          </a:p>
          <a:p>
            <a:endParaRPr lang="en-GB" sz="2000" b="1" dirty="0"/>
          </a:p>
          <a:p>
            <a:r>
              <a:rPr lang="en-GB" dirty="0" smtClean="0"/>
              <a:t>Why are these important elements in Ozymandias? </a:t>
            </a:r>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4" y="3699641"/>
            <a:ext cx="3457146"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 The Sculpture’s appearance. </a:t>
            </a:r>
          </a:p>
          <a:p>
            <a:endParaRPr lang="en-GB" sz="2000" b="1" dirty="0"/>
          </a:p>
          <a:p>
            <a:r>
              <a:rPr lang="en-GB" sz="2000" b="1" dirty="0" smtClean="0"/>
              <a:t>Explore how it creates a negative impression of the ‘great ruler’ </a:t>
            </a:r>
          </a:p>
          <a:p>
            <a:endParaRPr lang="en-GB" sz="2000" b="1" dirty="0"/>
          </a:p>
          <a:p>
            <a:endParaRPr lang="en-GB" sz="2000" b="1"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372776" y="3699641"/>
            <a:ext cx="3703610"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a:t>
            </a:r>
          </a:p>
          <a:p>
            <a:endParaRPr lang="en-GB" sz="2000" b="1" dirty="0"/>
          </a:p>
          <a:p>
            <a:r>
              <a:rPr lang="en-GB" sz="2000" b="1" dirty="0" smtClean="0"/>
              <a:t>The sonnet form – Why a love poem? </a:t>
            </a:r>
          </a:p>
          <a:p>
            <a:endParaRPr lang="en-GB" sz="2000" b="1" dirty="0" smtClean="0"/>
          </a:p>
          <a:p>
            <a:r>
              <a:rPr lang="en-GB" sz="2000" b="1" dirty="0" smtClean="0"/>
              <a:t>Is this an oxymoronic form or does it work? </a:t>
            </a:r>
          </a:p>
          <a:p>
            <a:r>
              <a:rPr lang="en-GB" sz="2000" b="1" dirty="0" smtClean="0"/>
              <a:t>Justify </a:t>
            </a:r>
            <a:endParaRPr lang="en-GB" sz="2000" b="1"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3704755" y="1659285"/>
            <a:ext cx="4439086"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a:solidFill>
                  <a:srgbClr val="333333"/>
                </a:solidFill>
                <a:latin typeface="Roboto"/>
              </a:rPr>
              <a:t>Ozymandias</a:t>
            </a:r>
          </a:p>
          <a:p>
            <a:endParaRPr lang="en-GB" sz="1400" dirty="0">
              <a:solidFill>
                <a:srgbClr val="333333"/>
              </a:solidFill>
              <a:latin typeface="Roboto"/>
            </a:endParaRPr>
          </a:p>
          <a:p>
            <a:r>
              <a:rPr lang="en-GB" sz="1400" dirty="0">
                <a:solidFill>
                  <a:srgbClr val="333333"/>
                </a:solidFill>
                <a:latin typeface="Roboto"/>
              </a:rPr>
              <a:t>I met a traveller from an antique land</a:t>
            </a:r>
            <a:r>
              <a:rPr lang="en-GB" sz="1400" dirty="0"/>
              <a:t/>
            </a:r>
            <a:br>
              <a:rPr lang="en-GB" sz="1400" dirty="0"/>
            </a:br>
            <a:r>
              <a:rPr lang="en-GB" sz="1400" dirty="0">
                <a:solidFill>
                  <a:srgbClr val="333333"/>
                </a:solidFill>
                <a:latin typeface="Roboto"/>
              </a:rPr>
              <a:t>Who said: `Two vast and trunkless legs of stone</a:t>
            </a:r>
            <a:r>
              <a:rPr lang="en-GB" sz="1400" dirty="0"/>
              <a:t/>
            </a:r>
            <a:br>
              <a:rPr lang="en-GB" sz="1400" dirty="0"/>
            </a:br>
            <a:r>
              <a:rPr lang="en-GB" sz="1400" dirty="0">
                <a:solidFill>
                  <a:srgbClr val="333333"/>
                </a:solidFill>
                <a:latin typeface="Roboto"/>
              </a:rPr>
              <a:t>Stand in the desert. Near them, on the sand,</a:t>
            </a:r>
            <a:r>
              <a:rPr lang="en-GB" sz="1400" dirty="0"/>
              <a:t/>
            </a:r>
            <a:br>
              <a:rPr lang="en-GB" sz="1400" dirty="0"/>
            </a:br>
            <a:r>
              <a:rPr lang="en-GB" sz="1400" dirty="0">
                <a:solidFill>
                  <a:srgbClr val="333333"/>
                </a:solidFill>
                <a:latin typeface="Roboto"/>
              </a:rPr>
              <a:t>Half sunk, a shattered visage lies, whose frown,</a:t>
            </a:r>
            <a:r>
              <a:rPr lang="en-GB" sz="1400" dirty="0"/>
              <a:t/>
            </a:r>
            <a:br>
              <a:rPr lang="en-GB" sz="1400" dirty="0"/>
            </a:br>
            <a:r>
              <a:rPr lang="en-GB" sz="1400" dirty="0">
                <a:solidFill>
                  <a:srgbClr val="333333"/>
                </a:solidFill>
                <a:latin typeface="Roboto"/>
              </a:rPr>
              <a:t>And wrinkled lip, and sneer of cold command,</a:t>
            </a:r>
            <a:r>
              <a:rPr lang="en-GB" sz="1400" dirty="0"/>
              <a:t/>
            </a:r>
            <a:br>
              <a:rPr lang="en-GB" sz="1400" dirty="0"/>
            </a:br>
            <a:r>
              <a:rPr lang="en-GB" sz="1400" dirty="0">
                <a:solidFill>
                  <a:srgbClr val="333333"/>
                </a:solidFill>
                <a:latin typeface="Roboto"/>
              </a:rPr>
              <a:t>Tell that its sculptor well those passions read</a:t>
            </a:r>
            <a:r>
              <a:rPr lang="en-GB" sz="1400" dirty="0"/>
              <a:t/>
            </a:r>
            <a:br>
              <a:rPr lang="en-GB" sz="1400" dirty="0"/>
            </a:br>
            <a:r>
              <a:rPr lang="en-GB" sz="1400" dirty="0">
                <a:solidFill>
                  <a:srgbClr val="333333"/>
                </a:solidFill>
                <a:latin typeface="Roboto"/>
              </a:rPr>
              <a:t>Which yet survive, stamped on these lifeless things,</a:t>
            </a:r>
            <a:r>
              <a:rPr lang="en-GB" sz="1400" dirty="0"/>
              <a:t/>
            </a:r>
            <a:br>
              <a:rPr lang="en-GB" sz="1400" dirty="0"/>
            </a:br>
            <a:r>
              <a:rPr lang="en-GB" sz="1400" dirty="0">
                <a:solidFill>
                  <a:srgbClr val="333333"/>
                </a:solidFill>
                <a:latin typeface="Roboto"/>
              </a:rPr>
              <a:t>The hand that mocked them and the heart that fed.</a:t>
            </a:r>
            <a:r>
              <a:rPr lang="en-GB" sz="1400" dirty="0"/>
              <a:t/>
            </a:r>
            <a:br>
              <a:rPr lang="en-GB" sz="1400" dirty="0"/>
            </a:br>
            <a:r>
              <a:rPr lang="en-GB" sz="1400" dirty="0">
                <a:solidFill>
                  <a:srgbClr val="333333"/>
                </a:solidFill>
                <a:latin typeface="Roboto"/>
              </a:rPr>
              <a:t>And on the pedestal these words appear --</a:t>
            </a:r>
            <a:r>
              <a:rPr lang="en-GB" sz="1400" dirty="0"/>
              <a:t/>
            </a:r>
            <a:br>
              <a:rPr lang="en-GB" sz="1400" dirty="0"/>
            </a:br>
            <a:r>
              <a:rPr lang="en-GB" sz="1400" dirty="0">
                <a:solidFill>
                  <a:srgbClr val="333333"/>
                </a:solidFill>
                <a:latin typeface="Roboto"/>
              </a:rPr>
              <a:t>"My name is Ozymandias, king of kings:</a:t>
            </a:r>
            <a:r>
              <a:rPr lang="en-GB" sz="1400" dirty="0"/>
              <a:t/>
            </a:r>
            <a:br>
              <a:rPr lang="en-GB" sz="1400" dirty="0"/>
            </a:br>
            <a:r>
              <a:rPr lang="en-GB" sz="1400" dirty="0">
                <a:solidFill>
                  <a:srgbClr val="333333"/>
                </a:solidFill>
                <a:latin typeface="Roboto"/>
              </a:rPr>
              <a:t>Look on my works, ye Mighty, and despair!"</a:t>
            </a:r>
            <a:r>
              <a:rPr lang="en-GB" sz="1400" dirty="0"/>
              <a:t/>
            </a:r>
            <a:br>
              <a:rPr lang="en-GB" sz="1400" dirty="0"/>
            </a:br>
            <a:r>
              <a:rPr lang="en-GB" sz="1400" dirty="0">
                <a:solidFill>
                  <a:srgbClr val="333333"/>
                </a:solidFill>
                <a:latin typeface="Roboto"/>
              </a:rPr>
              <a:t>Nothing beside remains. Round the decay</a:t>
            </a:r>
            <a:r>
              <a:rPr lang="en-GB" sz="1400" dirty="0"/>
              <a:t/>
            </a:r>
            <a:br>
              <a:rPr lang="en-GB" sz="1400" dirty="0"/>
            </a:br>
            <a:r>
              <a:rPr lang="en-GB" sz="1400" dirty="0">
                <a:solidFill>
                  <a:srgbClr val="333333"/>
                </a:solidFill>
                <a:latin typeface="Roboto"/>
              </a:rPr>
              <a:t>Of that colossal wreck, boundless and bare</a:t>
            </a:r>
            <a:r>
              <a:rPr lang="en-GB" sz="1400" dirty="0"/>
              <a:t/>
            </a:r>
            <a:br>
              <a:rPr lang="en-GB" sz="1400" dirty="0"/>
            </a:br>
            <a:r>
              <a:rPr lang="en-GB" sz="1400" dirty="0">
                <a:solidFill>
                  <a:srgbClr val="333333"/>
                </a:solidFill>
                <a:latin typeface="Roboto"/>
              </a:rPr>
              <a:t>The lone and level sands stretch far away.' </a:t>
            </a:r>
            <a:endParaRPr lang="en-GB" sz="1400" dirty="0"/>
          </a:p>
        </p:txBody>
      </p:sp>
    </p:spTree>
    <p:extLst>
      <p:ext uri="{BB962C8B-B14F-4D97-AF65-F5344CB8AC3E}">
        <p14:creationId xmlns:p14="http://schemas.microsoft.com/office/powerpoint/2010/main" val="95675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 </a:t>
            </a:r>
          </a:p>
          <a:p>
            <a:endParaRPr lang="en-GB" sz="2000" b="1" dirty="0"/>
          </a:p>
          <a:p>
            <a:endParaRPr lang="en-GB" sz="2000" b="1" dirty="0" smtClean="0"/>
          </a:p>
          <a:p>
            <a:r>
              <a:rPr lang="en-GB" sz="2000" b="1" dirty="0" smtClean="0"/>
              <a:t>Describe the narrator’s journey through London. </a:t>
            </a:r>
            <a:r>
              <a:rPr lang="en-GB" sz="2000" dirty="0" smtClean="0"/>
              <a:t>What does he see, think and feel as he moves from place to place? </a:t>
            </a:r>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385542"/>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endParaRPr lang="en-GB" sz="2000" b="1" dirty="0" smtClean="0"/>
          </a:p>
          <a:p>
            <a:endParaRPr lang="en-GB" sz="2000" b="1" dirty="0"/>
          </a:p>
          <a:p>
            <a:r>
              <a:rPr lang="en-GB" sz="2000" b="1" dirty="0" smtClean="0"/>
              <a:t>The structure of the poem – stanza – line lengths – use of enjambment and end-stopping.</a:t>
            </a:r>
          </a:p>
          <a:p>
            <a:r>
              <a:rPr lang="en-GB" sz="2000" b="1" dirty="0"/>
              <a:t/>
            </a:r>
            <a:br>
              <a:rPr lang="en-GB" sz="2000" b="1" dirty="0"/>
            </a:br>
            <a:r>
              <a:rPr lang="en-GB" sz="2000" dirty="0" smtClean="0"/>
              <a:t>What does it suggest about the time?</a:t>
            </a:r>
          </a:p>
          <a:p>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 The Government – The monarchy – The Church. </a:t>
            </a:r>
          </a:p>
          <a:p>
            <a:endParaRPr lang="en-GB" sz="2000" b="1" dirty="0"/>
          </a:p>
          <a:p>
            <a:r>
              <a:rPr lang="en-GB" sz="2000" dirty="0" smtClean="0"/>
              <a:t>Explain how (with quotes) this is done in the poem?</a:t>
            </a:r>
            <a:endParaRPr lang="en-GB" sz="2000" dirty="0"/>
          </a:p>
          <a:p>
            <a:endParaRPr lang="en-GB" sz="2000" b="1" dirty="0"/>
          </a:p>
          <a:p>
            <a:endParaRPr lang="en-GB" sz="2000" b="1" dirty="0"/>
          </a:p>
          <a:p>
            <a:endParaRPr lang="en-GB" sz="2000" b="1"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a:t>
            </a:r>
          </a:p>
          <a:p>
            <a:endParaRPr lang="en-GB" sz="2000" b="1" dirty="0"/>
          </a:p>
          <a:p>
            <a:r>
              <a:rPr lang="en-GB" sz="2000" b="1" dirty="0" smtClean="0"/>
              <a:t>Context Links – </a:t>
            </a:r>
            <a:r>
              <a:rPr lang="en-GB" sz="2000" dirty="0" smtClean="0"/>
              <a:t>What are your top 3 elements of context for the poem and why? </a:t>
            </a:r>
            <a:endParaRPr lang="en-GB" sz="2000" dirty="0"/>
          </a:p>
          <a:p>
            <a:endParaRPr lang="en-GB" sz="2000" b="1" dirty="0"/>
          </a:p>
          <a:p>
            <a:endParaRPr lang="en-GB" sz="2000" b="1" dirty="0"/>
          </a:p>
          <a:p>
            <a:endParaRPr lang="en-GB" sz="2000" b="1"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4071293" y="678112"/>
            <a:ext cx="3932544"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139700" lvl="0" indent="-190500">
              <a:buClr>
                <a:schemeClr val="dk1"/>
              </a:buClr>
              <a:buSzPts val="1100"/>
            </a:pPr>
            <a:r>
              <a:rPr lang="en-GB" sz="1600" b="1" dirty="0">
                <a:latin typeface="Calibri" panose="020F0502020204030204" pitchFamily="34" charset="0"/>
                <a:ea typeface="Raleway"/>
                <a:cs typeface="Calibri" panose="020F0502020204030204" pitchFamily="34" charset="0"/>
                <a:sym typeface="Raleway"/>
              </a:rPr>
              <a:t>LONDON</a:t>
            </a:r>
          </a:p>
          <a:p>
            <a:pPr marL="139700" lvl="0" indent="-190500">
              <a:buClr>
                <a:schemeClr val="dk1"/>
              </a:buClr>
              <a:buSzPts val="1100"/>
            </a:pPr>
            <a:endParaRPr lang="en-GB" sz="1600" b="1" dirty="0">
              <a:latin typeface="Calibri" panose="020F0502020204030204" pitchFamily="34" charset="0"/>
              <a:ea typeface="Raleway"/>
              <a:cs typeface="Calibri" panose="020F0502020204030204" pitchFamily="34" charset="0"/>
              <a:sym typeface="Raleway"/>
            </a:endParaRP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I wander thro' each </a:t>
            </a:r>
            <a:r>
              <a:rPr lang="en-GB" sz="1600" dirty="0" err="1">
                <a:solidFill>
                  <a:schemeClr val="tx1"/>
                </a:solidFill>
                <a:latin typeface="Calibri" panose="020F0502020204030204" pitchFamily="34" charset="0"/>
                <a:ea typeface="Raleway"/>
                <a:cs typeface="Calibri" panose="020F0502020204030204" pitchFamily="34" charset="0"/>
                <a:sym typeface="Raleway"/>
              </a:rPr>
              <a:t>charter'd</a:t>
            </a:r>
            <a:r>
              <a:rPr lang="en-GB" sz="1600" dirty="0">
                <a:solidFill>
                  <a:schemeClr val="tx1"/>
                </a:solidFill>
                <a:latin typeface="Calibri" panose="020F0502020204030204" pitchFamily="34" charset="0"/>
                <a:ea typeface="Raleway"/>
                <a:cs typeface="Calibri" panose="020F0502020204030204" pitchFamily="34" charset="0"/>
                <a:sym typeface="Raleway"/>
              </a:rPr>
              <a:t> street,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Near where the </a:t>
            </a:r>
            <a:r>
              <a:rPr lang="en-GB" sz="1600" dirty="0" err="1">
                <a:solidFill>
                  <a:schemeClr val="tx1"/>
                </a:solidFill>
                <a:latin typeface="Calibri" panose="020F0502020204030204" pitchFamily="34" charset="0"/>
                <a:ea typeface="Raleway"/>
                <a:cs typeface="Calibri" panose="020F0502020204030204" pitchFamily="34" charset="0"/>
                <a:sym typeface="Raleway"/>
              </a:rPr>
              <a:t>charter'd</a:t>
            </a:r>
            <a:r>
              <a:rPr lang="en-GB" sz="1600" dirty="0">
                <a:solidFill>
                  <a:schemeClr val="tx1"/>
                </a:solidFill>
                <a:latin typeface="Calibri" panose="020F0502020204030204" pitchFamily="34" charset="0"/>
                <a:ea typeface="Raleway"/>
                <a:cs typeface="Calibri" panose="020F0502020204030204" pitchFamily="34" charset="0"/>
                <a:sym typeface="Raleway"/>
              </a:rPr>
              <a:t> Thames does flow.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And mark in every face I meet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Marks of weakness, marks of woe. </a:t>
            </a:r>
          </a:p>
          <a:p>
            <a:pPr marL="139700" lvl="0" indent="-190500">
              <a:buClr>
                <a:schemeClr val="dk1"/>
              </a:buClr>
              <a:buSzPts val="1100"/>
            </a:pPr>
            <a:endParaRPr lang="en-GB" sz="1600"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In every cry of every Man,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In every Infants cry of fear,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In every voice: in every ban, </a:t>
            </a:r>
          </a:p>
          <a:p>
            <a:pPr marL="139700" lvl="0" indent="-190500">
              <a:buClr>
                <a:schemeClr val="dk1"/>
              </a:buClr>
              <a:buSzPts val="1100"/>
            </a:pPr>
            <a:r>
              <a:rPr lang="en-GB" sz="1600" dirty="0">
                <a:solidFill>
                  <a:schemeClr val="tx1"/>
                </a:solidFill>
                <a:latin typeface="Calibri" panose="020F0502020204030204" pitchFamily="34" charset="0"/>
                <a:ea typeface="Raleway"/>
                <a:cs typeface="Calibri" panose="020F0502020204030204" pitchFamily="34" charset="0"/>
                <a:sym typeface="Raleway"/>
              </a:rPr>
              <a:t>The mind-</a:t>
            </a:r>
            <a:r>
              <a:rPr lang="en-GB" sz="1600" dirty="0" err="1">
                <a:solidFill>
                  <a:schemeClr val="tx1"/>
                </a:solidFill>
                <a:latin typeface="Calibri" panose="020F0502020204030204" pitchFamily="34" charset="0"/>
                <a:ea typeface="Raleway"/>
                <a:cs typeface="Calibri" panose="020F0502020204030204" pitchFamily="34" charset="0"/>
                <a:sym typeface="Raleway"/>
              </a:rPr>
              <a:t>forg'd</a:t>
            </a:r>
            <a:r>
              <a:rPr lang="en-GB" sz="1600" dirty="0">
                <a:solidFill>
                  <a:schemeClr val="tx1"/>
                </a:solidFill>
                <a:latin typeface="Calibri" panose="020F0502020204030204" pitchFamily="34" charset="0"/>
                <a:ea typeface="Raleway"/>
                <a:cs typeface="Calibri" panose="020F0502020204030204" pitchFamily="34" charset="0"/>
                <a:sym typeface="Raleway"/>
              </a:rPr>
              <a:t> manacles I hear </a:t>
            </a:r>
          </a:p>
          <a:p>
            <a:pPr marL="139700" lvl="0" indent="-190500">
              <a:buNone/>
            </a:pPr>
            <a:endParaRPr lang="en-GB" sz="1600"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How the Chimney-sweepers cry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Every </a:t>
            </a:r>
            <a:r>
              <a:rPr lang="en-GB" sz="1600" dirty="0" err="1">
                <a:solidFill>
                  <a:schemeClr val="tx1"/>
                </a:solidFill>
                <a:latin typeface="Calibri" panose="020F0502020204030204" pitchFamily="34" charset="0"/>
                <a:ea typeface="Raleway"/>
                <a:cs typeface="Calibri" panose="020F0502020204030204" pitchFamily="34" charset="0"/>
                <a:sym typeface="Raleway"/>
              </a:rPr>
              <a:t>blackning</a:t>
            </a:r>
            <a:r>
              <a:rPr lang="en-GB" sz="1600" dirty="0">
                <a:solidFill>
                  <a:schemeClr val="tx1"/>
                </a:solidFill>
                <a:latin typeface="Calibri" panose="020F0502020204030204" pitchFamily="34" charset="0"/>
                <a:ea typeface="Raleway"/>
                <a:cs typeface="Calibri" panose="020F0502020204030204" pitchFamily="34" charset="0"/>
                <a:sym typeface="Raleway"/>
              </a:rPr>
              <a:t> Church </a:t>
            </a:r>
            <a:r>
              <a:rPr lang="en-GB" sz="1600" dirty="0" err="1">
                <a:solidFill>
                  <a:schemeClr val="tx1"/>
                </a:solidFill>
                <a:latin typeface="Calibri" panose="020F0502020204030204" pitchFamily="34" charset="0"/>
                <a:ea typeface="Raleway"/>
                <a:cs typeface="Calibri" panose="020F0502020204030204" pitchFamily="34" charset="0"/>
                <a:sym typeface="Raleway"/>
              </a:rPr>
              <a:t>appalls</a:t>
            </a:r>
            <a:r>
              <a:rPr lang="en-GB" sz="1600" dirty="0">
                <a:solidFill>
                  <a:schemeClr val="tx1"/>
                </a:solidFill>
                <a:latin typeface="Calibri" panose="020F0502020204030204" pitchFamily="34" charset="0"/>
                <a:ea typeface="Raleway"/>
                <a:cs typeface="Calibri" panose="020F0502020204030204" pitchFamily="34" charset="0"/>
                <a:sym typeface="Raleway"/>
              </a:rPr>
              <a:t>,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And the hapless Soldiers sigh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Runs in blood down Palace walls </a:t>
            </a:r>
          </a:p>
          <a:p>
            <a:pPr marL="139700" lvl="0" indent="-190500">
              <a:buNone/>
            </a:pPr>
            <a:endParaRPr lang="en-GB" sz="1600" dirty="0">
              <a:solidFill>
                <a:schemeClr val="tx1"/>
              </a:solidFill>
              <a:latin typeface="Calibri" panose="020F0502020204030204" pitchFamily="34" charset="0"/>
              <a:ea typeface="Raleway"/>
              <a:cs typeface="Calibri" panose="020F0502020204030204" pitchFamily="34" charset="0"/>
              <a:sym typeface="Raleway"/>
            </a:endParaRP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But most thro' midnight streets I hear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How the youthful Harlots curse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Blasts the new-born Infants tear </a:t>
            </a:r>
          </a:p>
          <a:p>
            <a:pPr marL="139700" lvl="0" indent="-190500">
              <a:buNone/>
            </a:pPr>
            <a:r>
              <a:rPr lang="en-GB" sz="1600" dirty="0">
                <a:solidFill>
                  <a:schemeClr val="tx1"/>
                </a:solidFill>
                <a:latin typeface="Calibri" panose="020F0502020204030204" pitchFamily="34" charset="0"/>
                <a:ea typeface="Raleway"/>
                <a:cs typeface="Calibri" panose="020F0502020204030204" pitchFamily="34" charset="0"/>
                <a:sym typeface="Raleway"/>
              </a:rPr>
              <a:t>And blights with plagues the Marriage hearse </a:t>
            </a:r>
          </a:p>
        </p:txBody>
      </p:sp>
    </p:spTree>
    <p:extLst>
      <p:ext uri="{BB962C8B-B14F-4D97-AF65-F5344CB8AC3E}">
        <p14:creationId xmlns:p14="http://schemas.microsoft.com/office/powerpoint/2010/main" val="22743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u="sng" dirty="0"/>
              <a:t>Place Poems: Possible Exam questions &amp; exercises – remember you can also just do a single poem with the same focus as the comparison question </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l"/>
            <a:r>
              <a:rPr lang="en-GB" sz="2900" dirty="0">
                <a:solidFill>
                  <a:schemeClr val="tx1"/>
                </a:solidFill>
              </a:rPr>
              <a:t>Compare the way two of the poems explore the emotions relating to the place</a:t>
            </a:r>
          </a:p>
          <a:p>
            <a:pPr algn="l"/>
            <a:r>
              <a:rPr lang="en-GB" sz="2900" dirty="0">
                <a:solidFill>
                  <a:schemeClr val="tx1"/>
                </a:solidFill>
              </a:rPr>
              <a:t>Compare the presentation of physical spaces in two poems</a:t>
            </a:r>
          </a:p>
          <a:p>
            <a:pPr algn="l"/>
            <a:r>
              <a:rPr lang="en-GB" sz="2900" dirty="0">
                <a:solidFill>
                  <a:schemeClr val="tx1"/>
                </a:solidFill>
              </a:rPr>
              <a:t>Compare the way the poets write about positive places</a:t>
            </a:r>
          </a:p>
          <a:p>
            <a:pPr algn="l"/>
            <a:r>
              <a:rPr lang="en-GB" sz="2900" dirty="0">
                <a:solidFill>
                  <a:schemeClr val="tx1"/>
                </a:solidFill>
              </a:rPr>
              <a:t>Compare the way women in relationships are presented in two of the poems </a:t>
            </a:r>
          </a:p>
          <a:p>
            <a:pPr algn="l"/>
            <a:r>
              <a:rPr lang="en-GB" sz="2900" dirty="0">
                <a:solidFill>
                  <a:schemeClr val="tx1"/>
                </a:solidFill>
              </a:rPr>
              <a:t>Compare the way places can link to hope or despair</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7"/>
            <a:ext cx="6105426" cy="495520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buFont typeface="Arial" panose="020B0604020202020204" pitchFamily="34" charset="0"/>
              <a:buChar char="•"/>
            </a:pPr>
            <a:r>
              <a:rPr lang="en-GB" sz="2400" dirty="0">
                <a:solidFill>
                  <a:schemeClr val="tx1"/>
                </a:solidFill>
              </a:rPr>
              <a:t>Use your Anthology Poems KO to re-learn key information </a:t>
            </a:r>
          </a:p>
          <a:p>
            <a:pPr marL="457200" indent="-457200">
              <a:buFont typeface="Arial" panose="020B0604020202020204" pitchFamily="34" charset="0"/>
              <a:buChar char="•"/>
            </a:pPr>
            <a:r>
              <a:rPr lang="en-GB" sz="2400" dirty="0">
                <a:solidFill>
                  <a:schemeClr val="tx1"/>
                </a:solidFill>
              </a:rPr>
              <a:t>Quiz yourself </a:t>
            </a:r>
          </a:p>
          <a:p>
            <a:pPr marL="457200" indent="-457200">
              <a:buFont typeface="Arial" panose="020B0604020202020204" pitchFamily="34" charset="0"/>
              <a:buChar char="•"/>
            </a:pPr>
            <a:r>
              <a:rPr lang="en-GB" sz="2400" dirty="0">
                <a:solidFill>
                  <a:schemeClr val="tx1"/>
                </a:solidFill>
              </a:rPr>
              <a:t>Explore other examples of context </a:t>
            </a:r>
          </a:p>
          <a:p>
            <a:pPr marL="457200" indent="-457200">
              <a:buFont typeface="Arial" panose="020B0604020202020204" pitchFamily="34" charset="0"/>
              <a:buChar char="•"/>
            </a:pPr>
            <a:r>
              <a:rPr lang="en-GB" sz="2400" dirty="0">
                <a:solidFill>
                  <a:schemeClr val="tx1"/>
                </a:solidFill>
              </a:rPr>
              <a:t>Watch &amp; make notes using the many examples of analysis videos on YouTube </a:t>
            </a:r>
          </a:p>
          <a:p>
            <a:pPr marL="457200" indent="-457200">
              <a:buFont typeface="Arial" panose="020B0604020202020204" pitchFamily="34" charset="0"/>
              <a:buChar char="•"/>
            </a:pPr>
            <a:r>
              <a:rPr lang="en-GB" sz="2400" dirty="0">
                <a:solidFill>
                  <a:schemeClr val="tx1"/>
                </a:solidFill>
              </a:rPr>
              <a:t>Listen to the podcasts created by @</a:t>
            </a:r>
            <a:r>
              <a:rPr lang="en-GB" sz="2400" dirty="0" err="1">
                <a:solidFill>
                  <a:schemeClr val="tx1"/>
                </a:solidFill>
              </a:rPr>
              <a:t>ChurchillEng</a:t>
            </a:r>
            <a:r>
              <a:rPr lang="en-GB" sz="2400" dirty="0">
                <a:solidFill>
                  <a:schemeClr val="tx1"/>
                </a:solidFill>
              </a:rPr>
              <a:t> on the Weebly: </a:t>
            </a:r>
            <a:r>
              <a:rPr lang="en-GB" sz="2400" dirty="0">
                <a:solidFill>
                  <a:schemeClr val="tx1"/>
                </a:solidFill>
                <a:hlinkClick r:id="rId2"/>
              </a:rPr>
              <a:t>http://churchillacademyenglish.weebly.com/gcse-revision-podcasts</a:t>
            </a:r>
            <a:r>
              <a:rPr lang="en-GB" sz="2800" dirty="0">
                <a:solidFill>
                  <a:schemeClr val="tx1"/>
                </a:solidFill>
                <a:hlinkClick r:id="rId2"/>
              </a:rPr>
              <a:t>.html</a:t>
            </a:r>
            <a:r>
              <a:rPr lang="en-GB" sz="2800" dirty="0">
                <a:solidFill>
                  <a:schemeClr val="tx1"/>
                </a:solidFill>
              </a:rPr>
              <a:t> </a:t>
            </a:r>
          </a:p>
          <a:p>
            <a:pPr marL="457200" indent="-457200">
              <a:buFont typeface="Arial" panose="020B0604020202020204" pitchFamily="34" charset="0"/>
              <a:buChar char="•"/>
            </a:pPr>
            <a:r>
              <a:rPr lang="en-GB" sz="2400" dirty="0">
                <a:solidFill>
                  <a:schemeClr val="tx1"/>
                </a:solidFill>
              </a:rPr>
              <a:t>Use memorise </a:t>
            </a:r>
          </a:p>
          <a:p>
            <a:pPr marL="457200" indent="-457200">
              <a:buFont typeface="Arial" panose="020B0604020202020204" pitchFamily="34" charset="0"/>
              <a:buChar char="•"/>
            </a:pPr>
            <a:r>
              <a:rPr lang="en-GB" sz="2400" dirty="0">
                <a:solidFill>
                  <a:schemeClr val="tx1"/>
                </a:solidFill>
              </a:rPr>
              <a:t>Re-annotate the poems</a:t>
            </a:r>
          </a:p>
          <a:p>
            <a:pPr marL="457200" indent="-457200">
              <a:buFont typeface="Arial" panose="020B0604020202020204" pitchFamily="34" charset="0"/>
              <a:buChar char="•"/>
            </a:pPr>
            <a:r>
              <a:rPr lang="en-GB" sz="2400" dirty="0">
                <a:solidFill>
                  <a:schemeClr val="tx1"/>
                </a:solidFill>
              </a:rPr>
              <a:t>Practice writing essays &amp; planning them</a:t>
            </a:r>
          </a:p>
        </p:txBody>
      </p:sp>
    </p:spTree>
    <p:extLst>
      <p:ext uri="{BB962C8B-B14F-4D97-AF65-F5344CB8AC3E}">
        <p14:creationId xmlns:p14="http://schemas.microsoft.com/office/powerpoint/2010/main" val="2208734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772359-2469-4928-94A6-CBCF51059A4A}"/>
              </a:ext>
            </a:extLst>
          </p:cNvPr>
          <p:cNvSpPr/>
          <p:nvPr/>
        </p:nvSpPr>
        <p:spPr>
          <a:xfrm>
            <a:off x="6395435" y="20637"/>
            <a:ext cx="571213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Nature Poems Context linked to specific quotes from the Anthology – create your own charts with other examples</a:t>
            </a:r>
          </a:p>
        </p:txBody>
      </p:sp>
      <p:graphicFrame>
        <p:nvGraphicFramePr>
          <p:cNvPr id="2" name="Table 1"/>
          <p:cNvGraphicFramePr>
            <a:graphicFrameLocks noGrp="1"/>
          </p:cNvGraphicFramePr>
          <p:nvPr>
            <p:extLst>
              <p:ext uri="{D42A27DB-BD31-4B8C-83A1-F6EECF244321}">
                <p14:modId xmlns:p14="http://schemas.microsoft.com/office/powerpoint/2010/main" val="1602879977"/>
              </p:ext>
            </p:extLst>
          </p:nvPr>
        </p:nvGraphicFramePr>
        <p:xfrm>
          <a:off x="126124" y="343802"/>
          <a:ext cx="5975131" cy="2739898"/>
        </p:xfrm>
        <a:graphic>
          <a:graphicData uri="http://schemas.openxmlformats.org/drawingml/2006/table">
            <a:tbl>
              <a:tblPr firstRow="1" firstCol="1" bandRow="1">
                <a:tableStyleId>{5C22544A-7EE6-4342-B048-85BDC9FD1C3A}</a:tableStyleId>
              </a:tblPr>
              <a:tblGrid>
                <a:gridCol w="885647">
                  <a:extLst>
                    <a:ext uri="{9D8B030D-6E8A-4147-A177-3AD203B41FA5}">
                      <a16:colId xmlns:a16="http://schemas.microsoft.com/office/drawing/2014/main" val="1392952121"/>
                    </a:ext>
                  </a:extLst>
                </a:gridCol>
                <a:gridCol w="1210860">
                  <a:extLst>
                    <a:ext uri="{9D8B030D-6E8A-4147-A177-3AD203B41FA5}">
                      <a16:colId xmlns:a16="http://schemas.microsoft.com/office/drawing/2014/main" val="3941658979"/>
                    </a:ext>
                  </a:extLst>
                </a:gridCol>
                <a:gridCol w="3878624">
                  <a:extLst>
                    <a:ext uri="{9D8B030D-6E8A-4147-A177-3AD203B41FA5}">
                      <a16:colId xmlns:a16="http://schemas.microsoft.com/office/drawing/2014/main" val="731905423"/>
                    </a:ext>
                  </a:extLst>
                </a:gridCol>
              </a:tblGrid>
              <a:tr h="0">
                <a:tc>
                  <a:txBody>
                    <a:bodyPr/>
                    <a:lstStyle/>
                    <a:p>
                      <a:pPr>
                        <a:lnSpc>
                          <a:spcPct val="107000"/>
                        </a:lnSpc>
                        <a:spcAft>
                          <a:spcPts val="0"/>
                        </a:spcAft>
                      </a:pPr>
                      <a:r>
                        <a:rPr lang="en-GB" sz="1200" dirty="0">
                          <a:solidFill>
                            <a:schemeClr val="tx1"/>
                          </a:solidFill>
                          <a:effectLst/>
                        </a:rPr>
                        <a:t>To Autumn By Keats</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“Seasons of mists and mellow fruitfulness”</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“later flowers for the bees”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“last </a:t>
                      </a:r>
                      <a:r>
                        <a:rPr lang="en-GB" sz="1200" dirty="0" err="1">
                          <a:solidFill>
                            <a:schemeClr val="tx1"/>
                          </a:solidFill>
                          <a:effectLst/>
                        </a:rPr>
                        <a:t>oozings</a:t>
                      </a:r>
                      <a:r>
                        <a:rPr lang="en-GB" sz="1200" dirty="0">
                          <a:solidFill>
                            <a:schemeClr val="tx1"/>
                          </a:solidFill>
                          <a:effectLst/>
                        </a:rPr>
                        <a:t> hours by hours”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Celebrating the way, the sun allows the food and harvest to grow in the summer to provide food for the next season.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An understanding that all of nature has a part to play in the cycle of life. Bees need to use the flowers to give them honey and there is the idea that nothing in nature is taken for granted.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Patience that is needed at the time to ensure that the harvest is taken in and transformed into food that will take them through the winter season. There are no local shops filled with produce therefore the whole community had a responsibility to help each other with the harvest.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98478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97324573"/>
              </p:ext>
            </p:extLst>
          </p:nvPr>
        </p:nvGraphicFramePr>
        <p:xfrm>
          <a:off x="6187776" y="666968"/>
          <a:ext cx="5919789" cy="2544191"/>
        </p:xfrm>
        <a:graphic>
          <a:graphicData uri="http://schemas.openxmlformats.org/drawingml/2006/table">
            <a:tbl>
              <a:tblPr firstRow="1" firstCol="1" bandRow="1">
                <a:tableStyleId>{5C22544A-7EE6-4342-B048-85BDC9FD1C3A}</a:tableStyleId>
              </a:tblPr>
              <a:tblGrid>
                <a:gridCol w="877444">
                  <a:extLst>
                    <a:ext uri="{9D8B030D-6E8A-4147-A177-3AD203B41FA5}">
                      <a16:colId xmlns:a16="http://schemas.microsoft.com/office/drawing/2014/main" val="3811708760"/>
                    </a:ext>
                  </a:extLst>
                </a:gridCol>
                <a:gridCol w="1199645">
                  <a:extLst>
                    <a:ext uri="{9D8B030D-6E8A-4147-A177-3AD203B41FA5}">
                      <a16:colId xmlns:a16="http://schemas.microsoft.com/office/drawing/2014/main" val="2730770792"/>
                    </a:ext>
                  </a:extLst>
                </a:gridCol>
                <a:gridCol w="3842700">
                  <a:extLst>
                    <a:ext uri="{9D8B030D-6E8A-4147-A177-3AD203B41FA5}">
                      <a16:colId xmlns:a16="http://schemas.microsoft.com/office/drawing/2014/main" val="4117615523"/>
                    </a:ext>
                  </a:extLst>
                </a:gridCol>
              </a:tblGrid>
              <a:tr h="0">
                <a:tc>
                  <a:txBody>
                    <a:bodyPr/>
                    <a:lstStyle/>
                    <a:p>
                      <a:pPr>
                        <a:lnSpc>
                          <a:spcPct val="107000"/>
                        </a:lnSpc>
                        <a:spcAft>
                          <a:spcPts val="0"/>
                        </a:spcAft>
                      </a:pPr>
                      <a:r>
                        <a:rPr lang="en-GB" sz="1200" b="1" dirty="0">
                          <a:solidFill>
                            <a:schemeClr val="tx1"/>
                          </a:solidFill>
                          <a:effectLst/>
                        </a:rPr>
                        <a:t>Hawk Roosting By Hughes </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dirty="0">
                          <a:solidFill>
                            <a:schemeClr val="tx1"/>
                          </a:solidFill>
                          <a:effectLst/>
                        </a:rPr>
                        <a:t>“I sit in the top of the wood”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“Now I hold Creation in my foot”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“I kill where I please” </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1" dirty="0">
                          <a:solidFill>
                            <a:schemeClr val="tx1"/>
                          </a:solidFill>
                          <a:effectLst/>
                        </a:rPr>
                        <a:t>This bird of prey is waiting patiently in the skies at the top of the trees biding its time until it is ready to hunt. This is reflective of the actions that Hawks take waiting to hint until they need to.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References the way that the Hawk will swoop down and grab their prey not caring whether it is a fellow creature of God or not, as this is the nature of a bird of prey. </a:t>
                      </a:r>
                    </a:p>
                    <a:p>
                      <a:pPr>
                        <a:lnSpc>
                          <a:spcPct val="107000"/>
                        </a:lnSpc>
                        <a:spcAft>
                          <a:spcPts val="0"/>
                        </a:spcAft>
                      </a:pPr>
                      <a:r>
                        <a:rPr lang="en-GB" sz="1200" b="1" dirty="0">
                          <a:solidFill>
                            <a:schemeClr val="tx1"/>
                          </a:solidFill>
                          <a:effectLst/>
                        </a:rPr>
                        <a:t> </a:t>
                      </a:r>
                    </a:p>
                    <a:p>
                      <a:pPr>
                        <a:lnSpc>
                          <a:spcPct val="107000"/>
                        </a:lnSpc>
                        <a:spcAft>
                          <a:spcPts val="0"/>
                        </a:spcAft>
                      </a:pPr>
                      <a:r>
                        <a:rPr lang="en-GB" sz="1200" b="1" dirty="0">
                          <a:solidFill>
                            <a:schemeClr val="tx1"/>
                          </a:solidFill>
                          <a:effectLst/>
                        </a:rPr>
                        <a:t>Hughes was fascinated with nature and this is evident throughout the poem as he wonders at the arrogance of the bird, who appears to do as he pleases and takes what he wants. </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75129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67882221"/>
              </p:ext>
            </p:extLst>
          </p:nvPr>
        </p:nvGraphicFramePr>
        <p:xfrm>
          <a:off x="126124" y="3211159"/>
          <a:ext cx="6657975" cy="2739898"/>
        </p:xfrm>
        <a:graphic>
          <a:graphicData uri="http://schemas.openxmlformats.org/drawingml/2006/table">
            <a:tbl>
              <a:tblPr firstRow="1" firstCol="1" bandRow="1">
                <a:tableStyleId>{5C22544A-7EE6-4342-B048-85BDC9FD1C3A}</a:tableStyleId>
              </a:tblPr>
              <a:tblGrid>
                <a:gridCol w="986860">
                  <a:extLst>
                    <a:ext uri="{9D8B030D-6E8A-4147-A177-3AD203B41FA5}">
                      <a16:colId xmlns:a16="http://schemas.microsoft.com/office/drawing/2014/main" val="3837883607"/>
                    </a:ext>
                  </a:extLst>
                </a:gridCol>
                <a:gridCol w="1349238">
                  <a:extLst>
                    <a:ext uri="{9D8B030D-6E8A-4147-A177-3AD203B41FA5}">
                      <a16:colId xmlns:a16="http://schemas.microsoft.com/office/drawing/2014/main" val="3112416229"/>
                    </a:ext>
                  </a:extLst>
                </a:gridCol>
                <a:gridCol w="4321877">
                  <a:extLst>
                    <a:ext uri="{9D8B030D-6E8A-4147-A177-3AD203B41FA5}">
                      <a16:colId xmlns:a16="http://schemas.microsoft.com/office/drawing/2014/main" val="3694152647"/>
                    </a:ext>
                  </a:extLst>
                </a:gridCol>
              </a:tblGrid>
              <a:tr h="0">
                <a:tc>
                  <a:txBody>
                    <a:bodyPr/>
                    <a:lstStyle/>
                    <a:p>
                      <a:pPr>
                        <a:lnSpc>
                          <a:spcPct val="107000"/>
                        </a:lnSpc>
                        <a:spcAft>
                          <a:spcPts val="0"/>
                        </a:spcAft>
                      </a:pPr>
                      <a:r>
                        <a:rPr lang="en-GB" sz="1200" dirty="0">
                          <a:solidFill>
                            <a:schemeClr val="tx1"/>
                          </a:solidFill>
                          <a:effectLst/>
                        </a:rPr>
                        <a:t>Excerpt from The Prelude By Wordsworth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“like an </a:t>
                      </a:r>
                      <a:r>
                        <a:rPr lang="en-GB" sz="1200" dirty="0" err="1">
                          <a:solidFill>
                            <a:schemeClr val="tx1"/>
                          </a:solidFill>
                          <a:effectLst/>
                        </a:rPr>
                        <a:t>untir’d</a:t>
                      </a:r>
                      <a:r>
                        <a:rPr lang="en-GB" sz="1200" dirty="0">
                          <a:solidFill>
                            <a:schemeClr val="tx1"/>
                          </a:solidFill>
                          <a:effectLst/>
                        </a:rPr>
                        <a:t> horse”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“cared not the summons – happy time”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“precipices rang aloud”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Comparing skating on the frozen lakes of the Lake District to animals and nature links to the romantic poet movement that Wordsworth was a part of and this would have appealed to his senses as the beauty of the moment is captured.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Reflects an innocence in childhood in a time prior to the death of both Wordsworth’s parents where he was happy, carefree and able to throw caution to the wind and just enjoy himself with his friends in the great outdoors.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The wide-open spaces of the Lake Districts could be intimidating and this is reflected in the echoing sounds of the hills which are a source of fascination for Wordsworth who was famously in love with the area that he grew up in.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533661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44124711"/>
              </p:ext>
            </p:extLst>
          </p:nvPr>
        </p:nvGraphicFramePr>
        <p:xfrm>
          <a:off x="6919498" y="3211159"/>
          <a:ext cx="5188067" cy="3522726"/>
        </p:xfrm>
        <a:graphic>
          <a:graphicData uri="http://schemas.openxmlformats.org/drawingml/2006/table">
            <a:tbl>
              <a:tblPr firstRow="1" firstCol="1" bandRow="1">
                <a:tableStyleId>{5C22544A-7EE6-4342-B048-85BDC9FD1C3A}</a:tableStyleId>
              </a:tblPr>
              <a:tblGrid>
                <a:gridCol w="768987">
                  <a:extLst>
                    <a:ext uri="{9D8B030D-6E8A-4147-A177-3AD203B41FA5}">
                      <a16:colId xmlns:a16="http://schemas.microsoft.com/office/drawing/2014/main" val="2780951273"/>
                    </a:ext>
                  </a:extLst>
                </a:gridCol>
                <a:gridCol w="1051362">
                  <a:extLst>
                    <a:ext uri="{9D8B030D-6E8A-4147-A177-3AD203B41FA5}">
                      <a16:colId xmlns:a16="http://schemas.microsoft.com/office/drawing/2014/main" val="3061150066"/>
                    </a:ext>
                  </a:extLst>
                </a:gridCol>
                <a:gridCol w="3367718">
                  <a:extLst>
                    <a:ext uri="{9D8B030D-6E8A-4147-A177-3AD203B41FA5}">
                      <a16:colId xmlns:a16="http://schemas.microsoft.com/office/drawing/2014/main" val="3820894020"/>
                    </a:ext>
                  </a:extLst>
                </a:gridCol>
              </a:tblGrid>
              <a:tr h="0">
                <a:tc>
                  <a:txBody>
                    <a:bodyPr/>
                    <a:lstStyle/>
                    <a:p>
                      <a:pPr>
                        <a:lnSpc>
                          <a:spcPct val="107000"/>
                        </a:lnSpc>
                        <a:spcAft>
                          <a:spcPts val="0"/>
                        </a:spcAft>
                      </a:pPr>
                      <a:r>
                        <a:rPr lang="en-GB" sz="1200" dirty="0">
                          <a:solidFill>
                            <a:schemeClr val="tx1"/>
                          </a:solidFill>
                          <a:effectLst/>
                        </a:rPr>
                        <a:t>Death of a Naturalist by Heaney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“warm thick slobber of frogspawn”</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“Miss Walls”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“The great slime kings”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chemeClr val="tx1"/>
                          </a:solidFill>
                          <a:effectLst/>
                        </a:rPr>
                        <a:t>Childhood memories of collecting tadpoles is references here, which is a common occurrence that many people have experienced. This links to the idea of childhood and innocence where experiencing gathering frogspawn is exciting and non-threatening.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A teacher giving knowledge to the children about nature. She appears to the child to be an expert in the subject. Memory of school is also important here as a calming and enjoyable experience. </a:t>
                      </a:r>
                    </a:p>
                    <a:p>
                      <a:pPr>
                        <a:lnSpc>
                          <a:spcPct val="107000"/>
                        </a:lnSpc>
                        <a:spcAft>
                          <a:spcPts val="0"/>
                        </a:spcAft>
                      </a:pPr>
                      <a:r>
                        <a:rPr lang="en-GB" sz="1200" dirty="0">
                          <a:solidFill>
                            <a:schemeClr val="tx1"/>
                          </a:solidFill>
                          <a:effectLst/>
                        </a:rPr>
                        <a:t> </a:t>
                      </a:r>
                    </a:p>
                    <a:p>
                      <a:pPr>
                        <a:lnSpc>
                          <a:spcPct val="107000"/>
                        </a:lnSpc>
                        <a:spcAft>
                          <a:spcPts val="0"/>
                        </a:spcAft>
                      </a:pPr>
                      <a:r>
                        <a:rPr lang="en-GB" sz="1200" dirty="0">
                          <a:solidFill>
                            <a:schemeClr val="tx1"/>
                          </a:solidFill>
                          <a:effectLst/>
                        </a:rPr>
                        <a:t>As an adult the experience is different, and the frogs are disgusting and threatening. Perhaps, this reinforces the difference in adult experiences and childhood experiences, where life becomes more sinister and less of an exciting adventure than as an adult.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99348"/>
                  </a:ext>
                </a:extLst>
              </a:tr>
            </a:tbl>
          </a:graphicData>
        </a:graphic>
      </p:graphicFrame>
    </p:spTree>
    <p:extLst>
      <p:ext uri="{BB962C8B-B14F-4D97-AF65-F5344CB8AC3E}">
        <p14:creationId xmlns:p14="http://schemas.microsoft.com/office/powerpoint/2010/main" val="3369418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 </a:t>
            </a:r>
          </a:p>
          <a:p>
            <a:endParaRPr lang="en-GB" sz="2000" b="1" dirty="0"/>
          </a:p>
          <a:p>
            <a:r>
              <a:rPr lang="en-GB" sz="2000" b="1" dirty="0" smtClean="0"/>
              <a:t>Write the story of the harvest from the perspective of the (personified) female in the poem.	</a:t>
            </a:r>
            <a:endParaRPr lang="en-GB" sz="2000" b="1"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r>
              <a:rPr lang="en-GB" sz="2000" b="1" dirty="0" smtClean="0"/>
              <a:t>:</a:t>
            </a:r>
          </a:p>
          <a:p>
            <a:endParaRPr lang="en-GB" sz="2000" b="1" dirty="0"/>
          </a:p>
          <a:p>
            <a:r>
              <a:rPr lang="en-GB" sz="2000" b="1" dirty="0" smtClean="0"/>
              <a:t>Keats views – </a:t>
            </a:r>
            <a:r>
              <a:rPr lang="en-GB" sz="2000" dirty="0" smtClean="0"/>
              <a:t>How are they shown in the poem? </a:t>
            </a:r>
          </a:p>
          <a:p>
            <a:r>
              <a:rPr lang="en-GB" sz="2000" dirty="0"/>
              <a:t/>
            </a:r>
            <a:br>
              <a:rPr lang="en-GB" sz="2000" dirty="0"/>
            </a:br>
            <a:r>
              <a:rPr lang="en-GB" sz="2000" dirty="0" smtClean="0"/>
              <a:t>What does he think and feel about nature? </a:t>
            </a:r>
          </a:p>
          <a:p>
            <a:r>
              <a:rPr lang="en-GB" sz="2000" dirty="0" smtClean="0"/>
              <a:t>How does he show this? </a:t>
            </a:r>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00767"/>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 </a:t>
            </a:r>
          </a:p>
          <a:p>
            <a:endParaRPr lang="en-GB" sz="2000" b="1" dirty="0"/>
          </a:p>
          <a:p>
            <a:endParaRPr lang="en-GB" sz="2000" b="1" dirty="0" smtClean="0"/>
          </a:p>
          <a:p>
            <a:r>
              <a:rPr lang="en-GB" sz="2000" b="1" dirty="0" smtClean="0"/>
              <a:t>Harvest is clearly a time of year for coming together and preparing for the winter. </a:t>
            </a:r>
          </a:p>
          <a:p>
            <a:endParaRPr lang="en-GB" sz="2000" b="1" dirty="0"/>
          </a:p>
          <a:p>
            <a:r>
              <a:rPr lang="en-GB" dirty="0" smtClean="0"/>
              <a:t>How far would you agree or disagree with this? </a:t>
            </a:r>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554545"/>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a:t>
            </a:r>
          </a:p>
          <a:p>
            <a:endParaRPr lang="en-GB" sz="2000" b="1" dirty="0"/>
          </a:p>
          <a:p>
            <a:r>
              <a:rPr lang="en-GB" sz="2000" b="1" dirty="0" smtClean="0"/>
              <a:t>Imagery – </a:t>
            </a:r>
            <a:r>
              <a:rPr lang="en-GB" sz="2000" dirty="0" smtClean="0"/>
              <a:t>Select the most relevant and impactful imagery in the poem and explore the technique and effect. </a:t>
            </a:r>
            <a:endParaRPr lang="en-GB" sz="2000" dirty="0"/>
          </a:p>
          <a:p>
            <a:endParaRPr lang="en-GB" sz="2000" b="1"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4030621" y="58846"/>
            <a:ext cx="3932544" cy="67403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fontAlgn="base"/>
            <a:r>
              <a:rPr lang="en-GB" sz="1600" b="1" dirty="0">
                <a:latin typeface="Calibri" panose="020F0502020204030204" pitchFamily="34" charset="0"/>
                <a:cs typeface="Calibri" panose="020F0502020204030204" pitchFamily="34" charset="0"/>
              </a:rPr>
              <a:t>To Autumn by John Keats </a:t>
            </a:r>
          </a:p>
          <a:p>
            <a:pPr fontAlgn="base"/>
            <a:r>
              <a:rPr lang="en-GB" sz="1200" dirty="0">
                <a:latin typeface="Calibri" panose="020F0502020204030204" pitchFamily="34" charset="0"/>
                <a:cs typeface="Calibri" panose="020F0502020204030204" pitchFamily="34" charset="0"/>
              </a:rPr>
              <a:t>Season of mists and mellow fruitfulness,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Close bosom-friend of the maturing sun;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Conspiring with him how to load and bless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With fruit the vines that round the thatch-eves run;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To bend with apples the </a:t>
            </a:r>
            <a:r>
              <a:rPr lang="en-GB" sz="1200" dirty="0" err="1">
                <a:latin typeface="Calibri" panose="020F0502020204030204" pitchFamily="34" charset="0"/>
                <a:cs typeface="Calibri" panose="020F0502020204030204" pitchFamily="34" charset="0"/>
              </a:rPr>
              <a:t>moss'd</a:t>
            </a:r>
            <a:r>
              <a:rPr lang="en-GB" sz="1200" dirty="0">
                <a:latin typeface="Calibri" panose="020F0502020204030204" pitchFamily="34" charset="0"/>
                <a:cs typeface="Calibri" panose="020F0502020204030204" pitchFamily="34" charset="0"/>
              </a:rPr>
              <a:t> cottage-trees,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And fill all fruit with ripeness to the core;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To swell the gourd, and plump the hazel shells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With a sweet kernel; to set budding more,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And still more, later flowers for the bees,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Until they think warm days will never cease,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For summer has o'er-</a:t>
            </a:r>
            <a:r>
              <a:rPr lang="en-GB" sz="1200" dirty="0" err="1">
                <a:latin typeface="Calibri" panose="020F0502020204030204" pitchFamily="34" charset="0"/>
                <a:cs typeface="Calibri" panose="020F0502020204030204" pitchFamily="34" charset="0"/>
              </a:rPr>
              <a:t>brimm'd</a:t>
            </a:r>
            <a:r>
              <a:rPr lang="en-GB" sz="1200" dirty="0">
                <a:latin typeface="Calibri" panose="020F0502020204030204" pitchFamily="34" charset="0"/>
                <a:cs typeface="Calibri" panose="020F0502020204030204" pitchFamily="34" charset="0"/>
              </a:rPr>
              <a:t> their clammy cells. </a:t>
            </a:r>
            <a:br>
              <a:rPr lang="en-GB" sz="1200" dirty="0">
                <a:latin typeface="Calibri" panose="020F0502020204030204" pitchFamily="34" charset="0"/>
                <a:cs typeface="Calibri" panose="020F0502020204030204" pitchFamily="34" charset="0"/>
              </a:rPr>
            </a:br>
            <a:endParaRPr lang="en-GB" sz="1200" dirty="0">
              <a:latin typeface="Calibri" panose="020F0502020204030204" pitchFamily="34" charset="0"/>
              <a:cs typeface="Calibri" panose="020F0502020204030204" pitchFamily="34" charset="0"/>
            </a:endParaRPr>
          </a:p>
          <a:p>
            <a:pPr fontAlgn="base"/>
            <a:r>
              <a:rPr lang="en-GB" sz="1200" dirty="0">
                <a:latin typeface="Calibri" panose="020F0502020204030204" pitchFamily="34" charset="0"/>
                <a:cs typeface="Calibri" panose="020F0502020204030204" pitchFamily="34" charset="0"/>
              </a:rPr>
              <a:t>Who hath not seen thee oft amid thy store?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Sometimes whoever seeks abroad may find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Thee sitting careless on a granary floor,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Thy hair soft-lifted by the winnowing wind;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Or on a half-</a:t>
            </a:r>
            <a:r>
              <a:rPr lang="en-GB" sz="1200" dirty="0" err="1">
                <a:latin typeface="Calibri" panose="020F0502020204030204" pitchFamily="34" charset="0"/>
                <a:cs typeface="Calibri" panose="020F0502020204030204" pitchFamily="34" charset="0"/>
              </a:rPr>
              <a:t>reap'd</a:t>
            </a:r>
            <a:r>
              <a:rPr lang="en-GB" sz="1200" dirty="0">
                <a:latin typeface="Calibri" panose="020F0502020204030204" pitchFamily="34" charset="0"/>
                <a:cs typeface="Calibri" panose="020F0502020204030204" pitchFamily="34" charset="0"/>
              </a:rPr>
              <a:t> furrow sound asleep,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Drows'd</a:t>
            </a:r>
            <a:r>
              <a:rPr lang="en-GB" sz="1200" dirty="0">
                <a:latin typeface="Calibri" panose="020F0502020204030204" pitchFamily="34" charset="0"/>
                <a:cs typeface="Calibri" panose="020F0502020204030204" pitchFamily="34" charset="0"/>
              </a:rPr>
              <a:t> with the fume of poppies, while thy hook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Spares the next swath and all its twined flowers: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And sometimes like a gleaner thou dost keep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Steady thy laden head across a brook;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Or by a cyder-press, with patient look,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Thou </a:t>
            </a:r>
            <a:r>
              <a:rPr lang="en-GB" sz="1200" dirty="0" err="1">
                <a:latin typeface="Calibri" panose="020F0502020204030204" pitchFamily="34" charset="0"/>
                <a:cs typeface="Calibri" panose="020F0502020204030204" pitchFamily="34" charset="0"/>
              </a:rPr>
              <a:t>watchest</a:t>
            </a:r>
            <a:r>
              <a:rPr lang="en-GB" sz="1200" dirty="0">
                <a:latin typeface="Calibri" panose="020F0502020204030204" pitchFamily="34" charset="0"/>
                <a:cs typeface="Calibri" panose="020F0502020204030204" pitchFamily="34" charset="0"/>
              </a:rPr>
              <a:t> the last </a:t>
            </a:r>
            <a:r>
              <a:rPr lang="en-GB" sz="1200" dirty="0" err="1">
                <a:latin typeface="Calibri" panose="020F0502020204030204" pitchFamily="34" charset="0"/>
                <a:cs typeface="Calibri" panose="020F0502020204030204" pitchFamily="34" charset="0"/>
              </a:rPr>
              <a:t>oozings</a:t>
            </a:r>
            <a:r>
              <a:rPr lang="en-GB" sz="1200" dirty="0">
                <a:latin typeface="Calibri" panose="020F0502020204030204" pitchFamily="34" charset="0"/>
                <a:cs typeface="Calibri" panose="020F0502020204030204" pitchFamily="34" charset="0"/>
              </a:rPr>
              <a:t> hours by hours.</a:t>
            </a:r>
          </a:p>
          <a:p>
            <a:pPr fontAlgn="base"/>
            <a:endParaRPr lang="en-GB" sz="1200" dirty="0">
              <a:solidFill>
                <a:schemeClr val="tx1"/>
              </a:solidFill>
              <a:latin typeface="Calibri" panose="020F0502020204030204" pitchFamily="34" charset="0"/>
              <a:ea typeface="Raleway"/>
              <a:cs typeface="Calibri" panose="020F0502020204030204" pitchFamily="34" charset="0"/>
              <a:sym typeface="Raleway"/>
            </a:endParaRPr>
          </a:p>
          <a:p>
            <a:pPr fontAlgn="base"/>
            <a:r>
              <a:rPr lang="en-GB" sz="1200" dirty="0">
                <a:latin typeface="Calibri" panose="020F0502020204030204" pitchFamily="34" charset="0"/>
                <a:cs typeface="Calibri" panose="020F0502020204030204" pitchFamily="34" charset="0"/>
              </a:rPr>
              <a:t>Where are the songs of spring? Ay, Where are they?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Think not of them, thou hast thy music too,—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While barred clouds bloom the soft-dying day,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And touch the stubble-plains with rosy hue;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Then in a </a:t>
            </a:r>
            <a:r>
              <a:rPr lang="en-GB" sz="1200" dirty="0" err="1">
                <a:latin typeface="Calibri" panose="020F0502020204030204" pitchFamily="34" charset="0"/>
                <a:cs typeface="Calibri" panose="020F0502020204030204" pitchFamily="34" charset="0"/>
              </a:rPr>
              <a:t>wailful</a:t>
            </a:r>
            <a:r>
              <a:rPr lang="en-GB" sz="1200" dirty="0">
                <a:latin typeface="Calibri" panose="020F0502020204030204" pitchFamily="34" charset="0"/>
                <a:cs typeface="Calibri" panose="020F0502020204030204" pitchFamily="34" charset="0"/>
              </a:rPr>
              <a:t> choir the small gnats mourn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Among the river </a:t>
            </a:r>
            <a:r>
              <a:rPr lang="en-GB" sz="1200" dirty="0" err="1">
                <a:latin typeface="Calibri" panose="020F0502020204030204" pitchFamily="34" charset="0"/>
                <a:cs typeface="Calibri" panose="020F0502020204030204" pitchFamily="34" charset="0"/>
              </a:rPr>
              <a:t>sallows</a:t>
            </a:r>
            <a:r>
              <a:rPr lang="en-GB" sz="1200" dirty="0">
                <a:latin typeface="Calibri" panose="020F0502020204030204" pitchFamily="34" charset="0"/>
                <a:cs typeface="Calibri" panose="020F0502020204030204" pitchFamily="34" charset="0"/>
              </a:rPr>
              <a:t>, borne aloft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Or sinking as the light wind lives or dies;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And full-grown lambs loud bleat from hilly bourn;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Hedge-crickets sing; and now with treble soft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The red-breast whistles from a garden-croft; </a:t>
            </a:r>
            <a:br>
              <a:rPr lang="en-GB" sz="1200" dirty="0">
                <a:latin typeface="Calibri" panose="020F0502020204030204" pitchFamily="34" charset="0"/>
                <a:cs typeface="Calibri" panose="020F0502020204030204" pitchFamily="34" charset="0"/>
              </a:rPr>
            </a:br>
            <a:r>
              <a:rPr lang="en-GB" sz="1200" dirty="0">
                <a:latin typeface="Calibri" panose="020F0502020204030204" pitchFamily="34" charset="0"/>
                <a:cs typeface="Calibri" panose="020F0502020204030204" pitchFamily="34" charset="0"/>
              </a:rPr>
              <a:t>      And gathering swallows twitter in the skies.</a:t>
            </a:r>
          </a:p>
        </p:txBody>
      </p:sp>
    </p:spTree>
    <p:extLst>
      <p:ext uri="{BB962C8B-B14F-4D97-AF65-F5344CB8AC3E}">
        <p14:creationId xmlns:p14="http://schemas.microsoft.com/office/powerpoint/2010/main" val="154935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endParaRPr lang="en-GB" sz="2000" b="1" dirty="0" smtClean="0"/>
          </a:p>
          <a:p>
            <a:endParaRPr lang="en-GB" sz="2000" b="1" dirty="0"/>
          </a:p>
          <a:p>
            <a:r>
              <a:rPr lang="en-GB" sz="2000" b="1" dirty="0" smtClean="0"/>
              <a:t>Into a story of adulthood fear regressing to a happier more carefree and innocent time (work backwards through the poem) </a:t>
            </a:r>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416320"/>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endParaRPr lang="en-GB" sz="2000" b="1" dirty="0" smtClean="0"/>
          </a:p>
          <a:p>
            <a:endParaRPr lang="en-GB" sz="2000" b="1" dirty="0"/>
          </a:p>
          <a:p>
            <a:r>
              <a:rPr lang="en-GB" sz="2000" b="1" dirty="0" smtClean="0"/>
              <a:t>Your own thoughts and feelings about childhood memories. </a:t>
            </a:r>
          </a:p>
          <a:p>
            <a:r>
              <a:rPr lang="en-GB" sz="2000" dirty="0" smtClean="0"/>
              <a:t>Nostalgia </a:t>
            </a:r>
          </a:p>
          <a:p>
            <a:r>
              <a:rPr lang="en-GB" sz="2000" dirty="0" smtClean="0"/>
              <a:t>Th</a:t>
            </a:r>
            <a:r>
              <a:rPr lang="en-GB" sz="2000" dirty="0" smtClean="0"/>
              <a:t>e idea that we re-write our own history. </a:t>
            </a:r>
          </a:p>
          <a:p>
            <a:r>
              <a:rPr lang="en-GB" sz="2000" dirty="0" smtClean="0"/>
              <a:t>Does this happen here? Why do you think so or not? </a:t>
            </a:r>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523768"/>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a:t>
            </a:r>
          </a:p>
          <a:p>
            <a:endParaRPr lang="en-GB" sz="2000" b="1" dirty="0"/>
          </a:p>
          <a:p>
            <a:endParaRPr lang="en-GB" sz="2000" b="1" dirty="0" smtClean="0"/>
          </a:p>
          <a:p>
            <a:r>
              <a:rPr lang="en-GB" sz="2000" b="1" dirty="0" smtClean="0"/>
              <a:t>Heaney’s life – </a:t>
            </a:r>
            <a:r>
              <a:rPr lang="en-GB" sz="2000" dirty="0" smtClean="0"/>
              <a:t>look for elements in context that meant he changed from being carefree and innocent to being careful and fearful. </a:t>
            </a:r>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 </a:t>
            </a:r>
          </a:p>
          <a:p>
            <a:endParaRPr lang="en-GB" sz="2000" b="1" dirty="0"/>
          </a:p>
          <a:p>
            <a:r>
              <a:rPr lang="en-GB" sz="2000" b="1" dirty="0" smtClean="0"/>
              <a:t>Life stages </a:t>
            </a:r>
            <a:r>
              <a:rPr lang="en-GB" sz="2000" dirty="0" smtClean="0"/>
              <a:t>– which is seen as most important in the poem and why? </a:t>
            </a:r>
            <a:endParaRPr lang="en-GB" sz="2000" dirty="0"/>
          </a:p>
          <a:p>
            <a:endParaRPr lang="en-GB" sz="2000" dirty="0"/>
          </a:p>
          <a:p>
            <a:endParaRPr lang="en-GB" sz="2000" dirty="0"/>
          </a:p>
          <a:p>
            <a:endParaRPr lang="en-GB" sz="2000" b="1" dirty="0"/>
          </a:p>
          <a:p>
            <a:endParaRPr lang="en-GB" sz="2000" b="1"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4030621" y="58846"/>
            <a:ext cx="3932544" cy="66633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600" b="1" dirty="0">
                <a:latin typeface="Times New Roman" panose="02020603050405020304" pitchFamily="18" charset="0"/>
              </a:rPr>
              <a:t>Death of a Naturalist by Seamus Heaney </a:t>
            </a:r>
          </a:p>
          <a:p>
            <a:endParaRPr lang="en-GB" sz="1200" dirty="0">
              <a:latin typeface="Times New Roman" panose="02020603050405020304" pitchFamily="18" charset="0"/>
            </a:endParaRPr>
          </a:p>
          <a:p>
            <a:r>
              <a:rPr lang="en-GB" sz="1200" dirty="0">
                <a:latin typeface="Times New Roman" panose="02020603050405020304" pitchFamily="18" charset="0"/>
              </a:rPr>
              <a:t>All year the flax-dam festered in the heart</a:t>
            </a:r>
            <a:r>
              <a:rPr lang="en-GB" sz="1200" dirty="0"/>
              <a:t/>
            </a:r>
            <a:br>
              <a:rPr lang="en-GB" sz="1200" dirty="0"/>
            </a:br>
            <a:r>
              <a:rPr lang="en-GB" sz="1200" dirty="0">
                <a:latin typeface="Times New Roman" panose="02020603050405020304" pitchFamily="18" charset="0"/>
              </a:rPr>
              <a:t>Of the townland; green and heavy headed</a:t>
            </a:r>
            <a:r>
              <a:rPr lang="en-GB" sz="1200" dirty="0"/>
              <a:t/>
            </a:r>
            <a:br>
              <a:rPr lang="en-GB" sz="1200" dirty="0"/>
            </a:br>
            <a:r>
              <a:rPr lang="en-GB" sz="1200" dirty="0">
                <a:latin typeface="Times New Roman" panose="02020603050405020304" pitchFamily="18" charset="0"/>
              </a:rPr>
              <a:t>Flax had rotted there, weighted down by huge sods.</a:t>
            </a:r>
            <a:r>
              <a:rPr lang="en-GB" sz="1200" dirty="0"/>
              <a:t/>
            </a:r>
            <a:br>
              <a:rPr lang="en-GB" sz="1200" dirty="0"/>
            </a:br>
            <a:r>
              <a:rPr lang="en-GB" sz="1200" dirty="0">
                <a:latin typeface="Times New Roman" panose="02020603050405020304" pitchFamily="18" charset="0"/>
              </a:rPr>
              <a:t>Daily it sweltered in the punishing sun.</a:t>
            </a:r>
            <a:r>
              <a:rPr lang="en-GB" sz="1200" dirty="0"/>
              <a:t/>
            </a:r>
            <a:br>
              <a:rPr lang="en-GB" sz="1200" dirty="0"/>
            </a:br>
            <a:r>
              <a:rPr lang="en-GB" sz="1200" dirty="0">
                <a:latin typeface="Times New Roman" panose="02020603050405020304" pitchFamily="18" charset="0"/>
              </a:rPr>
              <a:t>Bubbles gargled delicately, bluebottles</a:t>
            </a:r>
            <a:r>
              <a:rPr lang="en-GB" sz="1200" dirty="0"/>
              <a:t/>
            </a:r>
            <a:br>
              <a:rPr lang="en-GB" sz="1200" dirty="0"/>
            </a:br>
            <a:r>
              <a:rPr lang="en-GB" sz="1200" dirty="0">
                <a:latin typeface="Times New Roman" panose="02020603050405020304" pitchFamily="18" charset="0"/>
              </a:rPr>
              <a:t>Wove a strong gauze of sound around the smell.</a:t>
            </a:r>
            <a:r>
              <a:rPr lang="en-GB" sz="1200" dirty="0"/>
              <a:t/>
            </a:r>
            <a:br>
              <a:rPr lang="en-GB" sz="1200" dirty="0"/>
            </a:br>
            <a:r>
              <a:rPr lang="en-GB" sz="1200" dirty="0">
                <a:latin typeface="Times New Roman" panose="02020603050405020304" pitchFamily="18" charset="0"/>
              </a:rPr>
              <a:t>There were dragon-flies, spotted butterflies,</a:t>
            </a:r>
            <a:r>
              <a:rPr lang="en-GB" sz="1200" dirty="0"/>
              <a:t/>
            </a:r>
            <a:br>
              <a:rPr lang="en-GB" sz="1200" dirty="0"/>
            </a:br>
            <a:r>
              <a:rPr lang="en-GB" sz="1200" dirty="0">
                <a:latin typeface="Times New Roman" panose="02020603050405020304" pitchFamily="18" charset="0"/>
              </a:rPr>
              <a:t>But best of all was the warm thick slobber</a:t>
            </a:r>
            <a:r>
              <a:rPr lang="en-GB" sz="1200" dirty="0"/>
              <a:t/>
            </a:r>
            <a:br>
              <a:rPr lang="en-GB" sz="1200" dirty="0"/>
            </a:br>
            <a:r>
              <a:rPr lang="en-GB" sz="1200" dirty="0">
                <a:latin typeface="Times New Roman" panose="02020603050405020304" pitchFamily="18" charset="0"/>
              </a:rPr>
              <a:t>Of frogspawn that grew like clotted water</a:t>
            </a:r>
            <a:r>
              <a:rPr lang="en-GB" sz="1200" dirty="0"/>
              <a:t/>
            </a:r>
            <a:br>
              <a:rPr lang="en-GB" sz="1200" dirty="0"/>
            </a:br>
            <a:r>
              <a:rPr lang="en-GB" sz="1200" dirty="0">
                <a:latin typeface="Times New Roman" panose="02020603050405020304" pitchFamily="18" charset="0"/>
              </a:rPr>
              <a:t>In the shade of the banks. Here, every spring</a:t>
            </a:r>
            <a:r>
              <a:rPr lang="en-GB" sz="1200" dirty="0"/>
              <a:t/>
            </a:r>
            <a:br>
              <a:rPr lang="en-GB" sz="1200" dirty="0"/>
            </a:br>
            <a:r>
              <a:rPr lang="en-GB" sz="1200" dirty="0">
                <a:latin typeface="Times New Roman" panose="02020603050405020304" pitchFamily="18" charset="0"/>
              </a:rPr>
              <a:t>I would fill </a:t>
            </a:r>
            <a:r>
              <a:rPr lang="en-GB" sz="1200" dirty="0" err="1">
                <a:latin typeface="Times New Roman" panose="02020603050405020304" pitchFamily="18" charset="0"/>
              </a:rPr>
              <a:t>jampotfuls</a:t>
            </a:r>
            <a:r>
              <a:rPr lang="en-GB" sz="1200" dirty="0">
                <a:latin typeface="Times New Roman" panose="02020603050405020304" pitchFamily="18" charset="0"/>
              </a:rPr>
              <a:t> of the jellied</a:t>
            </a:r>
            <a:r>
              <a:rPr lang="en-GB" sz="1200" dirty="0"/>
              <a:t/>
            </a:r>
            <a:br>
              <a:rPr lang="en-GB" sz="1200" dirty="0"/>
            </a:br>
            <a:r>
              <a:rPr lang="en-GB" sz="1200" dirty="0">
                <a:latin typeface="Times New Roman" panose="02020603050405020304" pitchFamily="18" charset="0"/>
              </a:rPr>
              <a:t>Specks to range on window-sills at home,</a:t>
            </a:r>
            <a:r>
              <a:rPr lang="en-GB" sz="1200" dirty="0"/>
              <a:t/>
            </a:r>
            <a:br>
              <a:rPr lang="en-GB" sz="1200" dirty="0"/>
            </a:br>
            <a:r>
              <a:rPr lang="en-GB" sz="1200" dirty="0">
                <a:latin typeface="Times New Roman" panose="02020603050405020304" pitchFamily="18" charset="0"/>
              </a:rPr>
              <a:t>On shelves at school, and wait and watch until</a:t>
            </a:r>
            <a:r>
              <a:rPr lang="en-GB" sz="1200" dirty="0"/>
              <a:t/>
            </a:r>
            <a:br>
              <a:rPr lang="en-GB" sz="1200" dirty="0"/>
            </a:br>
            <a:r>
              <a:rPr lang="en-GB" sz="1200" dirty="0">
                <a:latin typeface="Times New Roman" panose="02020603050405020304" pitchFamily="18" charset="0"/>
              </a:rPr>
              <a:t>The fattening dots burst into nimble-</a:t>
            </a:r>
            <a:r>
              <a:rPr lang="en-GB" sz="1200" dirty="0"/>
              <a:t/>
            </a:r>
            <a:br>
              <a:rPr lang="en-GB" sz="1200" dirty="0"/>
            </a:br>
            <a:r>
              <a:rPr lang="en-GB" sz="1200" dirty="0">
                <a:latin typeface="Times New Roman" panose="02020603050405020304" pitchFamily="18" charset="0"/>
              </a:rPr>
              <a:t>Swimming tadpoles. Miss Walls would tell us how</a:t>
            </a:r>
            <a:r>
              <a:rPr lang="en-GB" sz="1200" dirty="0"/>
              <a:t/>
            </a:r>
            <a:br>
              <a:rPr lang="en-GB" sz="1200" dirty="0"/>
            </a:br>
            <a:r>
              <a:rPr lang="en-GB" sz="1200" dirty="0">
                <a:latin typeface="Times New Roman" panose="02020603050405020304" pitchFamily="18" charset="0"/>
              </a:rPr>
              <a:t>The daddy frog was called a bullfrog</a:t>
            </a:r>
            <a:r>
              <a:rPr lang="en-GB" sz="1200" dirty="0"/>
              <a:t/>
            </a:r>
            <a:br>
              <a:rPr lang="en-GB" sz="1200" dirty="0"/>
            </a:br>
            <a:r>
              <a:rPr lang="en-GB" sz="1200" dirty="0">
                <a:latin typeface="Times New Roman" panose="02020603050405020304" pitchFamily="18" charset="0"/>
              </a:rPr>
              <a:t>And how he croaked and how the mammy frog</a:t>
            </a:r>
            <a:r>
              <a:rPr lang="en-GB" sz="1200" dirty="0"/>
              <a:t/>
            </a:r>
            <a:br>
              <a:rPr lang="en-GB" sz="1200" dirty="0"/>
            </a:br>
            <a:r>
              <a:rPr lang="en-GB" sz="1200" dirty="0">
                <a:latin typeface="Times New Roman" panose="02020603050405020304" pitchFamily="18" charset="0"/>
              </a:rPr>
              <a:t>Laid hundreds of little eggs and this was</a:t>
            </a:r>
            <a:r>
              <a:rPr lang="en-GB" sz="1200" dirty="0"/>
              <a:t/>
            </a:r>
            <a:br>
              <a:rPr lang="en-GB" sz="1200" dirty="0"/>
            </a:br>
            <a:r>
              <a:rPr lang="en-GB" sz="1200" dirty="0">
                <a:latin typeface="Times New Roman" panose="02020603050405020304" pitchFamily="18" charset="0"/>
              </a:rPr>
              <a:t>Frogspawn. You could tell the weather by frogs too</a:t>
            </a:r>
            <a:r>
              <a:rPr lang="en-GB" sz="1200" dirty="0"/>
              <a:t/>
            </a:r>
            <a:br>
              <a:rPr lang="en-GB" sz="1200" dirty="0"/>
            </a:br>
            <a:r>
              <a:rPr lang="en-GB" sz="1200" dirty="0">
                <a:latin typeface="Times New Roman" panose="02020603050405020304" pitchFamily="18" charset="0"/>
              </a:rPr>
              <a:t>For they were yellow in the sun and brown in rain</a:t>
            </a:r>
            <a:r>
              <a:rPr lang="en-GB" sz="1100" dirty="0">
                <a:latin typeface="Times New Roman" panose="02020603050405020304" pitchFamily="18" charset="0"/>
              </a:rPr>
              <a:t>.</a:t>
            </a:r>
          </a:p>
          <a:p>
            <a:endParaRPr lang="en-GB" sz="1100" dirty="0">
              <a:latin typeface="Times New Roman" panose="02020603050405020304" pitchFamily="18" charset="0"/>
            </a:endParaRPr>
          </a:p>
          <a:p>
            <a:r>
              <a:rPr lang="en-GB" sz="900" dirty="0"/>
              <a:t/>
            </a:r>
            <a:br>
              <a:rPr lang="en-GB" sz="900" dirty="0"/>
            </a:br>
            <a:r>
              <a:rPr lang="en-GB" sz="1100" dirty="0">
                <a:latin typeface="Times New Roman" panose="02020603050405020304" pitchFamily="18" charset="0"/>
              </a:rPr>
              <a:t>Then one hot day when fields were rank</a:t>
            </a:r>
            <a:r>
              <a:rPr lang="en-GB" sz="1100" dirty="0"/>
              <a:t/>
            </a:r>
            <a:br>
              <a:rPr lang="en-GB" sz="1100" dirty="0"/>
            </a:br>
            <a:r>
              <a:rPr lang="en-GB" sz="1100" dirty="0">
                <a:latin typeface="Times New Roman" panose="02020603050405020304" pitchFamily="18" charset="0"/>
              </a:rPr>
              <a:t>With </a:t>
            </a:r>
            <a:r>
              <a:rPr lang="en-GB" sz="1100" dirty="0" err="1">
                <a:latin typeface="Times New Roman" panose="02020603050405020304" pitchFamily="18" charset="0"/>
              </a:rPr>
              <a:t>cowdung</a:t>
            </a:r>
            <a:r>
              <a:rPr lang="en-GB" sz="1100" dirty="0">
                <a:latin typeface="Times New Roman" panose="02020603050405020304" pitchFamily="18" charset="0"/>
              </a:rPr>
              <a:t> in the grass the angry frogs</a:t>
            </a:r>
            <a:r>
              <a:rPr lang="en-GB" sz="1100" dirty="0"/>
              <a:t/>
            </a:r>
            <a:br>
              <a:rPr lang="en-GB" sz="1100" dirty="0"/>
            </a:br>
            <a:r>
              <a:rPr lang="en-GB" sz="1100" dirty="0">
                <a:latin typeface="Times New Roman" panose="02020603050405020304" pitchFamily="18" charset="0"/>
              </a:rPr>
              <a:t>Invaded the flax-dam; I ducked through hedges</a:t>
            </a:r>
            <a:r>
              <a:rPr lang="en-GB" sz="1100" dirty="0"/>
              <a:t/>
            </a:r>
            <a:br>
              <a:rPr lang="en-GB" sz="1100" dirty="0"/>
            </a:br>
            <a:r>
              <a:rPr lang="en-GB" sz="1100" dirty="0">
                <a:latin typeface="Times New Roman" panose="02020603050405020304" pitchFamily="18" charset="0"/>
              </a:rPr>
              <a:t>To a coarse croaking that I had not heard</a:t>
            </a:r>
            <a:r>
              <a:rPr lang="en-GB" sz="1100" dirty="0"/>
              <a:t/>
            </a:r>
            <a:br>
              <a:rPr lang="en-GB" sz="1100" dirty="0"/>
            </a:br>
            <a:r>
              <a:rPr lang="en-GB" sz="1100" dirty="0">
                <a:latin typeface="Times New Roman" panose="02020603050405020304" pitchFamily="18" charset="0"/>
              </a:rPr>
              <a:t>Before. The air was thick with a bass chorus.</a:t>
            </a:r>
            <a:r>
              <a:rPr lang="en-GB" sz="1100" dirty="0"/>
              <a:t/>
            </a:r>
            <a:br>
              <a:rPr lang="en-GB" sz="1100" dirty="0"/>
            </a:br>
            <a:r>
              <a:rPr lang="en-GB" sz="1100" dirty="0">
                <a:latin typeface="Times New Roman" panose="02020603050405020304" pitchFamily="18" charset="0"/>
              </a:rPr>
              <a:t>Right down the dam gross-bellied frogs were cocked</a:t>
            </a:r>
            <a:r>
              <a:rPr lang="en-GB" sz="1100" dirty="0"/>
              <a:t/>
            </a:r>
            <a:br>
              <a:rPr lang="en-GB" sz="1100" dirty="0"/>
            </a:br>
            <a:r>
              <a:rPr lang="en-GB" sz="1100" dirty="0">
                <a:latin typeface="Times New Roman" panose="02020603050405020304" pitchFamily="18" charset="0"/>
              </a:rPr>
              <a:t>On sods; their loose necks pulsed like sails. Some hopped:</a:t>
            </a:r>
            <a:r>
              <a:rPr lang="en-GB" sz="1100" dirty="0"/>
              <a:t/>
            </a:r>
            <a:br>
              <a:rPr lang="en-GB" sz="1100" dirty="0"/>
            </a:br>
            <a:r>
              <a:rPr lang="en-GB" sz="1100" dirty="0">
                <a:latin typeface="Times New Roman" panose="02020603050405020304" pitchFamily="18" charset="0"/>
              </a:rPr>
              <a:t>The slap and plop were obscene threats. Some sat</a:t>
            </a:r>
            <a:r>
              <a:rPr lang="en-GB" sz="1100" dirty="0"/>
              <a:t/>
            </a:r>
            <a:br>
              <a:rPr lang="en-GB" sz="1100" dirty="0"/>
            </a:br>
            <a:r>
              <a:rPr lang="en-GB" sz="1100" dirty="0">
                <a:latin typeface="Times New Roman" panose="02020603050405020304" pitchFamily="18" charset="0"/>
              </a:rPr>
              <a:t>Poised like mud grenades, their blunt heads farting.</a:t>
            </a:r>
            <a:r>
              <a:rPr lang="en-GB" sz="1100" dirty="0"/>
              <a:t/>
            </a:r>
            <a:br>
              <a:rPr lang="en-GB" sz="1100" dirty="0"/>
            </a:br>
            <a:r>
              <a:rPr lang="en-GB" sz="1100" dirty="0">
                <a:latin typeface="Times New Roman" panose="02020603050405020304" pitchFamily="18" charset="0"/>
              </a:rPr>
              <a:t>I sickened, turned, and ran. The great slime kings</a:t>
            </a:r>
            <a:r>
              <a:rPr lang="en-GB" sz="1100" dirty="0"/>
              <a:t/>
            </a:r>
            <a:br>
              <a:rPr lang="en-GB" sz="1100" dirty="0"/>
            </a:br>
            <a:r>
              <a:rPr lang="en-GB" sz="1100" dirty="0">
                <a:latin typeface="Times New Roman" panose="02020603050405020304" pitchFamily="18" charset="0"/>
              </a:rPr>
              <a:t>Were gathered there for vengeance and I knew</a:t>
            </a:r>
            <a:r>
              <a:rPr lang="en-GB" sz="1100" dirty="0"/>
              <a:t/>
            </a:r>
            <a:br>
              <a:rPr lang="en-GB" sz="1100" dirty="0"/>
            </a:br>
            <a:r>
              <a:rPr lang="en-GB" sz="1100" dirty="0">
                <a:latin typeface="Times New Roman" panose="02020603050405020304" pitchFamily="18" charset="0"/>
              </a:rPr>
              <a:t>That if I dipped my hand the spawn would clutch it. </a:t>
            </a:r>
            <a:endParaRPr lang="en-GB" sz="900" dirty="0"/>
          </a:p>
        </p:txBody>
      </p:sp>
    </p:spTree>
    <p:extLst>
      <p:ext uri="{BB962C8B-B14F-4D97-AF65-F5344CB8AC3E}">
        <p14:creationId xmlns:p14="http://schemas.microsoft.com/office/powerpoint/2010/main" val="17200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b="1" dirty="0" smtClean="0"/>
              <a:t>Imagine you are the prey of the hawk – what do you see/think and feel about his arrogance and feelings of supremacy? </a:t>
            </a:r>
            <a:endParaRPr lang="en-GB" sz="2000" b="1" dirty="0"/>
          </a:p>
          <a:p>
            <a:endParaRPr lang="en-GB" sz="2000" b="1"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354765"/>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a:t>
            </a:r>
            <a:r>
              <a:rPr lang="en-GB" sz="2000" b="1" dirty="0" smtClean="0"/>
              <a:t>:</a:t>
            </a:r>
          </a:p>
          <a:p>
            <a:endParaRPr lang="en-GB" sz="2000" b="1" dirty="0"/>
          </a:p>
          <a:p>
            <a:r>
              <a:rPr lang="en-GB" sz="2000" b="1" dirty="0" smtClean="0"/>
              <a:t>The Hawk </a:t>
            </a:r>
          </a:p>
          <a:p>
            <a:endParaRPr lang="en-GB" sz="2000" b="1" dirty="0"/>
          </a:p>
          <a:p>
            <a:r>
              <a:rPr lang="en-GB" sz="2000" b="1" dirty="0" smtClean="0"/>
              <a:t>Describe the hawk in 20 words and explain how it makes you feel? </a:t>
            </a:r>
            <a:endParaRPr lang="en-GB" sz="2000" b="1" dirty="0"/>
          </a:p>
          <a:p>
            <a:endParaRPr lang="en-GB" sz="2000" b="1" dirty="0"/>
          </a:p>
          <a:p>
            <a:r>
              <a:rPr lang="en-GB" dirty="0" smtClean="0"/>
              <a:t>What gender would you associate with the hawk and why? </a:t>
            </a:r>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 </a:t>
            </a:r>
          </a:p>
          <a:p>
            <a:endParaRPr lang="en-GB" sz="2000" b="1" dirty="0"/>
          </a:p>
          <a:p>
            <a:r>
              <a:rPr lang="en-GB" sz="2000" b="1" dirty="0" smtClean="0"/>
              <a:t>Hughes was interested in nature and the power and beauty of it. </a:t>
            </a:r>
          </a:p>
          <a:p>
            <a:endParaRPr lang="en-GB" sz="2000" b="1" dirty="0"/>
          </a:p>
          <a:p>
            <a:r>
              <a:rPr lang="en-GB" sz="2000" dirty="0" smtClean="0"/>
              <a:t>How can this be responded to using Hawk Roosting as evidence? </a:t>
            </a:r>
            <a:endParaRPr lang="en-GB" sz="2000" dirty="0"/>
          </a:p>
          <a:p>
            <a:endParaRPr lang="en-GB" sz="2000" b="1"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a:t>
            </a:r>
          </a:p>
          <a:p>
            <a:endParaRPr lang="en-GB" sz="2000" b="1" dirty="0"/>
          </a:p>
          <a:p>
            <a:r>
              <a:rPr lang="en-GB" sz="2000" b="1" dirty="0" smtClean="0"/>
              <a:t>The use of the first person pronoun I – </a:t>
            </a:r>
            <a:r>
              <a:rPr lang="en-GB" sz="2000" dirty="0" smtClean="0"/>
              <a:t>How many times does it appear and what does it suggest? </a:t>
            </a:r>
          </a:p>
          <a:p>
            <a:endParaRPr lang="en-GB" sz="2000" b="1" dirty="0"/>
          </a:p>
          <a:p>
            <a:endParaRPr lang="en-GB" sz="2000" b="1" dirty="0"/>
          </a:p>
          <a:p>
            <a:endParaRPr lang="en-GB" sz="2000" b="1"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4030621" y="58846"/>
            <a:ext cx="3932544" cy="673280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15000"/>
              </a:lnSpc>
            </a:pPr>
            <a:r>
              <a:rPr lang="en-GB" sz="1600" b="1" dirty="0">
                <a:latin typeface="Arial" panose="020B0604020202020204" pitchFamily="34" charset="0"/>
                <a:ea typeface="Times New Roman" panose="02020603050405020304" pitchFamily="18" charset="0"/>
                <a:cs typeface="Times New Roman" panose="02020603050405020304" pitchFamily="18" charset="0"/>
              </a:rPr>
              <a:t>Hawk Roosting by Ted Hughes </a:t>
            </a:r>
          </a:p>
          <a:p>
            <a:pPr>
              <a:lnSpc>
                <a:spcPct val="115000"/>
              </a:lnSpc>
            </a:pPr>
            <a:endParaRPr lang="en-GB"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en-GB" sz="1200" dirty="0">
                <a:latin typeface="Arial" panose="020B0604020202020204" pitchFamily="34" charset="0"/>
                <a:ea typeface="Times New Roman" panose="02020603050405020304" pitchFamily="18" charset="0"/>
                <a:cs typeface="Times New Roman" panose="02020603050405020304" pitchFamily="18" charset="0"/>
              </a:rPr>
              <a:t>I sit in the top of the wood, my eyes closed.</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Inaction, no falsifying dream</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Between my hooked head and hooked feet:</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Or in sleep rehearse perfect kills and eat.</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The convenience of the high trees!</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The air's buoyancy and the sun's ray</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Are of advantage to me;</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And the earth's face upward for my inspection.</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My feet are locked upon the rough bark.</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It took the whole of Creation</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To produce my foot, my each feather:</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Now I hold Creation in my foot</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Or fly up, and revolve it all slowly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I kill where I please because it is all mine.</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There is no sophistry in my body:</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My manners are tearing off heads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The allotment of death.</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For the one path of my flight is direct</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Through the bones of the living.</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No arguments assert my right:</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The sun is behind me.</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Nothing has changed since I began.</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My eye has permitted no change.</a:t>
            </a:r>
            <a:br>
              <a:rPr lang="en-GB" sz="1200" dirty="0">
                <a:latin typeface="Arial" panose="020B0604020202020204" pitchFamily="34" charset="0"/>
                <a:ea typeface="Times New Roman" panose="02020603050405020304" pitchFamily="18" charset="0"/>
                <a:cs typeface="Times New Roman" panose="02020603050405020304" pitchFamily="18" charset="0"/>
              </a:rPr>
            </a:br>
            <a:r>
              <a:rPr lang="en-GB" sz="1200" dirty="0">
                <a:latin typeface="Arial" panose="020B0604020202020204" pitchFamily="34" charset="0"/>
                <a:ea typeface="Times New Roman" panose="02020603050405020304" pitchFamily="18" charset="0"/>
                <a:cs typeface="Times New Roman" panose="02020603050405020304" pitchFamily="18" charset="0"/>
              </a:rPr>
              <a:t>I am going to keep things like this.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004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067" y="109606"/>
            <a:ext cx="3714158" cy="3139321"/>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a:t>
            </a:r>
            <a:r>
              <a:rPr lang="en-GB" sz="2000" b="1" dirty="0" smtClean="0"/>
              <a:t>: </a:t>
            </a:r>
          </a:p>
          <a:p>
            <a:endParaRPr lang="en-GB" sz="2000" b="1" dirty="0"/>
          </a:p>
          <a:p>
            <a:r>
              <a:rPr lang="en-GB" sz="2000" b="1" dirty="0" smtClean="0"/>
              <a:t>Into a emotion time line – Where do changes of emotion occur in the poem and how do you know. </a:t>
            </a:r>
          </a:p>
          <a:p>
            <a:endParaRPr lang="en-GB" sz="2000" b="1" dirty="0"/>
          </a:p>
          <a:p>
            <a:endParaRPr lang="en-GB" sz="2000" b="1" dirty="0"/>
          </a:p>
          <a:p>
            <a:endParaRPr lang="en-GB" sz="2000" b="1" dirty="0"/>
          </a:p>
          <a:p>
            <a:endParaRPr lang="en-GB" sz="2000" b="1" dirty="0"/>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8143842" y="78828"/>
            <a:ext cx="3932544" cy="3385542"/>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endParaRPr lang="en-GB" sz="2000" b="1" dirty="0"/>
          </a:p>
          <a:p>
            <a:endParaRPr lang="en-GB" sz="2000" b="1" dirty="0"/>
          </a:p>
          <a:p>
            <a:r>
              <a:rPr lang="en-GB" sz="2000" b="1" dirty="0" smtClean="0"/>
              <a:t>The form – semi-autobiographical</a:t>
            </a:r>
          </a:p>
          <a:p>
            <a:r>
              <a:rPr lang="en-GB" sz="2000" b="1" dirty="0"/>
              <a:t/>
            </a:r>
            <a:br>
              <a:rPr lang="en-GB" sz="2000" b="1" dirty="0"/>
            </a:br>
            <a:r>
              <a:rPr lang="en-GB" sz="2000" dirty="0" smtClean="0"/>
              <a:t>What does this imply about Wordsworth and what does it teach us about his childhood? </a:t>
            </a:r>
          </a:p>
          <a:p>
            <a:endParaRPr lang="en-GB" sz="2000" b="1" dirty="0"/>
          </a:p>
          <a:p>
            <a:endParaRPr lang="en-GB" dirty="0"/>
          </a:p>
          <a:p>
            <a:endParaRPr lang="en-GB" dirty="0"/>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115613" y="3699641"/>
            <a:ext cx="3703611"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a:t>
            </a:r>
            <a:r>
              <a:rPr lang="en-GB" sz="2000" b="1" dirty="0" smtClean="0"/>
              <a:t>:</a:t>
            </a:r>
          </a:p>
          <a:p>
            <a:endParaRPr lang="en-GB" sz="2000" b="1" dirty="0"/>
          </a:p>
          <a:p>
            <a:r>
              <a:rPr lang="en-GB" sz="2000" b="1" dirty="0" smtClean="0"/>
              <a:t>The ending of the excerpt.</a:t>
            </a:r>
          </a:p>
          <a:p>
            <a:endParaRPr lang="en-GB" sz="2000" b="1" dirty="0"/>
          </a:p>
          <a:p>
            <a:r>
              <a:rPr lang="en-GB" sz="2000" dirty="0" smtClean="0"/>
              <a:t>Is it effective? Why? Why not? </a:t>
            </a:r>
            <a:endParaRPr lang="en-GB" sz="2000" dirty="0"/>
          </a:p>
          <a:p>
            <a:endParaRPr lang="en-GB" sz="2000" b="1" dirty="0" smtClean="0"/>
          </a:p>
          <a:p>
            <a:endParaRPr lang="en-GB" sz="2000" b="1" dirty="0"/>
          </a:p>
          <a:p>
            <a:endParaRPr lang="en-GB" sz="2000" b="1"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8143842" y="3699641"/>
            <a:ext cx="3932544" cy="2862322"/>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a:t>
            </a:r>
            <a:r>
              <a:rPr lang="en-GB" sz="2000" b="1" dirty="0" smtClean="0"/>
              <a:t>:</a:t>
            </a:r>
          </a:p>
          <a:p>
            <a:endParaRPr lang="en-GB" sz="2000" b="1" dirty="0"/>
          </a:p>
          <a:p>
            <a:endParaRPr lang="en-GB" sz="2000" b="1" dirty="0" smtClean="0"/>
          </a:p>
          <a:p>
            <a:r>
              <a:rPr lang="en-GB" sz="2000" b="1" dirty="0" smtClean="0"/>
              <a:t>Events – </a:t>
            </a:r>
            <a:r>
              <a:rPr lang="en-GB" sz="2000" dirty="0" smtClean="0"/>
              <a:t>Select four events in the poem excerpt and examine the importance of these events. Which is the most influential to Wordsworth and why? </a:t>
            </a:r>
            <a:endParaRPr lang="en-GB" sz="2000" dirty="0"/>
          </a:p>
          <a:p>
            <a:endParaRPr lang="en-GB" sz="2000" b="1" dirty="0"/>
          </a:p>
        </p:txBody>
      </p:sp>
      <p:sp>
        <p:nvSpPr>
          <p:cNvPr id="8" name="Rectangle 7">
            <a:extLst>
              <a:ext uri="{FF2B5EF4-FFF2-40B4-BE49-F238E27FC236}">
                <a16:creationId xmlns:a16="http://schemas.microsoft.com/office/drawing/2014/main" id="{0A6F6F2B-E6A1-4C2D-B3A3-365CFC08D954}"/>
              </a:ext>
            </a:extLst>
          </p:cNvPr>
          <p:cNvSpPr/>
          <p:nvPr/>
        </p:nvSpPr>
        <p:spPr>
          <a:xfrm>
            <a:off x="4015261" y="797510"/>
            <a:ext cx="3932544"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400" b="1" dirty="0"/>
              <a:t>Excerpt from The Prelude  </a:t>
            </a:r>
          </a:p>
          <a:p>
            <a:endParaRPr lang="en-GB" sz="1400" b="1" dirty="0"/>
          </a:p>
          <a:p>
            <a:r>
              <a:rPr lang="en-GB" sz="1400" dirty="0"/>
              <a:t> And in the frosty season, when the sun </a:t>
            </a:r>
          </a:p>
          <a:p>
            <a:r>
              <a:rPr lang="en-GB" sz="1400" dirty="0"/>
              <a:t>Was set, and visible for many a mile </a:t>
            </a:r>
          </a:p>
          <a:p>
            <a:r>
              <a:rPr lang="en-GB" sz="1400" dirty="0"/>
              <a:t>The cottage windows through the twilight </a:t>
            </a:r>
            <a:r>
              <a:rPr lang="en-GB" sz="1400" dirty="0" err="1"/>
              <a:t>blaz’d</a:t>
            </a:r>
            <a:r>
              <a:rPr lang="en-GB" sz="1400" dirty="0"/>
              <a:t>, </a:t>
            </a:r>
          </a:p>
          <a:p>
            <a:r>
              <a:rPr lang="en-GB" sz="1400" dirty="0"/>
              <a:t>I heeded not the summons: – happy time </a:t>
            </a:r>
          </a:p>
          <a:p>
            <a:r>
              <a:rPr lang="en-GB" sz="1400" dirty="0"/>
              <a:t>It was, indeed, for all of us; to me </a:t>
            </a:r>
          </a:p>
          <a:p>
            <a:r>
              <a:rPr lang="en-GB" sz="1400" dirty="0"/>
              <a:t>It was a time of rapture: clear and loud </a:t>
            </a:r>
          </a:p>
          <a:p>
            <a:r>
              <a:rPr lang="en-GB" sz="1400" dirty="0"/>
              <a:t>The village clock </a:t>
            </a:r>
            <a:r>
              <a:rPr lang="en-GB" sz="1400" dirty="0" err="1"/>
              <a:t>toll’d</a:t>
            </a:r>
            <a:r>
              <a:rPr lang="en-GB" sz="1400" dirty="0"/>
              <a:t> six; I </a:t>
            </a:r>
            <a:r>
              <a:rPr lang="en-GB" sz="1400" dirty="0" err="1"/>
              <a:t>wheel’d</a:t>
            </a:r>
            <a:r>
              <a:rPr lang="en-GB" sz="1400" dirty="0"/>
              <a:t> about, </a:t>
            </a:r>
          </a:p>
          <a:p>
            <a:r>
              <a:rPr lang="en-GB" sz="1400" dirty="0"/>
              <a:t>Proud and exulting, like an </a:t>
            </a:r>
            <a:r>
              <a:rPr lang="en-GB" sz="1400" dirty="0" err="1"/>
              <a:t>untir’d</a:t>
            </a:r>
            <a:r>
              <a:rPr lang="en-GB" sz="1400" dirty="0"/>
              <a:t> horse, </a:t>
            </a:r>
          </a:p>
          <a:p>
            <a:r>
              <a:rPr lang="en-GB" sz="1400" dirty="0"/>
              <a:t>That cares not for his home. – All shod with steel, </a:t>
            </a:r>
          </a:p>
          <a:p>
            <a:r>
              <a:rPr lang="en-GB" sz="1400" dirty="0"/>
              <a:t>We </a:t>
            </a:r>
            <a:r>
              <a:rPr lang="en-GB" sz="1400" dirty="0" err="1"/>
              <a:t>hiss’d</a:t>
            </a:r>
            <a:r>
              <a:rPr lang="en-GB" sz="1400" dirty="0"/>
              <a:t> along the </a:t>
            </a:r>
            <a:r>
              <a:rPr lang="en-GB" sz="1400" dirty="0" err="1"/>
              <a:t>polish’d</a:t>
            </a:r>
            <a:r>
              <a:rPr lang="en-GB" sz="1400" dirty="0"/>
              <a:t> ice, in games </a:t>
            </a:r>
          </a:p>
          <a:p>
            <a:r>
              <a:rPr lang="en-GB" sz="1400" dirty="0"/>
              <a:t>Confederate, imitative of the </a:t>
            </a:r>
            <a:r>
              <a:rPr lang="en-GB" sz="1400" dirty="0" err="1"/>
              <a:t>chace</a:t>
            </a:r>
            <a:r>
              <a:rPr lang="en-GB" sz="1400" dirty="0"/>
              <a:t> </a:t>
            </a:r>
          </a:p>
          <a:p>
            <a:r>
              <a:rPr lang="en-GB" sz="1400" dirty="0"/>
              <a:t>And woodland pleasures, the resounding horn, </a:t>
            </a:r>
          </a:p>
          <a:p>
            <a:r>
              <a:rPr lang="en-GB" sz="1400" dirty="0"/>
              <a:t>The Pack loud bellowing, and the hunted hare. </a:t>
            </a:r>
          </a:p>
          <a:p>
            <a:r>
              <a:rPr lang="en-GB" sz="1400" dirty="0"/>
              <a:t>So through the darkness and the cold we flew, </a:t>
            </a:r>
          </a:p>
          <a:p>
            <a:r>
              <a:rPr lang="en-GB" sz="1400" dirty="0"/>
              <a:t>And not a voice was idle; with the din, </a:t>
            </a:r>
          </a:p>
          <a:p>
            <a:r>
              <a:rPr lang="en-GB" sz="1400" dirty="0"/>
              <a:t>Meanwhile, the precipices rang aloud, </a:t>
            </a:r>
          </a:p>
          <a:p>
            <a:r>
              <a:rPr lang="en-GB" sz="1400" dirty="0"/>
              <a:t>The leafless trees, and every icy crag </a:t>
            </a:r>
          </a:p>
          <a:p>
            <a:r>
              <a:rPr lang="en-GB" sz="1400" dirty="0"/>
              <a:t>Tinkled like iron, while the distant hills </a:t>
            </a:r>
          </a:p>
          <a:p>
            <a:r>
              <a:rPr lang="en-GB" sz="1400" dirty="0"/>
              <a:t>Into the tumult sent an alien sound </a:t>
            </a:r>
          </a:p>
          <a:p>
            <a:r>
              <a:rPr lang="en-GB" sz="1400" dirty="0"/>
              <a:t>Of melancholy, not unnoticed, while the stars, </a:t>
            </a:r>
          </a:p>
          <a:p>
            <a:r>
              <a:rPr lang="en-GB" sz="1400" dirty="0"/>
              <a:t>Eastward, were sparkling clear, and in the west </a:t>
            </a:r>
          </a:p>
          <a:p>
            <a:r>
              <a:rPr lang="en-GB" sz="1400" dirty="0"/>
              <a:t>The orange sky of evening died away</a:t>
            </a:r>
            <a:r>
              <a:rPr lang="en-GB" sz="900" dirty="0"/>
              <a:t>.</a:t>
            </a:r>
          </a:p>
        </p:txBody>
      </p:sp>
    </p:spTree>
    <p:extLst>
      <p:ext uri="{BB962C8B-B14F-4D97-AF65-F5344CB8AC3E}">
        <p14:creationId xmlns:p14="http://schemas.microsoft.com/office/powerpoint/2010/main" val="309016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lstStyle/>
          <a:p>
            <a:pPr algn="ctr"/>
            <a:r>
              <a:rPr lang="en-GB" b="1" u="sng" dirty="0"/>
              <a:t>Revision Guide for the Exam </a:t>
            </a:r>
            <a:r>
              <a:rPr lang="en-GB" b="1" u="sng" dirty="0" smtClean="0"/>
              <a:t>Anthology</a:t>
            </a:r>
            <a:r>
              <a:rPr lang="en-GB" b="1" u="sng" dirty="0"/>
              <a:t/>
            </a:r>
            <a:br>
              <a:rPr lang="en-GB" b="1" u="sng" dirty="0"/>
            </a:br>
            <a:r>
              <a:rPr lang="en-GB" b="1" u="sng" dirty="0" smtClean="0"/>
              <a:t>Literature Reading Comparison </a:t>
            </a:r>
            <a:r>
              <a:rPr lang="en-GB" b="1" u="sng" dirty="0"/>
              <a:t>Tips &amp; Exercises</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fontScale="55000" lnSpcReduction="20000"/>
          </a:bodyPr>
          <a:lstStyle/>
          <a:p>
            <a:pPr algn="l"/>
            <a:r>
              <a:rPr lang="en-GB" b="1" dirty="0">
                <a:solidFill>
                  <a:schemeClr val="tx1"/>
                </a:solidFill>
              </a:rPr>
              <a:t>What you should/could cover in developed concise analysis – RED Minimum, ORANGE Most, GREEN Some (You know which you can aim to include) </a:t>
            </a:r>
          </a:p>
          <a:p>
            <a:pPr marL="457200" indent="-457200" algn="l">
              <a:buFont typeface="Arial" panose="020B0604020202020204" pitchFamily="34" charset="0"/>
              <a:buChar char="•"/>
            </a:pPr>
            <a:r>
              <a:rPr lang="en-GB" sz="2900" dirty="0">
                <a:solidFill>
                  <a:srgbClr val="FF0000"/>
                </a:solidFill>
              </a:rPr>
              <a:t>Link to the question (RED) </a:t>
            </a:r>
          </a:p>
          <a:p>
            <a:pPr marL="457200" indent="-457200" algn="l">
              <a:buFont typeface="Arial" panose="020B0604020202020204" pitchFamily="34" charset="0"/>
              <a:buChar char="•"/>
            </a:pPr>
            <a:r>
              <a:rPr lang="en-GB" sz="2900" dirty="0">
                <a:solidFill>
                  <a:schemeClr val="accent2"/>
                </a:solidFill>
              </a:rPr>
              <a:t>Link to the terminology (Lang/Structure – evaluating choice) (ORANGE)</a:t>
            </a:r>
          </a:p>
          <a:p>
            <a:pPr marL="457200" indent="-457200" algn="l">
              <a:buFont typeface="Arial" panose="020B0604020202020204" pitchFamily="34" charset="0"/>
              <a:buChar char="•"/>
            </a:pPr>
            <a:r>
              <a:rPr lang="en-GB" sz="2900" dirty="0">
                <a:solidFill>
                  <a:srgbClr val="FF0000"/>
                </a:solidFill>
              </a:rPr>
              <a:t>Short Quote(s) (RED)</a:t>
            </a:r>
          </a:p>
          <a:p>
            <a:pPr marL="457200" indent="-457200" algn="l">
              <a:buFont typeface="Arial" panose="020B0604020202020204" pitchFamily="34" charset="0"/>
              <a:buChar char="•"/>
            </a:pPr>
            <a:r>
              <a:rPr lang="en-GB" sz="2900" dirty="0">
                <a:solidFill>
                  <a:srgbClr val="FF0000"/>
                </a:solidFill>
              </a:rPr>
              <a:t>Explain meaning and effect – both obvious and hidden (explicit and implicit) (RED)</a:t>
            </a:r>
          </a:p>
          <a:p>
            <a:pPr marL="457200" indent="-457200" algn="l">
              <a:buFont typeface="Arial" panose="020B0604020202020204" pitchFamily="34" charset="0"/>
              <a:buChar char="•"/>
            </a:pPr>
            <a:r>
              <a:rPr lang="en-GB" sz="2900" dirty="0">
                <a:solidFill>
                  <a:schemeClr val="accent2"/>
                </a:solidFill>
              </a:rPr>
              <a:t>Zoom in on words/explore connotations and effect (ORANGE) </a:t>
            </a:r>
          </a:p>
          <a:p>
            <a:pPr marL="457200" indent="-457200" algn="l">
              <a:buFont typeface="Arial" panose="020B0604020202020204" pitchFamily="34" charset="0"/>
              <a:buChar char="•"/>
            </a:pPr>
            <a:r>
              <a:rPr lang="en-GB" sz="2900" dirty="0">
                <a:solidFill>
                  <a:srgbClr val="00B050"/>
                </a:solidFill>
              </a:rPr>
              <a:t>Suggest what other readers might think/feel (offering an alternative opinion) (GREEN)</a:t>
            </a:r>
          </a:p>
          <a:p>
            <a:pPr marL="457200" indent="-457200" algn="l">
              <a:buFont typeface="Arial" panose="020B0604020202020204" pitchFamily="34" charset="0"/>
              <a:buChar char="•"/>
            </a:pPr>
            <a:r>
              <a:rPr lang="en-GB" sz="2900" dirty="0">
                <a:solidFill>
                  <a:srgbClr val="00B050"/>
                </a:solidFill>
              </a:rPr>
              <a:t>Link to the writer’s intentions (step out from the close analysis to give an overview of meaning) (GREEN) </a:t>
            </a:r>
          </a:p>
          <a:p>
            <a:pPr marL="457200" indent="-457200" algn="l">
              <a:buFont typeface="Arial" panose="020B0604020202020204" pitchFamily="34" charset="0"/>
              <a:buChar char="•"/>
            </a:pPr>
            <a:r>
              <a:rPr lang="en-GB" sz="2900" dirty="0">
                <a:solidFill>
                  <a:srgbClr val="00B050"/>
                </a:solidFill>
              </a:rPr>
              <a:t>Explore a linking quote/supporting idea (GREEN) </a:t>
            </a:r>
          </a:p>
          <a:p>
            <a:pPr algn="l"/>
            <a:r>
              <a:rPr lang="en-GB" sz="2900" dirty="0">
                <a:solidFill>
                  <a:srgbClr val="FF0000"/>
                </a:solidFill>
              </a:rPr>
              <a:t>Anthology you will – link to context  (RED) </a:t>
            </a:r>
          </a:p>
          <a:p>
            <a:pPr algn="l"/>
            <a:r>
              <a:rPr lang="en-GB" sz="2900" dirty="0">
                <a:solidFill>
                  <a:srgbClr val="FF0000"/>
                </a:solidFill>
              </a:rPr>
              <a:t>Comparing – use comparison connectives to move onto the next point/idea/quote (RED) </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8"/>
            <a:ext cx="2476107" cy="258532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u="sng" dirty="0"/>
              <a:t>Comparing (similarities)</a:t>
            </a:r>
            <a:r>
              <a:rPr lang="en-GB" dirty="0"/>
              <a:t/>
            </a:r>
            <a:br>
              <a:rPr lang="en-GB" dirty="0"/>
            </a:br>
            <a:r>
              <a:rPr lang="en-GB" dirty="0"/>
              <a:t>Compared with…</a:t>
            </a:r>
            <a:br>
              <a:rPr lang="en-GB" dirty="0"/>
            </a:br>
            <a:r>
              <a:rPr lang="en-GB" dirty="0"/>
              <a:t>Similarly…</a:t>
            </a:r>
            <a:br>
              <a:rPr lang="en-GB" dirty="0"/>
            </a:br>
            <a:r>
              <a:rPr lang="en-GB" dirty="0"/>
              <a:t>In the same way…</a:t>
            </a:r>
            <a:br>
              <a:rPr lang="en-GB" dirty="0"/>
            </a:br>
            <a:r>
              <a:rPr lang="en-GB" dirty="0"/>
              <a:t>Likewise…</a:t>
            </a:r>
            <a:br>
              <a:rPr lang="en-GB" dirty="0"/>
            </a:br>
            <a:r>
              <a:rPr lang="en-GB" dirty="0"/>
              <a:t>Equally…</a:t>
            </a:r>
            <a:br>
              <a:rPr lang="en-GB" dirty="0"/>
            </a:br>
            <a:r>
              <a:rPr lang="en-GB" dirty="0"/>
              <a:t>As with…</a:t>
            </a:r>
            <a:br>
              <a:rPr lang="en-GB" dirty="0"/>
            </a:br>
            <a:r>
              <a:rPr lang="en-GB" dirty="0"/>
              <a:t>…are similar in that…</a:t>
            </a:r>
            <a:br>
              <a:rPr lang="en-GB" dirty="0"/>
            </a:br>
            <a:endParaRPr lang="en-GB" dirty="0"/>
          </a:p>
        </p:txBody>
      </p:sp>
      <p:sp>
        <p:nvSpPr>
          <p:cNvPr id="6" name="Rectangle 5">
            <a:extLst>
              <a:ext uri="{FF2B5EF4-FFF2-40B4-BE49-F238E27FC236}">
                <a16:creationId xmlns:a16="http://schemas.microsoft.com/office/drawing/2014/main" id="{96E31129-ECE6-4B3F-9604-5E848553367D}"/>
              </a:ext>
            </a:extLst>
          </p:cNvPr>
          <p:cNvSpPr/>
          <p:nvPr/>
        </p:nvSpPr>
        <p:spPr>
          <a:xfrm>
            <a:off x="8550110" y="1690688"/>
            <a:ext cx="2667786" cy="3416320"/>
          </a:xfrm>
          <a:prstGeom prst="rect">
            <a:avLst/>
          </a:prstGeom>
          <a:ln w="28575">
            <a:solidFill>
              <a:schemeClr val="accent5"/>
            </a:solidFill>
          </a:ln>
        </p:spPr>
        <p:txBody>
          <a:bodyPr wrap="square">
            <a:spAutoFit/>
          </a:bodyPr>
          <a:lstStyle/>
          <a:p>
            <a:r>
              <a:rPr lang="en-GB" dirty="0"/>
              <a:t> </a:t>
            </a:r>
            <a:r>
              <a:rPr lang="en-GB" b="1" u="sng" dirty="0"/>
              <a:t>Contrasting (differences)</a:t>
            </a:r>
            <a:r>
              <a:rPr lang="en-GB" dirty="0"/>
              <a:t/>
            </a:r>
            <a:br>
              <a:rPr lang="en-GB" dirty="0"/>
            </a:br>
            <a:r>
              <a:rPr lang="en-GB" dirty="0"/>
              <a:t>However…</a:t>
            </a:r>
            <a:br>
              <a:rPr lang="en-GB" dirty="0"/>
            </a:br>
            <a:r>
              <a:rPr lang="en-GB" dirty="0"/>
              <a:t>On the other hand…</a:t>
            </a:r>
            <a:br>
              <a:rPr lang="en-GB" dirty="0"/>
            </a:br>
            <a:r>
              <a:rPr lang="en-GB" dirty="0"/>
              <a:t>On the contrary…</a:t>
            </a:r>
            <a:br>
              <a:rPr lang="en-GB" dirty="0"/>
            </a:br>
            <a:r>
              <a:rPr lang="en-GB" dirty="0"/>
              <a:t>Instead…</a:t>
            </a:r>
            <a:br>
              <a:rPr lang="en-GB" dirty="0"/>
            </a:br>
            <a:r>
              <a:rPr lang="en-GB" dirty="0"/>
              <a:t>As for…</a:t>
            </a:r>
            <a:br>
              <a:rPr lang="en-GB" dirty="0"/>
            </a:br>
            <a:r>
              <a:rPr lang="en-GB" dirty="0"/>
              <a:t>Alternatively…</a:t>
            </a:r>
            <a:br>
              <a:rPr lang="en-GB" dirty="0"/>
            </a:br>
            <a:r>
              <a:rPr lang="en-GB" dirty="0"/>
              <a:t>Despite this…</a:t>
            </a:r>
            <a:br>
              <a:rPr lang="en-GB" dirty="0"/>
            </a:br>
            <a:r>
              <a:rPr lang="en-GB" dirty="0"/>
              <a:t>…whereas…</a:t>
            </a:r>
            <a:br>
              <a:rPr lang="en-GB" dirty="0"/>
            </a:br>
            <a:r>
              <a:rPr lang="en-GB" dirty="0"/>
              <a:t>…while...</a:t>
            </a:r>
            <a:br>
              <a:rPr lang="en-GB" dirty="0"/>
            </a:br>
            <a:r>
              <a:rPr lang="en-GB" dirty="0"/>
              <a:t>…although…</a:t>
            </a:r>
            <a:br>
              <a:rPr lang="en-GB" dirty="0"/>
            </a:br>
            <a:r>
              <a:rPr lang="en-GB" dirty="0"/>
              <a:t>…yet…</a:t>
            </a:r>
          </a:p>
        </p:txBody>
      </p:sp>
      <p:sp>
        <p:nvSpPr>
          <p:cNvPr id="7" name="TextBox 6">
            <a:extLst>
              <a:ext uri="{FF2B5EF4-FFF2-40B4-BE49-F238E27FC236}">
                <a16:creationId xmlns:a16="http://schemas.microsoft.com/office/drawing/2014/main" id="{0C459EE2-0BF9-41C9-BBEA-2D1E9FFD0D00}"/>
              </a:ext>
            </a:extLst>
          </p:cNvPr>
          <p:cNvSpPr txBox="1"/>
          <p:nvPr/>
        </p:nvSpPr>
        <p:spPr>
          <a:xfrm>
            <a:off x="6096000" y="5693790"/>
            <a:ext cx="4658391" cy="646331"/>
          </a:xfrm>
          <a:prstGeom prst="rect">
            <a:avLst/>
          </a:prstGeom>
          <a:ln w="28575"/>
        </p:spPr>
        <p:style>
          <a:lnRef idx="2">
            <a:schemeClr val="accent3"/>
          </a:lnRef>
          <a:fillRef idx="1">
            <a:schemeClr val="lt1"/>
          </a:fillRef>
          <a:effectRef idx="0">
            <a:schemeClr val="accent3"/>
          </a:effectRef>
          <a:fontRef idx="minor">
            <a:schemeClr val="dk1"/>
          </a:fontRef>
        </p:style>
        <p:txBody>
          <a:bodyPr wrap="none" rtlCol="0">
            <a:spAutoFit/>
          </a:bodyPr>
          <a:lstStyle/>
          <a:p>
            <a:r>
              <a:rPr lang="en-GB" dirty="0"/>
              <a:t>Use the Poetry Place Mat on the next page as a </a:t>
            </a:r>
          </a:p>
          <a:p>
            <a:r>
              <a:rPr lang="en-GB" dirty="0"/>
              <a:t>planning guide to help you  </a:t>
            </a:r>
          </a:p>
        </p:txBody>
      </p:sp>
    </p:spTree>
    <p:extLst>
      <p:ext uri="{BB962C8B-B14F-4D97-AF65-F5344CB8AC3E}">
        <p14:creationId xmlns:p14="http://schemas.microsoft.com/office/powerpoint/2010/main" val="3483566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13" y="157735"/>
            <a:ext cx="11856561" cy="1325563"/>
          </a:xfrm>
          <a:ln w="76200"/>
        </p:spPr>
        <p:style>
          <a:lnRef idx="2">
            <a:schemeClr val="accent6"/>
          </a:lnRef>
          <a:fillRef idx="1">
            <a:schemeClr val="lt1"/>
          </a:fillRef>
          <a:effectRef idx="0">
            <a:schemeClr val="accent6"/>
          </a:effectRef>
          <a:fontRef idx="minor">
            <a:schemeClr val="dk1"/>
          </a:fontRef>
        </p:style>
        <p:txBody>
          <a:bodyPr>
            <a:noAutofit/>
          </a:bodyPr>
          <a:lstStyle/>
          <a:p>
            <a:pPr algn="ctr"/>
            <a:r>
              <a:rPr lang="en-GB" sz="3200" b="1" u="sng" dirty="0"/>
              <a:t>Nature Poems: Possible Exam questions &amp; exercises – remember you can also just do a single poem with the same focus as the comparison question </a:t>
            </a:r>
          </a:p>
        </p:txBody>
      </p:sp>
      <p:sp>
        <p:nvSpPr>
          <p:cNvPr id="4" name="Subtitle 2">
            <a:extLst>
              <a:ext uri="{FF2B5EF4-FFF2-40B4-BE49-F238E27FC236}">
                <a16:creationId xmlns:a16="http://schemas.microsoft.com/office/drawing/2014/main" id="{04E0CD09-AC50-42EB-B23C-05BB1957D8E3}"/>
              </a:ext>
            </a:extLst>
          </p:cNvPr>
          <p:cNvSpPr>
            <a:spLocks noGrp="1"/>
          </p:cNvSpPr>
          <p:nvPr>
            <p:ph idx="1"/>
          </p:nvPr>
        </p:nvSpPr>
        <p:spPr>
          <a:xfrm>
            <a:off x="140618" y="1690688"/>
            <a:ext cx="5487185" cy="4848552"/>
          </a:xfrm>
          <a:ln w="28575">
            <a:solidFill>
              <a:srgbClr val="FFFF00"/>
            </a:solid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l"/>
            <a:r>
              <a:rPr lang="en-GB" sz="2900" dirty="0">
                <a:solidFill>
                  <a:schemeClr val="tx1"/>
                </a:solidFill>
              </a:rPr>
              <a:t>Compare the way two of the poems explore the emotions linked to nature</a:t>
            </a:r>
          </a:p>
          <a:p>
            <a:pPr algn="l"/>
            <a:r>
              <a:rPr lang="en-GB" sz="2900" dirty="0">
                <a:solidFill>
                  <a:schemeClr val="tx1"/>
                </a:solidFill>
              </a:rPr>
              <a:t>Compare the presentation of nature in two of the poems</a:t>
            </a:r>
          </a:p>
          <a:p>
            <a:pPr algn="l"/>
            <a:r>
              <a:rPr lang="en-GB" sz="2900" dirty="0">
                <a:solidFill>
                  <a:schemeClr val="tx1"/>
                </a:solidFill>
              </a:rPr>
              <a:t>Compare the way the poets write about their feelings in relation to nature</a:t>
            </a:r>
          </a:p>
          <a:p>
            <a:pPr algn="l"/>
            <a:r>
              <a:rPr lang="en-GB" sz="2900" dirty="0">
                <a:solidFill>
                  <a:schemeClr val="tx1"/>
                </a:solidFill>
              </a:rPr>
              <a:t>Compare the way growing up is presented</a:t>
            </a:r>
          </a:p>
          <a:p>
            <a:pPr algn="l"/>
            <a:r>
              <a:rPr lang="en-GB" sz="2900" dirty="0">
                <a:solidFill>
                  <a:schemeClr val="tx1"/>
                </a:solidFill>
              </a:rPr>
              <a:t>Compare the negative aspects of nature</a:t>
            </a:r>
          </a:p>
        </p:txBody>
      </p:sp>
      <p:sp>
        <p:nvSpPr>
          <p:cNvPr id="5" name="Rectangle 4">
            <a:extLst>
              <a:ext uri="{FF2B5EF4-FFF2-40B4-BE49-F238E27FC236}">
                <a16:creationId xmlns:a16="http://schemas.microsoft.com/office/drawing/2014/main" id="{E6C5AEE1-43F1-4F6E-947E-42AAB5F13568}"/>
              </a:ext>
            </a:extLst>
          </p:cNvPr>
          <p:cNvSpPr/>
          <p:nvPr/>
        </p:nvSpPr>
        <p:spPr>
          <a:xfrm>
            <a:off x="5913748" y="1690687"/>
            <a:ext cx="6105426" cy="4955203"/>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buFont typeface="Arial" panose="020B0604020202020204" pitchFamily="34" charset="0"/>
              <a:buChar char="•"/>
            </a:pPr>
            <a:r>
              <a:rPr lang="en-GB" sz="2400" dirty="0">
                <a:solidFill>
                  <a:schemeClr val="tx1"/>
                </a:solidFill>
              </a:rPr>
              <a:t>Use your Anthology Poems KO to re-learn key information </a:t>
            </a:r>
          </a:p>
          <a:p>
            <a:pPr marL="457200" indent="-457200">
              <a:buFont typeface="Arial" panose="020B0604020202020204" pitchFamily="34" charset="0"/>
              <a:buChar char="•"/>
            </a:pPr>
            <a:r>
              <a:rPr lang="en-GB" sz="2400" dirty="0">
                <a:solidFill>
                  <a:schemeClr val="tx1"/>
                </a:solidFill>
              </a:rPr>
              <a:t>Quiz yourself </a:t>
            </a:r>
          </a:p>
          <a:p>
            <a:pPr marL="457200" indent="-457200">
              <a:buFont typeface="Arial" panose="020B0604020202020204" pitchFamily="34" charset="0"/>
              <a:buChar char="•"/>
            </a:pPr>
            <a:r>
              <a:rPr lang="en-GB" sz="2400" dirty="0">
                <a:solidFill>
                  <a:schemeClr val="tx1"/>
                </a:solidFill>
              </a:rPr>
              <a:t>Explore other examples of context </a:t>
            </a:r>
          </a:p>
          <a:p>
            <a:pPr marL="457200" indent="-457200">
              <a:buFont typeface="Arial" panose="020B0604020202020204" pitchFamily="34" charset="0"/>
              <a:buChar char="•"/>
            </a:pPr>
            <a:r>
              <a:rPr lang="en-GB" sz="2400" dirty="0">
                <a:solidFill>
                  <a:schemeClr val="tx1"/>
                </a:solidFill>
              </a:rPr>
              <a:t>Watch &amp; make notes using the many examples of analysis videos on YouTube </a:t>
            </a:r>
          </a:p>
          <a:p>
            <a:pPr marL="457200" indent="-457200">
              <a:buFont typeface="Arial" panose="020B0604020202020204" pitchFamily="34" charset="0"/>
              <a:buChar char="•"/>
            </a:pPr>
            <a:r>
              <a:rPr lang="en-GB" sz="2400" dirty="0">
                <a:solidFill>
                  <a:schemeClr val="tx1"/>
                </a:solidFill>
              </a:rPr>
              <a:t>Listen to the podcasts created by @</a:t>
            </a:r>
            <a:r>
              <a:rPr lang="en-GB" sz="2400" dirty="0" err="1">
                <a:solidFill>
                  <a:schemeClr val="tx1"/>
                </a:solidFill>
              </a:rPr>
              <a:t>ChurchillEng</a:t>
            </a:r>
            <a:r>
              <a:rPr lang="en-GB" sz="2400" dirty="0">
                <a:solidFill>
                  <a:schemeClr val="tx1"/>
                </a:solidFill>
              </a:rPr>
              <a:t> on the Weebly: </a:t>
            </a:r>
            <a:r>
              <a:rPr lang="en-GB" sz="2400" dirty="0">
                <a:solidFill>
                  <a:schemeClr val="tx1"/>
                </a:solidFill>
                <a:hlinkClick r:id="rId2"/>
              </a:rPr>
              <a:t>http://churchillacademyenglish.weebly.com/gcse-revision-podcasts</a:t>
            </a:r>
            <a:r>
              <a:rPr lang="en-GB" sz="2800" dirty="0">
                <a:solidFill>
                  <a:schemeClr val="tx1"/>
                </a:solidFill>
                <a:hlinkClick r:id="rId2"/>
              </a:rPr>
              <a:t>.html</a:t>
            </a:r>
            <a:r>
              <a:rPr lang="en-GB" sz="2800" dirty="0">
                <a:solidFill>
                  <a:schemeClr val="tx1"/>
                </a:solidFill>
              </a:rPr>
              <a:t> </a:t>
            </a:r>
          </a:p>
          <a:p>
            <a:pPr marL="457200" indent="-457200">
              <a:buFont typeface="Arial" panose="020B0604020202020204" pitchFamily="34" charset="0"/>
              <a:buChar char="•"/>
            </a:pPr>
            <a:r>
              <a:rPr lang="en-GB" sz="2400" dirty="0">
                <a:solidFill>
                  <a:schemeClr val="tx1"/>
                </a:solidFill>
              </a:rPr>
              <a:t>Use memorise </a:t>
            </a:r>
          </a:p>
          <a:p>
            <a:pPr marL="457200" indent="-457200">
              <a:buFont typeface="Arial" panose="020B0604020202020204" pitchFamily="34" charset="0"/>
              <a:buChar char="•"/>
            </a:pPr>
            <a:r>
              <a:rPr lang="en-GB" sz="2400" dirty="0">
                <a:solidFill>
                  <a:schemeClr val="tx1"/>
                </a:solidFill>
              </a:rPr>
              <a:t>Re-annotate the poems</a:t>
            </a:r>
          </a:p>
          <a:p>
            <a:pPr marL="457200" indent="-457200">
              <a:buFont typeface="Arial" panose="020B0604020202020204" pitchFamily="34" charset="0"/>
              <a:buChar char="•"/>
            </a:pPr>
            <a:r>
              <a:rPr lang="en-GB" sz="2400" dirty="0">
                <a:solidFill>
                  <a:schemeClr val="tx1"/>
                </a:solidFill>
              </a:rPr>
              <a:t>Practice writing essays &amp; planning them</a:t>
            </a:r>
          </a:p>
        </p:txBody>
      </p:sp>
    </p:spTree>
    <p:extLst>
      <p:ext uri="{BB962C8B-B14F-4D97-AF65-F5344CB8AC3E}">
        <p14:creationId xmlns:p14="http://schemas.microsoft.com/office/powerpoint/2010/main" val="665977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6771" y="118373"/>
            <a:ext cx="3613043" cy="451217"/>
          </a:xfrm>
        </p:spPr>
        <p:style>
          <a:lnRef idx="2">
            <a:schemeClr val="accent1"/>
          </a:lnRef>
          <a:fillRef idx="1">
            <a:schemeClr val="lt1"/>
          </a:fillRef>
          <a:effectRef idx="0">
            <a:schemeClr val="accent1"/>
          </a:effectRef>
          <a:fontRef idx="minor">
            <a:schemeClr val="dk1"/>
          </a:fontRef>
        </p:style>
        <p:txBody>
          <a:bodyPr>
            <a:noAutofit/>
          </a:bodyPr>
          <a:lstStyle/>
          <a:p>
            <a:r>
              <a:rPr lang="en-GB" sz="2000" b="1" dirty="0"/>
              <a:t>Anthology; single poem essay </a:t>
            </a:r>
          </a:p>
        </p:txBody>
      </p:sp>
      <p:sp>
        <p:nvSpPr>
          <p:cNvPr id="3" name="Subtitle 2"/>
          <p:cNvSpPr>
            <a:spLocks noGrp="1"/>
          </p:cNvSpPr>
          <p:nvPr>
            <p:ph type="subTitle" idx="1"/>
          </p:nvPr>
        </p:nvSpPr>
        <p:spPr>
          <a:xfrm>
            <a:off x="122548" y="979909"/>
            <a:ext cx="2149311" cy="4125986"/>
          </a:xfrm>
        </p:spPr>
        <p:style>
          <a:lnRef idx="2">
            <a:schemeClr val="accent1"/>
          </a:lnRef>
          <a:fillRef idx="1">
            <a:schemeClr val="lt1"/>
          </a:fillRef>
          <a:effectRef idx="0">
            <a:schemeClr val="accent1"/>
          </a:effectRef>
          <a:fontRef idx="minor">
            <a:schemeClr val="dk1"/>
          </a:fontRef>
        </p:style>
        <p:txBody>
          <a:bodyPr>
            <a:noAutofit/>
          </a:bodyPr>
          <a:lstStyle/>
          <a:p>
            <a:r>
              <a:rPr lang="en-GB" sz="1600" b="1" i="1" dirty="0">
                <a:solidFill>
                  <a:schemeClr val="tx1"/>
                </a:solidFill>
              </a:rPr>
              <a:t>Intro</a:t>
            </a:r>
            <a:r>
              <a:rPr lang="en-GB" sz="1600" b="1" dirty="0">
                <a:solidFill>
                  <a:schemeClr val="tx1"/>
                </a:solidFill>
              </a:rPr>
              <a:t> – link to question. Explain where meaning of the poem briefly. Can say time period/influences (context)  </a:t>
            </a:r>
          </a:p>
          <a:p>
            <a:r>
              <a:rPr lang="en-GB" sz="1600" b="1" i="1" dirty="0">
                <a:solidFill>
                  <a:schemeClr val="tx1"/>
                </a:solidFill>
              </a:rPr>
              <a:t>Throughout the poem – Choose relevant quotes and analyse the language, structure and effect of these quotes. Refer to the question and explain the meaning. Also, link to the context too. </a:t>
            </a:r>
            <a:endParaRPr lang="en-GB" sz="1600" b="1" dirty="0">
              <a:solidFill>
                <a:schemeClr val="tx1"/>
              </a:solidFill>
            </a:endParaRPr>
          </a:p>
          <a:p>
            <a:r>
              <a:rPr lang="en-GB" sz="1600" b="1" dirty="0">
                <a:solidFill>
                  <a:schemeClr val="tx1"/>
                </a:solidFill>
              </a:rPr>
              <a:t>Conclude – Short summary of points</a:t>
            </a:r>
          </a:p>
        </p:txBody>
      </p:sp>
      <p:sp>
        <p:nvSpPr>
          <p:cNvPr id="4" name="Subtitle 2"/>
          <p:cNvSpPr txBox="1">
            <a:spLocks/>
          </p:cNvSpPr>
          <p:nvPr/>
        </p:nvSpPr>
        <p:spPr>
          <a:xfrm>
            <a:off x="9755116" y="980728"/>
            <a:ext cx="2072072" cy="427000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chemeClr val="tx1"/>
                </a:solidFill>
              </a:rPr>
              <a:t>Exploring the quotes: </a:t>
            </a:r>
          </a:p>
          <a:p>
            <a:r>
              <a:rPr lang="en-GB" sz="1600" b="1" dirty="0">
                <a:solidFill>
                  <a:schemeClr val="tx1"/>
                </a:solidFill>
              </a:rPr>
              <a:t>Link to the question </a:t>
            </a:r>
          </a:p>
          <a:p>
            <a:r>
              <a:rPr lang="en-GB" sz="1600" b="1" dirty="0">
                <a:solidFill>
                  <a:schemeClr val="tx1"/>
                </a:solidFill>
              </a:rPr>
              <a:t>Link to the terminology </a:t>
            </a:r>
          </a:p>
          <a:p>
            <a:r>
              <a:rPr lang="en-GB" sz="1600" b="1" dirty="0">
                <a:solidFill>
                  <a:schemeClr val="tx1"/>
                </a:solidFill>
              </a:rPr>
              <a:t>Link to quote(s) </a:t>
            </a:r>
          </a:p>
          <a:p>
            <a:r>
              <a:rPr lang="en-GB" sz="1600" b="1" dirty="0">
                <a:solidFill>
                  <a:schemeClr val="tx1"/>
                </a:solidFill>
              </a:rPr>
              <a:t>Explore the hidden and obvious meaning </a:t>
            </a:r>
          </a:p>
          <a:p>
            <a:r>
              <a:rPr lang="en-GB" sz="1600" b="1" dirty="0">
                <a:solidFill>
                  <a:schemeClr val="tx1"/>
                </a:solidFill>
              </a:rPr>
              <a:t>Zoom in on the words/connotations</a:t>
            </a:r>
          </a:p>
          <a:p>
            <a:r>
              <a:rPr lang="en-GB" sz="1600" b="1" dirty="0">
                <a:solidFill>
                  <a:schemeClr val="tx1"/>
                </a:solidFill>
              </a:rPr>
              <a:t>Explore the effect </a:t>
            </a:r>
          </a:p>
          <a:p>
            <a:r>
              <a:rPr lang="en-GB" sz="1600" b="1" dirty="0">
                <a:solidFill>
                  <a:schemeClr val="tx1"/>
                </a:solidFill>
              </a:rPr>
              <a:t>What were the writers’ intentions </a:t>
            </a:r>
          </a:p>
          <a:p>
            <a:r>
              <a:rPr lang="en-GB" sz="1600" b="1" dirty="0">
                <a:solidFill>
                  <a:schemeClr val="tx1"/>
                </a:solidFill>
              </a:rPr>
              <a:t>Link to context – Explain what it was like at the time. Embed it with your analysis. Explore links to analysis</a:t>
            </a:r>
          </a:p>
        </p:txBody>
      </p:sp>
      <p:sp>
        <p:nvSpPr>
          <p:cNvPr id="5" name="Subtitle 2"/>
          <p:cNvSpPr txBox="1">
            <a:spLocks/>
          </p:cNvSpPr>
          <p:nvPr/>
        </p:nvSpPr>
        <p:spPr>
          <a:xfrm>
            <a:off x="122548" y="5473091"/>
            <a:ext cx="11868346" cy="135443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a:solidFill>
                  <a:schemeClr val="tx1"/>
                </a:solidFill>
              </a:rPr>
              <a:t>Terminology: repetition; ideas/words phrases repeated, metaphor; comparison of something as something else,  hyperbole; use of exaggeration for effect, imagery; creating a picture in the mind of the reader, simile; comparison using like or as, tone – the impression you are given of how the words sound, emotive language; appeals to reader emotions, personification; makes an object sound human, Use of complex sentences; to explore in detail emotions; pathetic fallacy; sets the tone/mood/atmosphere. End-stopping; punctuation at the end of line, caesura; punctuation in the middle of a line; enjambment; run on lines in the poem; stanza’s; the verses of the poem; layout; how it appears and what effect this has, connotations; implied meanings </a:t>
            </a:r>
          </a:p>
        </p:txBody>
      </p:sp>
      <p:sp>
        <p:nvSpPr>
          <p:cNvPr id="6" name="TextBox 5"/>
          <p:cNvSpPr txBox="1"/>
          <p:nvPr/>
        </p:nvSpPr>
        <p:spPr>
          <a:xfrm>
            <a:off x="2573518" y="877900"/>
            <a:ext cx="7013542" cy="452431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GB" b="1" dirty="0">
                <a:solidFill>
                  <a:schemeClr val="tx1">
                    <a:lumMod val="50000"/>
                    <a:lumOff val="50000"/>
                  </a:schemeClr>
                </a:solidFill>
              </a:rPr>
              <a:t>Place your poem here</a:t>
            </a:r>
          </a:p>
          <a:p>
            <a:pPr algn="ctr"/>
            <a:r>
              <a:rPr lang="en-GB" b="1" dirty="0">
                <a:solidFill>
                  <a:schemeClr val="tx1">
                    <a:lumMod val="50000"/>
                    <a:lumOff val="50000"/>
                  </a:schemeClr>
                </a:solidFill>
              </a:rPr>
              <a:t>Plan and decide which quotes to select and which 3 pieces of context you will write about</a:t>
            </a:r>
          </a:p>
          <a:p>
            <a:pPr algn="ctr"/>
            <a:endParaRPr lang="en-GB" b="1" dirty="0">
              <a:solidFill>
                <a:schemeClr val="tx1">
                  <a:lumMod val="50000"/>
                  <a:lumOff val="50000"/>
                </a:schemeClr>
              </a:solidFill>
            </a:endParaRPr>
          </a:p>
          <a:p>
            <a:pPr algn="ctr"/>
            <a:endParaRPr lang="en-GB" b="1" dirty="0">
              <a:solidFill>
                <a:schemeClr val="tx1">
                  <a:lumMod val="50000"/>
                  <a:lumOff val="50000"/>
                </a:schemeClr>
              </a:solidFill>
            </a:endParaRPr>
          </a:p>
          <a:p>
            <a:pPr algn="ctr"/>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a:p>
            <a:endParaRPr lang="en-GB" dirty="0">
              <a:solidFill>
                <a:schemeClr val="bg1">
                  <a:lumMod val="85000"/>
                </a:schemeClr>
              </a:solidFill>
            </a:endParaRPr>
          </a:p>
        </p:txBody>
      </p:sp>
      <p:sp>
        <p:nvSpPr>
          <p:cNvPr id="7" name="TextBox 6"/>
          <p:cNvSpPr txBox="1"/>
          <p:nvPr/>
        </p:nvSpPr>
        <p:spPr>
          <a:xfrm>
            <a:off x="122548" y="118373"/>
            <a:ext cx="325591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Timing – plan 5 min. write 15 </a:t>
            </a:r>
            <a:r>
              <a:rPr lang="en-GB" b="1" dirty="0" err="1"/>
              <a:t>mins</a:t>
            </a:r>
            <a:r>
              <a:rPr lang="en-GB" b="1" dirty="0"/>
              <a:t>.  </a:t>
            </a:r>
          </a:p>
        </p:txBody>
      </p:sp>
      <p:sp>
        <p:nvSpPr>
          <p:cNvPr id="8" name="TextBox 7"/>
          <p:cNvSpPr txBox="1"/>
          <p:nvPr/>
        </p:nvSpPr>
        <p:spPr>
          <a:xfrm>
            <a:off x="7248127" y="118373"/>
            <a:ext cx="474276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b="1" dirty="0"/>
              <a:t>Sentence starters: </a:t>
            </a:r>
            <a:r>
              <a:rPr lang="en-GB" sz="1200" dirty="0"/>
              <a:t>In the poem we see… </a:t>
            </a:r>
          </a:p>
          <a:p>
            <a:r>
              <a:rPr lang="en-GB" sz="1200" dirty="0"/>
              <a:t>this suggests/implies/infers/conveys… </a:t>
            </a:r>
          </a:p>
          <a:p>
            <a:r>
              <a:rPr lang="en-GB" sz="1200" dirty="0"/>
              <a:t>The poet implies/shows… Linking this to the time/place/intentions</a:t>
            </a:r>
          </a:p>
        </p:txBody>
      </p:sp>
    </p:spTree>
    <p:extLst>
      <p:ext uri="{BB962C8B-B14F-4D97-AF65-F5344CB8AC3E}">
        <p14:creationId xmlns:p14="http://schemas.microsoft.com/office/powerpoint/2010/main" val="264078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F99E901-4860-48B3-93D9-AA88D71A7A7B}"/>
              </a:ext>
            </a:extLst>
          </p:cNvPr>
          <p:cNvGraphicFramePr>
            <a:graphicFrameLocks noGrp="1"/>
          </p:cNvGraphicFramePr>
          <p:nvPr>
            <p:ph idx="1"/>
            <p:extLst>
              <p:ext uri="{D42A27DB-BD31-4B8C-83A1-F6EECF244321}">
                <p14:modId xmlns:p14="http://schemas.microsoft.com/office/powerpoint/2010/main" val="2597351734"/>
              </p:ext>
            </p:extLst>
          </p:nvPr>
        </p:nvGraphicFramePr>
        <p:xfrm>
          <a:off x="0" y="20637"/>
          <a:ext cx="6311000" cy="6996114"/>
        </p:xfrm>
        <a:graphic>
          <a:graphicData uri="http://schemas.openxmlformats.org/drawingml/2006/table">
            <a:tbl>
              <a:tblPr firstRow="1" firstCol="1" bandRow="1">
                <a:tableStyleId>{5C22544A-7EE6-4342-B048-85BDC9FD1C3A}</a:tableStyleId>
              </a:tblPr>
              <a:tblGrid>
                <a:gridCol w="1193724">
                  <a:extLst>
                    <a:ext uri="{9D8B030D-6E8A-4147-A177-3AD203B41FA5}">
                      <a16:colId xmlns:a16="http://schemas.microsoft.com/office/drawing/2014/main" val="3561531250"/>
                    </a:ext>
                  </a:extLst>
                </a:gridCol>
                <a:gridCol w="1632062">
                  <a:extLst>
                    <a:ext uri="{9D8B030D-6E8A-4147-A177-3AD203B41FA5}">
                      <a16:colId xmlns:a16="http://schemas.microsoft.com/office/drawing/2014/main" val="523515588"/>
                    </a:ext>
                  </a:extLst>
                </a:gridCol>
                <a:gridCol w="3485214">
                  <a:extLst>
                    <a:ext uri="{9D8B030D-6E8A-4147-A177-3AD203B41FA5}">
                      <a16:colId xmlns:a16="http://schemas.microsoft.com/office/drawing/2014/main" val="867919197"/>
                    </a:ext>
                  </a:extLst>
                </a:gridCol>
              </a:tblGrid>
              <a:tr h="0">
                <a:tc>
                  <a:txBody>
                    <a:bodyPr/>
                    <a:lstStyle/>
                    <a:p>
                      <a:pPr>
                        <a:lnSpc>
                          <a:spcPct val="107000"/>
                        </a:lnSpc>
                        <a:spcAft>
                          <a:spcPts val="0"/>
                        </a:spcAft>
                      </a:pPr>
                      <a:r>
                        <a:rPr lang="en-GB" sz="1100" dirty="0">
                          <a:effectLst/>
                        </a:rPr>
                        <a:t>Poem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Quote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Context Link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7301563"/>
                  </a:ext>
                </a:extLst>
              </a:tr>
              <a:tr h="0">
                <a:tc>
                  <a:txBody>
                    <a:bodyPr/>
                    <a:lstStyle/>
                    <a:p>
                      <a:pPr>
                        <a:lnSpc>
                          <a:spcPct val="107000"/>
                        </a:lnSpc>
                        <a:spcAft>
                          <a:spcPts val="0"/>
                        </a:spcAft>
                      </a:pPr>
                      <a:r>
                        <a:rPr lang="en-GB" sz="1100" b="1" dirty="0">
                          <a:effectLst/>
                        </a:rPr>
                        <a:t>The Manhunt </a:t>
                      </a:r>
                    </a:p>
                    <a:p>
                      <a:pPr>
                        <a:lnSpc>
                          <a:spcPct val="107000"/>
                        </a:lnSpc>
                        <a:spcAft>
                          <a:spcPts val="0"/>
                        </a:spcAft>
                      </a:pPr>
                      <a:r>
                        <a:rPr lang="en-GB" sz="1100" b="1" dirty="0">
                          <a:effectLst/>
                        </a:rPr>
                        <a:t>By Armitage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b="1" dirty="0">
                          <a:effectLst/>
                        </a:rPr>
                        <a:t>“handle and hold”</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 </a:t>
                      </a:r>
                    </a:p>
                    <a:p>
                      <a:pPr>
                        <a:lnSpc>
                          <a:spcPct val="107000"/>
                        </a:lnSpc>
                        <a:spcAft>
                          <a:spcPts val="0"/>
                        </a:spcAft>
                      </a:pPr>
                      <a:r>
                        <a:rPr lang="en-GB" sz="1100" b="1" dirty="0">
                          <a:effectLst/>
                        </a:rPr>
                        <a:t>“Parachute silk of the punctured lung”</a:t>
                      </a:r>
                    </a:p>
                    <a:p>
                      <a:pPr>
                        <a:lnSpc>
                          <a:spcPct val="107000"/>
                        </a:lnSpc>
                        <a:spcAft>
                          <a:spcPts val="0"/>
                        </a:spcAft>
                      </a:pPr>
                      <a:r>
                        <a:rPr lang="en-GB" sz="1100" b="1" dirty="0">
                          <a:effectLst/>
                        </a:rPr>
                        <a:t> </a:t>
                      </a:r>
                    </a:p>
                    <a:p>
                      <a:pPr>
                        <a:lnSpc>
                          <a:spcPct val="107000"/>
                        </a:lnSpc>
                        <a:spcAft>
                          <a:spcPts val="0"/>
                        </a:spcAft>
                      </a:pPr>
                      <a:r>
                        <a:rPr lang="en-GB" sz="1100" b="1" dirty="0">
                          <a:effectLst/>
                        </a:rPr>
                        <a:t>“only then would I come close”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b="1" dirty="0">
                          <a:effectLst/>
                        </a:rPr>
                        <a:t>Eddie’s wife Laura is discovering how fragile Eddie is after being shot. The first line of each couplet reinforces this and the structure also indicates that they are a couple getting through this together.</a:t>
                      </a:r>
                    </a:p>
                    <a:p>
                      <a:pPr>
                        <a:lnSpc>
                          <a:spcPct val="107000"/>
                        </a:lnSpc>
                        <a:spcAft>
                          <a:spcPts val="0"/>
                        </a:spcAft>
                      </a:pPr>
                      <a:r>
                        <a:rPr lang="en-GB" sz="1100" b="1" dirty="0">
                          <a:effectLst/>
                        </a:rPr>
                        <a:t> </a:t>
                      </a:r>
                    </a:p>
                    <a:p>
                      <a:pPr>
                        <a:lnSpc>
                          <a:spcPct val="107000"/>
                        </a:lnSpc>
                        <a:spcAft>
                          <a:spcPts val="0"/>
                        </a:spcAft>
                      </a:pPr>
                      <a:r>
                        <a:rPr lang="en-GB" sz="1100" b="1" dirty="0">
                          <a:effectLst/>
                        </a:rPr>
                        <a:t>The bullet that shot Eddie Beddoes ricocheted through his body, damaging many of his internal organs.</a:t>
                      </a:r>
                    </a:p>
                    <a:p>
                      <a:pPr>
                        <a:lnSpc>
                          <a:spcPct val="107000"/>
                        </a:lnSpc>
                        <a:spcAft>
                          <a:spcPts val="0"/>
                        </a:spcAft>
                      </a:pPr>
                      <a:r>
                        <a:rPr lang="en-GB" sz="1100" b="1" dirty="0">
                          <a:effectLst/>
                        </a:rPr>
                        <a:t> </a:t>
                      </a:r>
                    </a:p>
                    <a:p>
                      <a:pPr>
                        <a:lnSpc>
                          <a:spcPct val="107000"/>
                        </a:lnSpc>
                        <a:spcAft>
                          <a:spcPts val="0"/>
                        </a:spcAft>
                      </a:pPr>
                      <a:r>
                        <a:rPr lang="en-GB" sz="1100" b="1" dirty="0">
                          <a:effectLst/>
                        </a:rPr>
                        <a:t>Emotional damage and trauma suffered by Eddie as a result of being shot on a peacekeeping mission – he feared balloons at his children’s parties and suffered PTSD because of the trauma.</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4096312"/>
                  </a:ext>
                </a:extLst>
              </a:tr>
              <a:tr h="0">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Soldier By Brookes</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“forever England”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“blest by suns of home”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“English heaven” </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patriotism in the poem suggests that even in death glory will come to the soldiers who have fought and died for their country.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Brooke’s never experienced the true horror of war and this is clear from the hyperbolic tone in the poem – the tone here indicates that the poem was written prior to the outbreak of war.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Propaganda poem to encourage young men to sign up to become soldiers and the overtly sentimental feeling in the final line may have encouraged men to see becoming a soldier as a higher calling. </a:t>
                      </a:r>
                    </a:p>
                  </a:txBody>
                  <a:tcPr marL="68580" marR="68580" marT="0" marB="0"/>
                </a:tc>
                <a:extLst>
                  <a:ext uri="{0D108BD9-81ED-4DB2-BD59-A6C34878D82A}">
                    <a16:rowId xmlns:a16="http://schemas.microsoft.com/office/drawing/2014/main" val="404920183"/>
                  </a:ext>
                </a:extLst>
              </a:tr>
              <a:tr h="0">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Wife in London By Hardy </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Tragedy”</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Irony”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 the far South Land”</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telegram was received from the war office, which for a wife at home with a husband away in the Boer war in South Africa, would have signalled bad news.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 letter is received by the wife the day after the telegram explaining the excitement of the husband to be coming home.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South Africa is referenced here and would have reinforced the reality for many women, whose husbands were away fighting in the Boer war, with little correspondence or understanding of when they would be back. </a:t>
                      </a:r>
                    </a:p>
                  </a:txBody>
                  <a:tcPr marL="68580" marR="68580" marT="0" marB="0"/>
                </a:tc>
                <a:extLst>
                  <a:ext uri="{0D108BD9-81ED-4DB2-BD59-A6C34878D82A}">
                    <a16:rowId xmlns:a16="http://schemas.microsoft.com/office/drawing/2014/main" val="2415035821"/>
                  </a:ext>
                </a:extLst>
              </a:tr>
            </a:tbl>
          </a:graphicData>
        </a:graphic>
      </p:graphicFrame>
      <p:graphicFrame>
        <p:nvGraphicFramePr>
          <p:cNvPr id="5" name="Table 4">
            <a:extLst>
              <a:ext uri="{FF2B5EF4-FFF2-40B4-BE49-F238E27FC236}">
                <a16:creationId xmlns:a16="http://schemas.microsoft.com/office/drawing/2014/main" id="{7071A6EA-AD1E-4E19-938C-587895F8D573}"/>
              </a:ext>
            </a:extLst>
          </p:cNvPr>
          <p:cNvGraphicFramePr>
            <a:graphicFrameLocks noGrp="1"/>
          </p:cNvGraphicFramePr>
          <p:nvPr>
            <p:extLst>
              <p:ext uri="{D42A27DB-BD31-4B8C-83A1-F6EECF244321}">
                <p14:modId xmlns:p14="http://schemas.microsoft.com/office/powerpoint/2010/main" val="2220958067"/>
              </p:ext>
            </p:extLst>
          </p:nvPr>
        </p:nvGraphicFramePr>
        <p:xfrm>
          <a:off x="6311000" y="716437"/>
          <a:ext cx="5881000" cy="3049588"/>
        </p:xfrm>
        <a:graphic>
          <a:graphicData uri="http://schemas.openxmlformats.org/drawingml/2006/table">
            <a:tbl>
              <a:tblPr firstRow="1" firstCol="1" bandRow="1">
                <a:tableStyleId>{5C22544A-7EE6-4342-B048-85BDC9FD1C3A}</a:tableStyleId>
              </a:tblPr>
              <a:tblGrid>
                <a:gridCol w="1112389">
                  <a:extLst>
                    <a:ext uri="{9D8B030D-6E8A-4147-A177-3AD203B41FA5}">
                      <a16:colId xmlns:a16="http://schemas.microsoft.com/office/drawing/2014/main" val="254005532"/>
                    </a:ext>
                  </a:extLst>
                </a:gridCol>
                <a:gridCol w="1520862">
                  <a:extLst>
                    <a:ext uri="{9D8B030D-6E8A-4147-A177-3AD203B41FA5}">
                      <a16:colId xmlns:a16="http://schemas.microsoft.com/office/drawing/2014/main" val="678891843"/>
                    </a:ext>
                  </a:extLst>
                </a:gridCol>
                <a:gridCol w="3247749">
                  <a:extLst>
                    <a:ext uri="{9D8B030D-6E8A-4147-A177-3AD203B41FA5}">
                      <a16:colId xmlns:a16="http://schemas.microsoft.com/office/drawing/2014/main" val="4013002680"/>
                    </a:ext>
                  </a:extLst>
                </a:gridCol>
              </a:tblGrid>
              <a:tr h="0">
                <a:tc>
                  <a:txBody>
                    <a:bodyPr/>
                    <a:lstStyle/>
                    <a:p>
                      <a:pPr>
                        <a:lnSpc>
                          <a:spcPct val="107000"/>
                        </a:lnSpc>
                        <a:spcAft>
                          <a:spcPts val="0"/>
                        </a:spcAft>
                      </a:pPr>
                      <a:r>
                        <a:rPr lang="en-GB" sz="1100">
                          <a:effectLst/>
                        </a:rPr>
                        <a:t>Dulce Et Decorum Est By Owen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“like old beggars under sacks”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“But limped on, blood-shod”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“The old lie”</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nSpc>
                          <a:spcPct val="107000"/>
                        </a:lnSpc>
                        <a:spcAft>
                          <a:spcPts val="0"/>
                        </a:spcAft>
                      </a:pPr>
                      <a:r>
                        <a:rPr lang="en-GB" sz="1100" dirty="0">
                          <a:solidFill>
                            <a:schemeClr val="tx1"/>
                          </a:solidFill>
                          <a:effectLst/>
                        </a:rPr>
                        <a:t>Reflects that young men looked worn out and old before their time as a result of the terrible conditions and events they endured during the war.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Having lost their boots or having constantly wet feet many men suffered horrific injuries such as trench foot which was a disease that meant amputation for many, however at the time they had to carry on in spite of the hardships and pain.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Reinforces the fact that the army and the government were unaware of what was going to happen in the war and that when they did know they continued to use propaganda to encourage men to go to war. Thousands of men lost their lives due to the ‘lies’ or propaganda that encouraged them to go to war.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721434404"/>
                  </a:ext>
                </a:extLst>
              </a:tr>
            </a:tbl>
          </a:graphicData>
        </a:graphic>
      </p:graphicFrame>
      <p:graphicFrame>
        <p:nvGraphicFramePr>
          <p:cNvPr id="6" name="Table 5">
            <a:extLst>
              <a:ext uri="{FF2B5EF4-FFF2-40B4-BE49-F238E27FC236}">
                <a16:creationId xmlns:a16="http://schemas.microsoft.com/office/drawing/2014/main" id="{0B5D246A-E431-4A2D-AB68-41A7974F581C}"/>
              </a:ext>
            </a:extLst>
          </p:cNvPr>
          <p:cNvGraphicFramePr>
            <a:graphicFrameLocks noGrp="1"/>
          </p:cNvGraphicFramePr>
          <p:nvPr>
            <p:extLst>
              <p:ext uri="{D42A27DB-BD31-4B8C-83A1-F6EECF244321}">
                <p14:modId xmlns:p14="http://schemas.microsoft.com/office/powerpoint/2010/main" val="3164599219"/>
              </p:ext>
            </p:extLst>
          </p:nvPr>
        </p:nvGraphicFramePr>
        <p:xfrm>
          <a:off x="6311001" y="3766025"/>
          <a:ext cx="5881000" cy="3049588"/>
        </p:xfrm>
        <a:graphic>
          <a:graphicData uri="http://schemas.openxmlformats.org/drawingml/2006/table">
            <a:tbl>
              <a:tblPr firstRow="1" firstCol="1" bandRow="1">
                <a:tableStyleId>{5C22544A-7EE6-4342-B048-85BDC9FD1C3A}</a:tableStyleId>
              </a:tblPr>
              <a:tblGrid>
                <a:gridCol w="1112390">
                  <a:extLst>
                    <a:ext uri="{9D8B030D-6E8A-4147-A177-3AD203B41FA5}">
                      <a16:colId xmlns:a16="http://schemas.microsoft.com/office/drawing/2014/main" val="1747922450"/>
                    </a:ext>
                  </a:extLst>
                </a:gridCol>
                <a:gridCol w="1520862">
                  <a:extLst>
                    <a:ext uri="{9D8B030D-6E8A-4147-A177-3AD203B41FA5}">
                      <a16:colId xmlns:a16="http://schemas.microsoft.com/office/drawing/2014/main" val="3155600279"/>
                    </a:ext>
                  </a:extLst>
                </a:gridCol>
                <a:gridCol w="3247748">
                  <a:extLst>
                    <a:ext uri="{9D8B030D-6E8A-4147-A177-3AD203B41FA5}">
                      <a16:colId xmlns:a16="http://schemas.microsoft.com/office/drawing/2014/main" val="4051360624"/>
                    </a:ext>
                  </a:extLst>
                </a:gridCol>
              </a:tblGrid>
              <a:tr h="0">
                <a:tc>
                  <a:txBody>
                    <a:bodyPr/>
                    <a:lstStyle/>
                    <a:p>
                      <a:pPr>
                        <a:lnSpc>
                          <a:spcPct val="107000"/>
                        </a:lnSpc>
                        <a:spcAft>
                          <a:spcPts val="0"/>
                        </a:spcAft>
                      </a:pPr>
                      <a:r>
                        <a:rPr lang="en-GB" sz="1100">
                          <a:effectLst/>
                        </a:rPr>
                        <a:t>Mametz Wood By Sheers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solidFill>
                            <a:schemeClr val="tx1"/>
                          </a:solidFill>
                          <a:effectLst/>
                        </a:rPr>
                        <a:t>“For years afterwards”</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“to walk not run”</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“absent tongues”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dirty="0">
                          <a:solidFill>
                            <a:schemeClr val="tx1"/>
                          </a:solidFill>
                          <a:effectLst/>
                        </a:rPr>
                        <a:t>The effect of the war was devastating and long-lasting as even when war had finished many bodies of men who fought in war had not been recovered.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Links to the instructions given to the soldiers by the commanding officers who had no idea of the brutality that was to come.  It could suggest that the officers were incompetent or that the horror and barbarity with the new machinery (like machine guns) was unprecedented. </a:t>
                      </a:r>
                    </a:p>
                    <a:p>
                      <a:pPr>
                        <a:lnSpc>
                          <a:spcPct val="107000"/>
                        </a:lnSpc>
                        <a:spcAft>
                          <a:spcPts val="0"/>
                        </a:spcAft>
                      </a:pPr>
                      <a:r>
                        <a:rPr lang="en-GB" sz="1100" dirty="0">
                          <a:solidFill>
                            <a:schemeClr val="tx1"/>
                          </a:solidFill>
                          <a:effectLst/>
                        </a:rPr>
                        <a:t> </a:t>
                      </a:r>
                    </a:p>
                    <a:p>
                      <a:pPr>
                        <a:lnSpc>
                          <a:spcPct val="107000"/>
                        </a:lnSpc>
                        <a:spcAft>
                          <a:spcPts val="0"/>
                        </a:spcAft>
                      </a:pPr>
                      <a:r>
                        <a:rPr lang="en-GB" sz="1100" dirty="0">
                          <a:solidFill>
                            <a:schemeClr val="tx1"/>
                          </a:solidFill>
                          <a:effectLst/>
                        </a:rPr>
                        <a:t>Sheers wanted to reinforce the fact that many of the Welsh soldiers who went to war were not given a voice and were not remembered for the part that they played in the war. By reinforcing this in the poem it gives them back a voice and tells the story of what happened to their brigade at Mametz Wood. </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929165647"/>
                  </a:ext>
                </a:extLst>
              </a:tr>
            </a:tbl>
          </a:graphicData>
        </a:graphic>
      </p:graphicFrame>
      <p:sp>
        <p:nvSpPr>
          <p:cNvPr id="7" name="Rectangle 6">
            <a:extLst>
              <a:ext uri="{FF2B5EF4-FFF2-40B4-BE49-F238E27FC236}">
                <a16:creationId xmlns:a16="http://schemas.microsoft.com/office/drawing/2014/main" id="{61772359-2469-4928-94A6-CBCF51059A4A}"/>
              </a:ext>
            </a:extLst>
          </p:cNvPr>
          <p:cNvSpPr/>
          <p:nvPr/>
        </p:nvSpPr>
        <p:spPr>
          <a:xfrm>
            <a:off x="6395435" y="20637"/>
            <a:ext cx="571213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War Context linked to specific quotes from the Anthology – Your task – create your own charts with other examples</a:t>
            </a:r>
          </a:p>
        </p:txBody>
      </p:sp>
    </p:spTree>
    <p:extLst>
      <p:ext uri="{BB962C8B-B14F-4D97-AF65-F5344CB8AC3E}">
        <p14:creationId xmlns:p14="http://schemas.microsoft.com/office/powerpoint/2010/main" val="20892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F1E7A1-3008-4D75-8665-85E4B37DF74F}"/>
              </a:ext>
            </a:extLst>
          </p:cNvPr>
          <p:cNvSpPr/>
          <p:nvPr/>
        </p:nvSpPr>
        <p:spPr>
          <a:xfrm>
            <a:off x="3952684" y="0"/>
            <a:ext cx="3409811" cy="680186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600" b="1" dirty="0">
                <a:latin typeface="Calibri" panose="020F0502020204030204" pitchFamily="34" charset="0"/>
                <a:cs typeface="Calibri" panose="020F0502020204030204" pitchFamily="34" charset="0"/>
              </a:rPr>
              <a:t>The Manhunt</a:t>
            </a:r>
          </a:p>
          <a:p>
            <a:r>
              <a:rPr lang="en-GB" sz="1200" dirty="0">
                <a:latin typeface="Calibri" panose="020F0502020204030204" pitchFamily="34" charset="0"/>
                <a:cs typeface="Calibri" panose="020F0502020204030204" pitchFamily="34" charset="0"/>
              </a:rPr>
              <a:t>After the first phase, </a:t>
            </a:r>
          </a:p>
          <a:p>
            <a:r>
              <a:rPr lang="en-GB" sz="1200" dirty="0">
                <a:latin typeface="Calibri" panose="020F0502020204030204" pitchFamily="34" charset="0"/>
                <a:cs typeface="Calibri" panose="020F0502020204030204" pitchFamily="34" charset="0"/>
              </a:rPr>
              <a:t>after passionate nights and intimate days,</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would he let me trace </a:t>
            </a:r>
          </a:p>
          <a:p>
            <a:r>
              <a:rPr lang="en-GB" sz="1200" dirty="0">
                <a:latin typeface="Calibri" panose="020F0502020204030204" pitchFamily="34" charset="0"/>
                <a:cs typeface="Calibri" panose="020F0502020204030204" pitchFamily="34" charset="0"/>
              </a:rPr>
              <a:t>the frozen river which ran through his face,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would he let me explore </a:t>
            </a:r>
          </a:p>
          <a:p>
            <a:r>
              <a:rPr lang="en-GB" sz="1200" dirty="0">
                <a:latin typeface="Calibri" panose="020F0502020204030204" pitchFamily="34" charset="0"/>
                <a:cs typeface="Calibri" panose="020F0502020204030204" pitchFamily="34" charset="0"/>
              </a:rPr>
              <a:t>the blown hinge of his lower jaw,</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handle and hold </a:t>
            </a:r>
          </a:p>
          <a:p>
            <a:r>
              <a:rPr lang="en-GB" sz="1200" dirty="0">
                <a:latin typeface="Calibri" panose="020F0502020204030204" pitchFamily="34" charset="0"/>
                <a:cs typeface="Calibri" panose="020F0502020204030204" pitchFamily="34" charset="0"/>
              </a:rPr>
              <a:t>the damaged, porcelain collar-bone,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mind and attend </a:t>
            </a:r>
          </a:p>
          <a:p>
            <a:r>
              <a:rPr lang="en-GB" sz="1200" dirty="0">
                <a:latin typeface="Calibri" panose="020F0502020204030204" pitchFamily="34" charset="0"/>
                <a:cs typeface="Calibri" panose="020F0502020204030204" pitchFamily="34" charset="0"/>
              </a:rPr>
              <a:t>the fractured rudder of shoulder-blade,</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finger and thumb </a:t>
            </a:r>
          </a:p>
          <a:p>
            <a:r>
              <a:rPr lang="en-GB" sz="1200" dirty="0">
                <a:latin typeface="Calibri" panose="020F0502020204030204" pitchFamily="34" charset="0"/>
                <a:cs typeface="Calibri" panose="020F0502020204030204" pitchFamily="34" charset="0"/>
              </a:rPr>
              <a:t>the parachute silk of his punctured lung.</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Only then could I bind </a:t>
            </a:r>
          </a:p>
          <a:p>
            <a:r>
              <a:rPr lang="en-GB" sz="1200" dirty="0">
                <a:latin typeface="Calibri" panose="020F0502020204030204" pitchFamily="34" charset="0"/>
                <a:cs typeface="Calibri" panose="020F0502020204030204" pitchFamily="34" charset="0"/>
              </a:rPr>
              <a:t>the struts and climb the rungs of his broken ribs,</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and feel the hurt of his grazed heart.</a:t>
            </a:r>
          </a:p>
          <a:p>
            <a:r>
              <a:rPr lang="en-GB" sz="1200" dirty="0">
                <a:latin typeface="Calibri" panose="020F0502020204030204" pitchFamily="34" charset="0"/>
                <a:cs typeface="Calibri" panose="020F0502020204030204" pitchFamily="34" charset="0"/>
              </a:rPr>
              <a:t>Skirting along, only then could I picture the scan,</a:t>
            </a:r>
          </a:p>
          <a:p>
            <a:r>
              <a:rPr lang="en-GB" sz="1200" dirty="0">
                <a:latin typeface="Calibri" panose="020F0502020204030204" pitchFamily="34" charset="0"/>
                <a:cs typeface="Calibri" panose="020F0502020204030204" pitchFamily="34" charset="0"/>
              </a:rPr>
              <a:t> </a:t>
            </a:r>
          </a:p>
          <a:p>
            <a:r>
              <a:rPr lang="en-GB" sz="1200" dirty="0">
                <a:latin typeface="Calibri" panose="020F0502020204030204" pitchFamily="34" charset="0"/>
                <a:cs typeface="Calibri" panose="020F0502020204030204" pitchFamily="34" charset="0"/>
              </a:rPr>
              <a:t>the foetus of metal beneath his chest </a:t>
            </a:r>
          </a:p>
          <a:p>
            <a:r>
              <a:rPr lang="en-GB" sz="1200" dirty="0"/>
              <a:t>where the bullet had finally come to rest.</a:t>
            </a:r>
          </a:p>
          <a:p>
            <a:endParaRPr lang="en-GB" sz="1200" dirty="0"/>
          </a:p>
          <a:p>
            <a:r>
              <a:rPr lang="en-GB" sz="1200" dirty="0"/>
              <a:t>Then I widened the search, </a:t>
            </a:r>
          </a:p>
          <a:p>
            <a:r>
              <a:rPr lang="en-GB" sz="1200" dirty="0"/>
              <a:t>traced the scarring back to its source</a:t>
            </a:r>
          </a:p>
          <a:p>
            <a:r>
              <a:rPr lang="en-GB" sz="1200" dirty="0"/>
              <a:t> </a:t>
            </a:r>
          </a:p>
          <a:p>
            <a:r>
              <a:rPr lang="en-GB" sz="1200" dirty="0"/>
              <a:t>to a sweating, unexploded mine </a:t>
            </a:r>
          </a:p>
          <a:p>
            <a:r>
              <a:rPr lang="en-GB" sz="1200" dirty="0"/>
              <a:t>buried deep in his mind, around which</a:t>
            </a:r>
          </a:p>
          <a:p>
            <a:r>
              <a:rPr lang="en-GB" sz="1200" dirty="0"/>
              <a:t> </a:t>
            </a:r>
          </a:p>
          <a:p>
            <a:r>
              <a:rPr lang="en-GB" sz="1200" dirty="0"/>
              <a:t>every nerve in his body had tightened and closed.</a:t>
            </a:r>
          </a:p>
          <a:p>
            <a:r>
              <a:rPr lang="en-GB" sz="1200" dirty="0"/>
              <a:t>Then, and only then, did I come close.</a:t>
            </a:r>
          </a:p>
        </p:txBody>
      </p:sp>
      <p:sp>
        <p:nvSpPr>
          <p:cNvPr id="3" name="TextBox 2"/>
          <p:cNvSpPr txBox="1"/>
          <p:nvPr/>
        </p:nvSpPr>
        <p:spPr>
          <a:xfrm>
            <a:off x="47834" y="78828"/>
            <a:ext cx="3771391" cy="3416320"/>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Create a story or a summary of the poem explaining what happens in the poem and how his mental and physical injuries are presented. Or, create a visual representation of the poem.</a:t>
            </a:r>
          </a:p>
          <a:p>
            <a:r>
              <a:rPr lang="en-GB" sz="2000" b="1" dirty="0"/>
              <a:t>Plan your transform task: </a:t>
            </a:r>
          </a:p>
          <a:p>
            <a:endParaRPr lang="en-GB" sz="2000" dirty="0"/>
          </a:p>
          <a:p>
            <a:endParaRPr lang="en-GB" sz="2000" dirty="0"/>
          </a:p>
          <a:p>
            <a:r>
              <a:rPr lang="en-GB" dirty="0"/>
              <a:t> </a:t>
            </a:r>
          </a:p>
          <a:p>
            <a:endParaRPr lang="en-GB" dirty="0"/>
          </a:p>
        </p:txBody>
      </p:sp>
      <p:sp>
        <p:nvSpPr>
          <p:cNvPr id="5" name="TextBox 4">
            <a:extLst>
              <a:ext uri="{FF2B5EF4-FFF2-40B4-BE49-F238E27FC236}">
                <a16:creationId xmlns:a16="http://schemas.microsoft.com/office/drawing/2014/main" id="{80A40B78-142A-4232-AAAC-B8E16EE66A82}"/>
              </a:ext>
            </a:extLst>
          </p:cNvPr>
          <p:cNvSpPr txBox="1"/>
          <p:nvPr/>
        </p:nvSpPr>
        <p:spPr>
          <a:xfrm>
            <a:off x="7495953" y="78828"/>
            <a:ext cx="4580433" cy="3447098"/>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What was Simon Armitage saying literally, metaphorically &amp; symbolically? </a:t>
            </a:r>
          </a:p>
          <a:p>
            <a:r>
              <a:rPr lang="en-GB" sz="2000" b="1" dirty="0"/>
              <a:t>What can we learn from the poem? </a:t>
            </a:r>
          </a:p>
          <a:p>
            <a:r>
              <a:rPr lang="en-GB" sz="2000" b="1" dirty="0"/>
              <a:t>How can we change our behaviour or society’s behaviour based on these lessons? </a:t>
            </a:r>
          </a:p>
          <a:p>
            <a:r>
              <a:rPr lang="en-GB" sz="2000" b="1" dirty="0"/>
              <a:t>What society without a need for Peacekeeping missions would look like? </a:t>
            </a:r>
          </a:p>
          <a:p>
            <a:r>
              <a:rPr lang="en-GB" sz="2000" b="1" dirty="0"/>
              <a:t> </a:t>
            </a:r>
          </a:p>
          <a:p>
            <a:endParaRPr lang="en-GB" dirty="0"/>
          </a:p>
        </p:txBody>
      </p:sp>
      <p:sp>
        <p:nvSpPr>
          <p:cNvPr id="6" name="TextBox 5">
            <a:extLst>
              <a:ext uri="{FF2B5EF4-FFF2-40B4-BE49-F238E27FC236}">
                <a16:creationId xmlns:a16="http://schemas.microsoft.com/office/drawing/2014/main" id="{BCC07B94-CA34-40C4-A47A-8A6AFA0DFCE4}"/>
              </a:ext>
            </a:extLst>
          </p:cNvPr>
          <p:cNvSpPr txBox="1"/>
          <p:nvPr/>
        </p:nvSpPr>
        <p:spPr>
          <a:xfrm>
            <a:off x="47835" y="3699641"/>
            <a:ext cx="3771390" cy="2831544"/>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poem is too personal and almost uncomfortable to read due to the revelations about Eddie and his wife Laura’s pain and suffering”</a:t>
            </a:r>
          </a:p>
          <a:p>
            <a:pPr algn="ctr"/>
            <a:endParaRPr lang="en-GB" sz="2000" b="1" i="1" dirty="0"/>
          </a:p>
          <a:p>
            <a:pPr algn="ctr"/>
            <a:r>
              <a:rPr lang="en-GB" sz="2000" b="1" i="1" dirty="0"/>
              <a:t>Challenge this statement</a:t>
            </a:r>
          </a:p>
          <a:p>
            <a:r>
              <a:rPr lang="en-GB" sz="2000" dirty="0"/>
              <a:t> </a:t>
            </a:r>
            <a:endParaRPr lang="en-GB" dirty="0"/>
          </a:p>
          <a:p>
            <a:endParaRPr lang="en-GB" dirty="0"/>
          </a:p>
        </p:txBody>
      </p:sp>
      <p:sp>
        <p:nvSpPr>
          <p:cNvPr id="7" name="TextBox 6">
            <a:extLst>
              <a:ext uri="{FF2B5EF4-FFF2-40B4-BE49-F238E27FC236}">
                <a16:creationId xmlns:a16="http://schemas.microsoft.com/office/drawing/2014/main" id="{87700207-B338-4D4F-BD3A-F8F38B6E4AE7}"/>
              </a:ext>
            </a:extLst>
          </p:cNvPr>
          <p:cNvSpPr txBox="1"/>
          <p:nvPr/>
        </p:nvSpPr>
        <p:spPr>
          <a:xfrm>
            <a:off x="7495954" y="3699641"/>
            <a:ext cx="4580432" cy="2831544"/>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a:p>
            <a:endParaRPr lang="en-GB" dirty="0"/>
          </a:p>
        </p:txBody>
      </p:sp>
    </p:spTree>
    <p:extLst>
      <p:ext uri="{BB962C8B-B14F-4D97-AF65-F5344CB8AC3E}">
        <p14:creationId xmlns:p14="http://schemas.microsoft.com/office/powerpoint/2010/main" val="28729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344CDF-2D10-4A0F-A231-C9D9E333C935}"/>
              </a:ext>
            </a:extLst>
          </p:cNvPr>
          <p:cNvSpPr/>
          <p:nvPr/>
        </p:nvSpPr>
        <p:spPr>
          <a:xfrm>
            <a:off x="2962900" y="1329810"/>
            <a:ext cx="5313997"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b="1" dirty="0"/>
              <a:t>The Soldier </a:t>
            </a:r>
          </a:p>
          <a:p>
            <a:r>
              <a:rPr lang="en-GB" dirty="0"/>
              <a:t>If I should die, think only this of me: </a:t>
            </a:r>
          </a:p>
          <a:p>
            <a:r>
              <a:rPr lang="en-GB" dirty="0"/>
              <a:t>That there’s some corner of a foreign field </a:t>
            </a:r>
          </a:p>
          <a:p>
            <a:r>
              <a:rPr lang="en-GB" dirty="0"/>
              <a:t>That is for ever England. There shall be </a:t>
            </a:r>
          </a:p>
          <a:p>
            <a:r>
              <a:rPr lang="en-GB" dirty="0"/>
              <a:t>In that rich earth a richer dust concealed; </a:t>
            </a:r>
          </a:p>
          <a:p>
            <a:r>
              <a:rPr lang="en-GB" dirty="0"/>
              <a:t>A dust whom England bore, shaped, made aware, </a:t>
            </a:r>
          </a:p>
          <a:p>
            <a:r>
              <a:rPr lang="en-GB" dirty="0"/>
              <a:t>Gave, once, her flowers to love, her ways to roam, </a:t>
            </a:r>
          </a:p>
          <a:p>
            <a:r>
              <a:rPr lang="en-GB" dirty="0"/>
              <a:t>A body of England’s, breathing English air, </a:t>
            </a:r>
          </a:p>
          <a:p>
            <a:r>
              <a:rPr lang="en-GB" dirty="0"/>
              <a:t>Washed by the rivers, blest by suns of home.</a:t>
            </a:r>
          </a:p>
          <a:p>
            <a:endParaRPr lang="en-GB" dirty="0"/>
          </a:p>
          <a:p>
            <a:r>
              <a:rPr lang="en-GB" dirty="0"/>
              <a:t>And think, this heart, all evil shed away,   </a:t>
            </a:r>
          </a:p>
          <a:p>
            <a:r>
              <a:rPr lang="en-GB" dirty="0"/>
              <a:t>A pulse in the eternal mind, no less </a:t>
            </a:r>
          </a:p>
          <a:p>
            <a:r>
              <a:rPr lang="en-GB" dirty="0"/>
              <a:t>Gives somewhere back the thoughts by England given; </a:t>
            </a:r>
          </a:p>
          <a:p>
            <a:r>
              <a:rPr lang="en-GB" dirty="0"/>
              <a:t>Her sights and sounds; dreams happy as her day;   </a:t>
            </a:r>
          </a:p>
          <a:p>
            <a:r>
              <a:rPr lang="en-GB" dirty="0"/>
              <a:t>And laughter, learnt of friends; and gentleness, </a:t>
            </a:r>
          </a:p>
          <a:p>
            <a:r>
              <a:rPr lang="en-GB" dirty="0"/>
              <a:t>In hearts at peace, under an English heaven.</a:t>
            </a:r>
          </a:p>
        </p:txBody>
      </p:sp>
      <p:sp>
        <p:nvSpPr>
          <p:cNvPr id="3" name="TextBox 2">
            <a:extLst>
              <a:ext uri="{FF2B5EF4-FFF2-40B4-BE49-F238E27FC236}">
                <a16:creationId xmlns:a16="http://schemas.microsoft.com/office/drawing/2014/main" id="{09CAA9D0-34EA-42BB-81FD-D99CE5069532}"/>
              </a:ext>
            </a:extLst>
          </p:cNvPr>
          <p:cNvSpPr txBox="1"/>
          <p:nvPr/>
        </p:nvSpPr>
        <p:spPr>
          <a:xfrm>
            <a:off x="47835" y="78828"/>
            <a:ext cx="2819186" cy="2800767"/>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Black out some of the words you consider to be key to the meaning of the poem. Explain how it changes the poem. </a:t>
            </a:r>
          </a:p>
          <a:p>
            <a:endParaRPr lang="en-GB" sz="2000" b="1" dirty="0"/>
          </a:p>
          <a:p>
            <a:r>
              <a:rPr lang="en-GB" dirty="0"/>
              <a:t> </a:t>
            </a:r>
          </a:p>
          <a:p>
            <a:endParaRPr lang="en-GB" dirty="0"/>
          </a:p>
        </p:txBody>
      </p:sp>
      <p:sp>
        <p:nvSpPr>
          <p:cNvPr id="5" name="TextBox 4">
            <a:extLst>
              <a:ext uri="{FF2B5EF4-FFF2-40B4-BE49-F238E27FC236}">
                <a16:creationId xmlns:a16="http://schemas.microsoft.com/office/drawing/2014/main" id="{2F63821A-4A47-4163-949C-EB98A19C98FF}"/>
              </a:ext>
            </a:extLst>
          </p:cNvPr>
          <p:cNvSpPr txBox="1"/>
          <p:nvPr/>
        </p:nvSpPr>
        <p:spPr>
          <a:xfrm>
            <a:off x="8372777" y="78828"/>
            <a:ext cx="3703609" cy="283154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r>
              <a:rPr lang="en-GB" sz="2000" dirty="0"/>
              <a:t>Why this propaganda poem may upset and offend some people? </a:t>
            </a:r>
          </a:p>
          <a:p>
            <a:r>
              <a:rPr lang="en-GB" sz="2000" dirty="0"/>
              <a:t>What was Brooke’s implying about conscientious objectors? (research if you need to) </a:t>
            </a:r>
          </a:p>
          <a:p>
            <a:r>
              <a:rPr lang="en-GB" sz="2000" dirty="0"/>
              <a:t>What a white feather symbolised in war time? (research) </a:t>
            </a:r>
          </a:p>
          <a:p>
            <a:endParaRPr lang="en-GB" dirty="0"/>
          </a:p>
        </p:txBody>
      </p:sp>
      <p:sp>
        <p:nvSpPr>
          <p:cNvPr id="6" name="TextBox 5">
            <a:extLst>
              <a:ext uri="{FF2B5EF4-FFF2-40B4-BE49-F238E27FC236}">
                <a16:creationId xmlns:a16="http://schemas.microsoft.com/office/drawing/2014/main" id="{CF1B9371-279E-4641-8938-CCF1985E81E6}"/>
              </a:ext>
            </a:extLst>
          </p:cNvPr>
          <p:cNvSpPr txBox="1"/>
          <p:nvPr/>
        </p:nvSpPr>
        <p:spPr>
          <a:xfrm>
            <a:off x="47835" y="3104218"/>
            <a:ext cx="2819185" cy="3416320"/>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Soldier is an abomination of a poem, as it persuaded hundreds of innocent men to sign up to almost certain death” </a:t>
            </a:r>
          </a:p>
          <a:p>
            <a:pPr algn="ctr"/>
            <a:endParaRPr lang="en-GB" sz="2000" b="1" i="1" dirty="0"/>
          </a:p>
          <a:p>
            <a:pPr algn="ctr"/>
            <a:r>
              <a:rPr lang="en-GB" sz="2000" b="1" i="1" dirty="0"/>
              <a:t>Challenge this statement</a:t>
            </a:r>
          </a:p>
          <a:p>
            <a:r>
              <a:rPr lang="en-GB" sz="2000" dirty="0"/>
              <a:t> </a:t>
            </a:r>
          </a:p>
          <a:p>
            <a:endParaRPr lang="en-GB" dirty="0"/>
          </a:p>
          <a:p>
            <a:endParaRPr lang="en-GB" dirty="0"/>
          </a:p>
        </p:txBody>
      </p:sp>
      <p:sp>
        <p:nvSpPr>
          <p:cNvPr id="7" name="TextBox 6">
            <a:extLst>
              <a:ext uri="{FF2B5EF4-FFF2-40B4-BE49-F238E27FC236}">
                <a16:creationId xmlns:a16="http://schemas.microsoft.com/office/drawing/2014/main" id="{44BA48F7-BC8B-4BA0-943D-AF816340DC39}"/>
              </a:ext>
            </a:extLst>
          </p:cNvPr>
          <p:cNvSpPr txBox="1"/>
          <p:nvPr/>
        </p:nvSpPr>
        <p:spPr>
          <a:xfrm>
            <a:off x="8372776" y="3104218"/>
            <a:ext cx="3703610" cy="3477875"/>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Tree>
    <p:extLst>
      <p:ext uri="{BB962C8B-B14F-4D97-AF65-F5344CB8AC3E}">
        <p14:creationId xmlns:p14="http://schemas.microsoft.com/office/powerpoint/2010/main" val="342323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FD4C335-1D45-4AB3-863B-FDFF8BA833A3}"/>
              </a:ext>
            </a:extLst>
          </p:cNvPr>
          <p:cNvSpPr>
            <a:spLocks noChangeArrowheads="1"/>
          </p:cNvSpPr>
          <p:nvPr/>
        </p:nvSpPr>
        <p:spPr bwMode="auto">
          <a:xfrm>
            <a:off x="3638471" y="78828"/>
            <a:ext cx="4276812" cy="6647974"/>
          </a:xfrm>
          <a:prstGeom prst="rect">
            <a:avLst/>
          </a:prstGeom>
          <a:ln/>
        </p:spPr>
        <p:style>
          <a:lnRef idx="1">
            <a:schemeClr val="accent1"/>
          </a:lnRef>
          <a:fillRef idx="2">
            <a:schemeClr val="accent1"/>
          </a:fillRef>
          <a:effectRef idx="1">
            <a:schemeClr val="accent1"/>
          </a:effectRef>
          <a:fontRef idx="minor">
            <a:schemeClr val="dk1"/>
          </a:fontRef>
        </p:style>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22222"/>
                </a:solidFill>
                <a:effectLst/>
                <a:latin typeface="Programme"/>
              </a:rPr>
              <a:t>A Wife in London</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1" i="0" u="none" strike="noStrike" cap="none" normalizeH="0" baseline="0" dirty="0">
                <a:ln>
                  <a:noFill/>
                </a:ln>
                <a:solidFill>
                  <a:srgbClr val="222222"/>
                </a:solidFill>
                <a:effectLst/>
                <a:latin typeface="Programme"/>
              </a:rPr>
              <a:t>I--</a:t>
            </a:r>
            <a:r>
              <a:rPr kumimoji="0" lang="en-US" altLang="en-US" sz="1600" b="1" i="0" u="none" strike="noStrike" cap="none" normalizeH="0" baseline="0" dirty="0">
                <a:ln>
                  <a:noFill/>
                </a:ln>
                <a:solidFill>
                  <a:srgbClr val="000000"/>
                </a:solidFill>
                <a:effectLst/>
                <a:latin typeface="Programme"/>
              </a:rPr>
              <a:t>The Tragedy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Programme"/>
              </a:rPr>
              <a:t>She</a:t>
            </a:r>
            <a:r>
              <a:rPr kumimoji="0" lang="en-US" altLang="en-US" sz="1600" b="0" i="0" u="none" strike="noStrike" cap="none" normalizeH="0" baseline="0" dirty="0">
                <a:ln>
                  <a:noFill/>
                </a:ln>
                <a:solidFill>
                  <a:srgbClr val="222222"/>
                </a:solidFill>
                <a:effectLst/>
                <a:latin typeface="Programme"/>
              </a:rPr>
              <a:t> </a:t>
            </a:r>
            <a:r>
              <a:rPr kumimoji="0" lang="en-US" altLang="en-US" sz="1600" b="0" i="0" u="none" strike="noStrike" cap="none" normalizeH="0" baseline="0" dirty="0">
                <a:ln>
                  <a:noFill/>
                </a:ln>
                <a:solidFill>
                  <a:srgbClr val="000000"/>
                </a:solidFill>
                <a:effectLst/>
                <a:latin typeface="Programme"/>
              </a:rPr>
              <a:t>sits i</a:t>
            </a:r>
            <a:r>
              <a:rPr kumimoji="0" lang="en-US" altLang="en-US" sz="1600" b="0" i="0" u="none" strike="noStrike" cap="none" normalizeH="0" baseline="0" dirty="0">
                <a:ln>
                  <a:noFill/>
                </a:ln>
                <a:solidFill>
                  <a:srgbClr val="222222"/>
                </a:solidFill>
                <a:effectLst/>
                <a:latin typeface="Programme"/>
              </a:rPr>
              <a:t>n the </a:t>
            </a:r>
            <a:r>
              <a:rPr kumimoji="0" lang="en-US" altLang="en-US" sz="1600" b="0" i="0" u="none" strike="noStrike" cap="none" normalizeH="0" baseline="0" dirty="0">
                <a:ln>
                  <a:noFill/>
                </a:ln>
                <a:solidFill>
                  <a:srgbClr val="000000"/>
                </a:solidFill>
                <a:effectLst/>
                <a:latin typeface="Programme"/>
              </a:rPr>
              <a:t>tawny </a:t>
            </a:r>
            <a:r>
              <a:rPr kumimoji="0" lang="en-US" altLang="en-US" sz="1600" b="0" i="0" u="none" strike="noStrike" cap="none" normalizeH="0" baseline="0" dirty="0" err="1">
                <a:ln>
                  <a:noFill/>
                </a:ln>
                <a:solidFill>
                  <a:srgbClr val="000000"/>
                </a:solidFill>
                <a:effectLst/>
                <a:latin typeface="Programme"/>
              </a:rPr>
              <a:t>vapour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That the City lanes have </a:t>
            </a:r>
            <a:r>
              <a:rPr kumimoji="0" lang="en-US" altLang="en-US" sz="1600" b="0" i="0" u="none" strike="noStrike" cap="none" normalizeH="0" baseline="0" dirty="0" err="1">
                <a:ln>
                  <a:noFill/>
                </a:ln>
                <a:solidFill>
                  <a:srgbClr val="000000"/>
                </a:solidFill>
                <a:effectLst/>
                <a:latin typeface="Programme"/>
              </a:rPr>
              <a:t>uprolled</a:t>
            </a:r>
            <a:r>
              <a:rPr kumimoji="0" lang="en-US" altLang="en-US" sz="1600" b="0" i="0" u="none" strike="noStrike" cap="none" normalizeH="0" baseline="0" dirty="0">
                <a:ln>
                  <a:noFill/>
                </a:ln>
                <a:solidFill>
                  <a:srgbClr val="000000"/>
                </a:solidFill>
                <a:effectLst/>
                <a:latin typeface="Programme"/>
              </a:rPr>
              <a:t>,</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Behind whose </a:t>
            </a:r>
            <a:r>
              <a:rPr kumimoji="0" lang="en-US" altLang="en-US" sz="1600" b="0" i="0" u="none" strike="noStrike" cap="none" normalizeH="0" baseline="0" dirty="0">
                <a:ln>
                  <a:noFill/>
                </a:ln>
                <a:solidFill>
                  <a:srgbClr val="000000"/>
                </a:solidFill>
                <a:effectLst/>
                <a:latin typeface="Programme"/>
              </a:rPr>
              <a:t>webby fold on fold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Like a </a:t>
            </a:r>
            <a:r>
              <a:rPr kumimoji="0" lang="en-US" altLang="en-US" sz="1600" b="0" i="0" u="none" strike="noStrike" cap="none" normalizeH="0" baseline="0" dirty="0">
                <a:ln>
                  <a:noFill/>
                </a:ln>
                <a:solidFill>
                  <a:srgbClr val="000000"/>
                </a:solidFill>
                <a:effectLst/>
                <a:latin typeface="Programme"/>
              </a:rPr>
              <a:t>waning</a:t>
            </a:r>
            <a:r>
              <a:rPr kumimoji="0" lang="en-US" altLang="en-US" sz="1600" b="0" i="0" u="none" strike="noStrike" cap="none" normalizeH="0" baseline="0" dirty="0">
                <a:ln>
                  <a:noFill/>
                </a:ln>
                <a:solidFill>
                  <a:srgbClr val="222222"/>
                </a:solidFill>
                <a:effectLst/>
                <a:latin typeface="Programme"/>
              </a:rPr>
              <a:t> </a:t>
            </a:r>
            <a:r>
              <a:rPr kumimoji="0" lang="en-US" altLang="en-US" sz="1600" b="0" i="0" u="none" strike="noStrike" cap="none" normalizeH="0" baseline="0" dirty="0">
                <a:ln>
                  <a:noFill/>
                </a:ln>
                <a:solidFill>
                  <a:srgbClr val="000000"/>
                </a:solidFill>
                <a:effectLst/>
                <a:latin typeface="Programme"/>
              </a:rPr>
              <a:t>taper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The street-lamp glimmers cold.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2400" b="0" i="0" u="none" strike="noStrike" cap="none" normalizeH="0" baseline="0" dirty="0">
                <a:ln>
                  <a:noFill/>
                </a:ln>
                <a:solidFill>
                  <a:schemeClr val="tx1"/>
                </a:solidFill>
                <a:effectLst/>
                <a:latin typeface="Arial" panose="020B0604020202020204" pitchFamily="34" charset="0"/>
              </a:rPr>
              <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rgbClr val="222222"/>
                </a:solidFill>
                <a:effectLst/>
                <a:latin typeface="Programme"/>
              </a:rPr>
              <a:t>A messenger's </a:t>
            </a:r>
            <a:r>
              <a:rPr kumimoji="0" lang="en-US" altLang="en-US" sz="1600" b="0" i="0" u="none" strike="noStrike" cap="none" normalizeH="0" baseline="0" dirty="0">
                <a:ln>
                  <a:noFill/>
                </a:ln>
                <a:solidFill>
                  <a:srgbClr val="000000"/>
                </a:solidFill>
                <a:effectLst/>
                <a:latin typeface="Programme"/>
              </a:rPr>
              <a:t>knock cracks</a:t>
            </a:r>
            <a:r>
              <a:rPr kumimoji="0" lang="en-US" altLang="en-US" sz="1600" b="0" i="0" u="none" strike="noStrike" cap="none" normalizeH="0" baseline="0" dirty="0">
                <a:ln>
                  <a:noFill/>
                </a:ln>
                <a:solidFill>
                  <a:srgbClr val="222222"/>
                </a:solidFill>
                <a:effectLst/>
                <a:latin typeface="Programme"/>
              </a:rPr>
              <a:t> smartly,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Flashed news is in her hand</a:t>
            </a:r>
            <a:br>
              <a:rPr kumimoji="0" lang="en-US" altLang="en-US" sz="1600" b="0" i="0" u="none" strike="noStrike" cap="none" normalizeH="0" baseline="0" dirty="0">
                <a:ln>
                  <a:noFill/>
                </a:ln>
                <a:solidFill>
                  <a:srgbClr val="000000"/>
                </a:solidFill>
                <a:effectLst/>
                <a:latin typeface="Programme"/>
              </a:rPr>
            </a:br>
            <a:r>
              <a:rPr kumimoji="0" lang="en-US" altLang="en-US" sz="1600" b="0" i="0" u="none" strike="noStrike" cap="none" normalizeH="0" baseline="0" dirty="0">
                <a:ln>
                  <a:noFill/>
                </a:ln>
                <a:solidFill>
                  <a:srgbClr val="000000"/>
                </a:solidFill>
                <a:effectLst/>
                <a:latin typeface="Programme"/>
              </a:rPr>
              <a:t>Of meaning it dazes to understand</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Though </a:t>
            </a:r>
            <a:r>
              <a:rPr kumimoji="0" lang="en-US" altLang="en-US" sz="1600" b="0" i="0" u="none" strike="noStrike" cap="none" normalizeH="0" baseline="0" dirty="0">
                <a:ln>
                  <a:noFill/>
                </a:ln>
                <a:solidFill>
                  <a:srgbClr val="000000"/>
                </a:solidFill>
                <a:effectLst/>
                <a:latin typeface="Programme"/>
              </a:rPr>
              <a:t>shaped so shortly: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He--has fallen--in the far South Land . . .</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22222"/>
                </a:solidFill>
                <a:effectLst/>
                <a:latin typeface="Programme"/>
              </a:rPr>
              <a:t>II--</a:t>
            </a:r>
            <a:r>
              <a:rPr kumimoji="0" lang="en-US" altLang="en-US" sz="1600" b="1" i="0" u="none" strike="noStrike" cap="none" normalizeH="0" baseline="0" dirty="0">
                <a:ln>
                  <a:noFill/>
                </a:ln>
                <a:solidFill>
                  <a:srgbClr val="000000"/>
                </a:solidFill>
                <a:effectLst/>
                <a:latin typeface="Programme"/>
              </a:rPr>
              <a:t>The Irony</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err="1">
                <a:ln>
                  <a:noFill/>
                </a:ln>
                <a:solidFill>
                  <a:srgbClr val="222222"/>
                </a:solidFill>
                <a:effectLst/>
                <a:latin typeface="Programme"/>
              </a:rPr>
              <a:t>'Tis</a:t>
            </a:r>
            <a:r>
              <a:rPr kumimoji="0" lang="en-US" altLang="en-US" sz="1600" b="0" i="0" u="none" strike="noStrike" cap="none" normalizeH="0" baseline="0" dirty="0">
                <a:ln>
                  <a:noFill/>
                </a:ln>
                <a:solidFill>
                  <a:srgbClr val="222222"/>
                </a:solidFill>
                <a:effectLst/>
                <a:latin typeface="Programme"/>
              </a:rPr>
              <a:t> the morrow; </a:t>
            </a:r>
            <a:r>
              <a:rPr kumimoji="0" lang="en-US" altLang="en-US" sz="1600" b="0" i="0" u="none" strike="noStrike" cap="none" normalizeH="0" baseline="0" dirty="0">
                <a:ln>
                  <a:noFill/>
                </a:ln>
                <a:solidFill>
                  <a:srgbClr val="000000"/>
                </a:solidFill>
                <a:effectLst/>
                <a:latin typeface="Programme"/>
              </a:rPr>
              <a:t>the fog hangs thicker,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The postman </a:t>
            </a:r>
            <a:r>
              <a:rPr kumimoji="0" lang="en-US" altLang="en-US" sz="1600" b="0" i="0" u="none" strike="noStrike" cap="none" normalizeH="0" baseline="0" dirty="0">
                <a:ln>
                  <a:noFill/>
                </a:ln>
                <a:solidFill>
                  <a:srgbClr val="000000"/>
                </a:solidFill>
                <a:effectLst/>
                <a:latin typeface="Programme"/>
              </a:rPr>
              <a:t>nears and goes:</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A letter is brought whose lines disclose</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By the firelight flicker</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His hand, whom the worm now knows:</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endParaRPr kumimoji="0" lang="en-US" altLang="en-US" sz="1600" b="0" i="0" u="none" strike="noStrike" cap="none" normalizeH="0" baseline="0" dirty="0">
              <a:ln>
                <a:noFill/>
              </a:ln>
              <a:solidFill>
                <a:srgbClr val="222222"/>
              </a:solidFill>
              <a:effectLst/>
              <a:latin typeface="Programm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000000"/>
                </a:solidFill>
                <a:effectLst/>
                <a:latin typeface="Programme"/>
              </a:rPr>
              <a:t>Fresh--firm-</a:t>
            </a:r>
            <a:r>
              <a:rPr kumimoji="0" lang="en-US" altLang="en-US" sz="1600" b="0" i="0" u="none" strike="noStrike" cap="none" normalizeH="0" baseline="0" dirty="0">
                <a:ln>
                  <a:noFill/>
                </a:ln>
                <a:solidFill>
                  <a:srgbClr val="222222"/>
                </a:solidFill>
                <a:effectLst/>
                <a:latin typeface="Programme"/>
              </a:rPr>
              <a:t>-</a:t>
            </a:r>
            <a:r>
              <a:rPr kumimoji="0" lang="en-US" altLang="en-US" sz="1600" b="0" i="0" u="none" strike="noStrike" cap="none" normalizeH="0" baseline="0" dirty="0">
                <a:ln>
                  <a:noFill/>
                </a:ln>
                <a:solidFill>
                  <a:srgbClr val="000000"/>
                </a:solidFill>
                <a:effectLst/>
                <a:latin typeface="Programme"/>
              </a:rPr>
              <a:t>penned in highest feather -</a:t>
            </a:r>
            <a:r>
              <a:rPr kumimoji="0" lang="en-US" altLang="en-US" sz="800" b="0" i="0" u="none" strike="noStrike" cap="none" normalizeH="0" baseline="0" dirty="0">
                <a:ln>
                  <a:noFill/>
                </a:ln>
                <a:solidFill>
                  <a:schemeClr val="tx1"/>
                </a:solidFill>
                <a:effectLst/>
              </a:rPr>
              <a:t/>
            </a:r>
            <a:br>
              <a:rPr kumimoji="0" lang="en-US" altLang="en-US" sz="8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rgbClr val="222222"/>
                </a:solidFill>
                <a:effectLst/>
                <a:latin typeface="Programme"/>
              </a:rPr>
              <a:t>Page-full of his hoped return,</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And of home-planned jaunts by brake and burn</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In the summer weather,</a:t>
            </a:r>
            <a:br>
              <a:rPr kumimoji="0" lang="en-US" altLang="en-US" sz="1600" b="0" i="0" u="none" strike="noStrike" cap="none" normalizeH="0" baseline="0" dirty="0">
                <a:ln>
                  <a:noFill/>
                </a:ln>
                <a:solidFill>
                  <a:srgbClr val="222222"/>
                </a:solidFill>
                <a:effectLst/>
                <a:latin typeface="Programme"/>
              </a:rPr>
            </a:br>
            <a:r>
              <a:rPr kumimoji="0" lang="en-US" altLang="en-US" sz="1600" b="0" i="0" u="none" strike="noStrike" cap="none" normalizeH="0" baseline="0" dirty="0">
                <a:ln>
                  <a:noFill/>
                </a:ln>
                <a:solidFill>
                  <a:srgbClr val="222222"/>
                </a:solidFill>
                <a:effectLst/>
                <a:latin typeface="Programme"/>
              </a:rPr>
              <a:t>And of new love that they would learn.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 name="TextBox 1"/>
          <p:cNvSpPr txBox="1"/>
          <p:nvPr/>
        </p:nvSpPr>
        <p:spPr>
          <a:xfrm>
            <a:off x="47835" y="78828"/>
            <a:ext cx="3397188"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Create a storyboard of the events in the poem. Do this chronologically and include a summary of how the wife feels during different elements of the poem </a:t>
            </a:r>
          </a:p>
          <a:p>
            <a:endParaRPr lang="en-GB" sz="2000" b="1" dirty="0"/>
          </a:p>
          <a:p>
            <a:endParaRPr lang="en-GB" sz="2000" b="1" dirty="0"/>
          </a:p>
          <a:p>
            <a:r>
              <a:rPr lang="en-GB" dirty="0"/>
              <a:t> </a:t>
            </a:r>
          </a:p>
          <a:p>
            <a:endParaRPr lang="en-GB" dirty="0"/>
          </a:p>
        </p:txBody>
      </p:sp>
      <p:sp>
        <p:nvSpPr>
          <p:cNvPr id="5" name="TextBox 4"/>
          <p:cNvSpPr txBox="1"/>
          <p:nvPr/>
        </p:nvSpPr>
        <p:spPr>
          <a:xfrm>
            <a:off x="47835" y="3699641"/>
            <a:ext cx="3397188" cy="2523768"/>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Women were the forgotten hero’s of any war time” </a:t>
            </a:r>
          </a:p>
          <a:p>
            <a:endParaRPr lang="en-GB" sz="2000" b="1" dirty="0"/>
          </a:p>
          <a:p>
            <a:r>
              <a:rPr lang="en-GB" sz="2000" b="1" dirty="0"/>
              <a:t>Decide how you could support this statement using evidence from the poem</a:t>
            </a:r>
            <a:endParaRPr lang="en-GB" b="1" dirty="0"/>
          </a:p>
          <a:p>
            <a:endParaRPr lang="en-GB" dirty="0"/>
          </a:p>
        </p:txBody>
      </p:sp>
      <p:sp>
        <p:nvSpPr>
          <p:cNvPr id="6" name="TextBox 5"/>
          <p:cNvSpPr txBox="1"/>
          <p:nvPr/>
        </p:nvSpPr>
        <p:spPr>
          <a:xfrm>
            <a:off x="8108731" y="78828"/>
            <a:ext cx="3967655" cy="3108543"/>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dirty="0"/>
              <a:t>Why did Hardy choose to show the grief unfolding in this poignant way? (look up poignant if you need to) </a:t>
            </a:r>
          </a:p>
          <a:p>
            <a:r>
              <a:rPr lang="en-GB" sz="2000" dirty="0"/>
              <a:t>What effect does the repetition of the pathetic fallacy have on the mood and atmosphere of the poem? </a:t>
            </a:r>
          </a:p>
          <a:p>
            <a:endParaRPr lang="en-GB" dirty="0"/>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Tree>
    <p:extLst>
      <p:ext uri="{BB962C8B-B14F-4D97-AF65-F5344CB8AC3E}">
        <p14:creationId xmlns:p14="http://schemas.microsoft.com/office/powerpoint/2010/main" val="95329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35" y="78828"/>
            <a:ext cx="3397188" cy="3108543"/>
          </a:xfrm>
          <a:prstGeom prst="rect">
            <a:avLst/>
          </a:prstGeom>
          <a:ln w="762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dirty="0"/>
              <a:t>Transform: </a:t>
            </a:r>
            <a:r>
              <a:rPr lang="en-GB" sz="2000" dirty="0"/>
              <a:t>Select all the imagery examples from the poem and create images that support the words that are being used to create the imagery in your mind.</a:t>
            </a:r>
          </a:p>
          <a:p>
            <a:r>
              <a:rPr lang="en-GB" sz="2000" dirty="0"/>
              <a:t>Write the quote next to the image.</a:t>
            </a:r>
          </a:p>
          <a:p>
            <a:r>
              <a:rPr lang="en-GB" dirty="0"/>
              <a:t> </a:t>
            </a:r>
          </a:p>
          <a:p>
            <a:endParaRPr lang="en-GB" dirty="0"/>
          </a:p>
        </p:txBody>
      </p:sp>
      <p:sp>
        <p:nvSpPr>
          <p:cNvPr id="5" name="TextBox 4"/>
          <p:cNvSpPr txBox="1"/>
          <p:nvPr/>
        </p:nvSpPr>
        <p:spPr>
          <a:xfrm>
            <a:off x="47835" y="3699641"/>
            <a:ext cx="3397188" cy="2862322"/>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000" b="1" dirty="0"/>
              <a:t>Criticise: </a:t>
            </a:r>
            <a:r>
              <a:rPr lang="en-GB" sz="2000" dirty="0"/>
              <a:t>“The officers and government officials in charge of the war effort were culpable for the unnecessary deaths of many soldiers” </a:t>
            </a:r>
          </a:p>
          <a:p>
            <a:endParaRPr lang="en-GB" sz="2000" b="1" dirty="0"/>
          </a:p>
          <a:p>
            <a:r>
              <a:rPr lang="en-GB" sz="2000" b="1" dirty="0"/>
              <a:t>How can Dulce et Decorum Est support or disprove this statement? </a:t>
            </a:r>
            <a:endParaRPr lang="en-GB" dirty="0"/>
          </a:p>
        </p:txBody>
      </p:sp>
      <p:sp>
        <p:nvSpPr>
          <p:cNvPr id="6" name="TextBox 5"/>
          <p:cNvSpPr txBox="1"/>
          <p:nvPr/>
        </p:nvSpPr>
        <p:spPr>
          <a:xfrm>
            <a:off x="8108731" y="78828"/>
            <a:ext cx="3967655" cy="2831544"/>
          </a:xfrm>
          <a:prstGeom prst="rect">
            <a:avLst/>
          </a:prstGeom>
          <a:ln w="762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2000" b="1" dirty="0"/>
              <a:t>Consider: </a:t>
            </a:r>
          </a:p>
          <a:p>
            <a:r>
              <a:rPr lang="en-GB" sz="2000" b="1" dirty="0"/>
              <a:t>The structure of the poem. </a:t>
            </a:r>
          </a:p>
          <a:p>
            <a:r>
              <a:rPr lang="en-GB" sz="2000" b="1" dirty="0"/>
              <a:t>Where is the pace quickening? </a:t>
            </a:r>
          </a:p>
          <a:p>
            <a:r>
              <a:rPr lang="en-GB" sz="2000" b="1" dirty="0"/>
              <a:t>Why is this important? </a:t>
            </a:r>
          </a:p>
          <a:p>
            <a:r>
              <a:rPr lang="en-GB" sz="2000" b="1" dirty="0"/>
              <a:t>Why does Owen use Latin in the final lines and the title? </a:t>
            </a:r>
          </a:p>
          <a:p>
            <a:r>
              <a:rPr lang="en-GB" sz="2000" b="1" dirty="0"/>
              <a:t>What message is Owen portraying about war? </a:t>
            </a:r>
          </a:p>
          <a:p>
            <a:endParaRPr lang="en-GB" dirty="0"/>
          </a:p>
        </p:txBody>
      </p:sp>
      <p:sp>
        <p:nvSpPr>
          <p:cNvPr id="8" name="TextBox 7">
            <a:extLst>
              <a:ext uri="{FF2B5EF4-FFF2-40B4-BE49-F238E27FC236}">
                <a16:creationId xmlns:a16="http://schemas.microsoft.com/office/drawing/2014/main" id="{01088FB3-7E46-4A22-A49F-91028365EA36}"/>
              </a:ext>
            </a:extLst>
          </p:cNvPr>
          <p:cNvSpPr txBox="1"/>
          <p:nvPr/>
        </p:nvSpPr>
        <p:spPr>
          <a:xfrm>
            <a:off x="8108731" y="3429000"/>
            <a:ext cx="3967654" cy="3170099"/>
          </a:xfrm>
          <a:prstGeom prst="rect">
            <a:avLst/>
          </a:prstGeom>
          <a:ln w="76200"/>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2000" b="1" dirty="0"/>
              <a:t>Prioritise: </a:t>
            </a:r>
            <a:r>
              <a:rPr lang="en-GB" sz="2000" dirty="0"/>
              <a:t>Choose your top five quotes from the poem and explode them with: </a:t>
            </a:r>
          </a:p>
          <a:p>
            <a:r>
              <a:rPr lang="en-GB" sz="2000" dirty="0"/>
              <a:t>Meaning/Effect </a:t>
            </a:r>
          </a:p>
          <a:p>
            <a:r>
              <a:rPr lang="en-GB" sz="2000" dirty="0"/>
              <a:t>Zooming in on a word in the quote </a:t>
            </a:r>
          </a:p>
          <a:p>
            <a:r>
              <a:rPr lang="en-GB" sz="2000" dirty="0"/>
              <a:t>Use triplets to develop your ideas </a:t>
            </a:r>
          </a:p>
          <a:p>
            <a:r>
              <a:rPr lang="en-GB" sz="2000" dirty="0"/>
              <a:t>Focus on context </a:t>
            </a:r>
          </a:p>
          <a:p>
            <a:r>
              <a:rPr lang="en-GB" sz="2000" dirty="0"/>
              <a:t>Exploration of the connotations </a:t>
            </a:r>
          </a:p>
          <a:p>
            <a:r>
              <a:rPr lang="en-GB" sz="2000" dirty="0"/>
              <a:t>Exploration of the context that links &amp; why</a:t>
            </a:r>
          </a:p>
        </p:txBody>
      </p:sp>
      <p:sp>
        <p:nvSpPr>
          <p:cNvPr id="7" name="Rectangle 6">
            <a:extLst>
              <a:ext uri="{FF2B5EF4-FFF2-40B4-BE49-F238E27FC236}">
                <a16:creationId xmlns:a16="http://schemas.microsoft.com/office/drawing/2014/main" id="{BC0EDB14-9E23-45D2-B131-F14CF1E8E288}"/>
              </a:ext>
            </a:extLst>
          </p:cNvPr>
          <p:cNvSpPr/>
          <p:nvPr/>
        </p:nvSpPr>
        <p:spPr>
          <a:xfrm>
            <a:off x="3936080" y="236483"/>
            <a:ext cx="3825367" cy="618630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1200" b="1" dirty="0"/>
              <a:t>Dulce et Decorum Est</a:t>
            </a:r>
          </a:p>
          <a:p>
            <a:r>
              <a:rPr lang="en-GB" sz="1200" dirty="0"/>
              <a:t>Bent double, like old beggars under sacks,</a:t>
            </a:r>
          </a:p>
          <a:p>
            <a:r>
              <a:rPr lang="en-GB" sz="1200" dirty="0"/>
              <a:t>Knock-kneed, coughing like hags, we cursed through sludge,</a:t>
            </a:r>
          </a:p>
          <a:p>
            <a:r>
              <a:rPr lang="en-GB" sz="1200" dirty="0"/>
              <a:t>Till on the haunting flares we turned our backs</a:t>
            </a:r>
          </a:p>
          <a:p>
            <a:r>
              <a:rPr lang="en-GB" sz="1200" dirty="0"/>
              <a:t>And towards our distant rest began to trudge.</a:t>
            </a:r>
          </a:p>
          <a:p>
            <a:r>
              <a:rPr lang="en-GB" sz="1200" dirty="0"/>
              <a:t>Men marched asleep. Many had lost their boots</a:t>
            </a:r>
          </a:p>
          <a:p>
            <a:r>
              <a:rPr lang="en-GB" sz="1200" dirty="0"/>
              <a:t>But limped on, blood-shod. All went lame; all blind;</a:t>
            </a:r>
          </a:p>
          <a:p>
            <a:r>
              <a:rPr lang="en-GB" sz="1200" dirty="0"/>
              <a:t>Drunk with fatigue; deaf even to the hoots</a:t>
            </a:r>
          </a:p>
          <a:p>
            <a:r>
              <a:rPr lang="en-GB" sz="1200" dirty="0"/>
              <a:t>Of tired, outstripped Five-Nines that dropped behind.</a:t>
            </a:r>
          </a:p>
          <a:p>
            <a:endParaRPr lang="en-GB" sz="1200" dirty="0"/>
          </a:p>
          <a:p>
            <a:r>
              <a:rPr lang="en-GB" sz="1200" dirty="0"/>
              <a:t>Gas! Gas! Quick, boys!—An ecstasy of fumbling,</a:t>
            </a:r>
          </a:p>
          <a:p>
            <a:r>
              <a:rPr lang="en-GB" sz="1200" dirty="0"/>
              <a:t>Fitting the clumsy helmets just in time;</a:t>
            </a:r>
          </a:p>
          <a:p>
            <a:r>
              <a:rPr lang="en-GB" sz="1200" dirty="0"/>
              <a:t>But someone still was yelling out and stumbling</a:t>
            </a:r>
          </a:p>
          <a:p>
            <a:r>
              <a:rPr lang="en-GB" sz="1200" dirty="0"/>
              <a:t>And </a:t>
            </a:r>
            <a:r>
              <a:rPr lang="en-GB" sz="1200" dirty="0" err="1"/>
              <a:t>flound’ring</a:t>
            </a:r>
            <a:r>
              <a:rPr lang="en-GB" sz="1200" dirty="0"/>
              <a:t> like a man in fire or lime...</a:t>
            </a:r>
          </a:p>
          <a:p>
            <a:r>
              <a:rPr lang="en-GB" sz="1200" dirty="0"/>
              <a:t>Dim, through the misty panes and thick green light,</a:t>
            </a:r>
          </a:p>
          <a:p>
            <a:r>
              <a:rPr lang="en-GB" sz="1200" dirty="0"/>
              <a:t>As under a green sea, I saw him drowning.</a:t>
            </a:r>
          </a:p>
          <a:p>
            <a:endParaRPr lang="en-GB" sz="1200" dirty="0"/>
          </a:p>
          <a:p>
            <a:r>
              <a:rPr lang="en-GB" sz="1200" dirty="0"/>
              <a:t>In all my dreams, before my helpless sight,</a:t>
            </a:r>
          </a:p>
          <a:p>
            <a:r>
              <a:rPr lang="en-GB" sz="1200" dirty="0"/>
              <a:t>He plunges at me, guttering, choking, drowning.</a:t>
            </a:r>
          </a:p>
          <a:p>
            <a:endParaRPr lang="en-GB" sz="1200" dirty="0"/>
          </a:p>
          <a:p>
            <a:r>
              <a:rPr lang="en-GB" sz="1200" dirty="0"/>
              <a:t>If in some smothering dreams you too could pace</a:t>
            </a:r>
          </a:p>
          <a:p>
            <a:r>
              <a:rPr lang="en-GB" sz="1200" dirty="0"/>
              <a:t>Behind the wagon that we flung him in,</a:t>
            </a:r>
          </a:p>
          <a:p>
            <a:r>
              <a:rPr lang="en-GB" sz="1200" dirty="0"/>
              <a:t>And watch the white eyes writhing in his face,</a:t>
            </a:r>
          </a:p>
          <a:p>
            <a:r>
              <a:rPr lang="en-GB" sz="1200" dirty="0"/>
              <a:t>His hanging face, like a devil’s sick of sin;</a:t>
            </a:r>
          </a:p>
          <a:p>
            <a:r>
              <a:rPr lang="en-GB" sz="1200" dirty="0"/>
              <a:t>If you could hear, at every jolt, the blood</a:t>
            </a:r>
          </a:p>
          <a:p>
            <a:r>
              <a:rPr lang="en-GB" sz="1200" dirty="0"/>
              <a:t>Come gargling from the froth-corrupted lungs,</a:t>
            </a:r>
          </a:p>
          <a:p>
            <a:r>
              <a:rPr lang="en-GB" sz="1200" dirty="0"/>
              <a:t>Obscene as cancer, bitter as the cud</a:t>
            </a:r>
          </a:p>
          <a:p>
            <a:r>
              <a:rPr lang="en-GB" sz="1200" dirty="0"/>
              <a:t>Of vile, incurable sores on innocent tongues,—</a:t>
            </a:r>
          </a:p>
          <a:p>
            <a:r>
              <a:rPr lang="en-GB" sz="1200" dirty="0"/>
              <a:t>My friend, you would not tell with such high zest</a:t>
            </a:r>
          </a:p>
          <a:p>
            <a:r>
              <a:rPr lang="en-GB" sz="1200" dirty="0"/>
              <a:t>To children ardent for some desperate glory,</a:t>
            </a:r>
          </a:p>
          <a:p>
            <a:r>
              <a:rPr lang="en-GB" sz="1200" dirty="0"/>
              <a:t>The old Lie: Dulce et decorum </a:t>
            </a:r>
            <a:r>
              <a:rPr lang="en-GB" sz="1200" dirty="0" err="1"/>
              <a:t>est</a:t>
            </a:r>
            <a:endParaRPr lang="en-GB" sz="1200" dirty="0"/>
          </a:p>
          <a:p>
            <a:r>
              <a:rPr lang="en-GB" sz="1200" dirty="0"/>
              <a:t>Pro patria </a:t>
            </a:r>
            <a:r>
              <a:rPr lang="en-GB" sz="1200" dirty="0" err="1"/>
              <a:t>mori</a:t>
            </a:r>
            <a:r>
              <a:rPr lang="en-GB" sz="1200" dirty="0"/>
              <a:t>.</a:t>
            </a:r>
          </a:p>
        </p:txBody>
      </p:sp>
    </p:spTree>
    <p:extLst>
      <p:ext uri="{BB962C8B-B14F-4D97-AF65-F5344CB8AC3E}">
        <p14:creationId xmlns:p14="http://schemas.microsoft.com/office/powerpoint/2010/main" val="237680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6137</Words>
  <Application>Microsoft Office PowerPoint</Application>
  <PresentationFormat>Widescreen</PresentationFormat>
  <Paragraphs>1042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Programme</vt:lpstr>
      <vt:lpstr>Raleway</vt:lpstr>
      <vt:lpstr>Roboto</vt:lpstr>
      <vt:lpstr>Times New Roman</vt:lpstr>
      <vt:lpstr>Office Theme</vt:lpstr>
      <vt:lpstr>PowerPoint Presentation</vt:lpstr>
      <vt:lpstr>Anthology; comparison poem essay </vt:lpstr>
      <vt:lpstr>Revision Guide for the Exam Anthology Literature Reading Comparison Tips &amp; Exercises</vt:lpstr>
      <vt:lpstr>Anthology; single poem essay </vt:lpstr>
      <vt:lpstr>PowerPoint Presentation</vt:lpstr>
      <vt:lpstr>PowerPoint Presentation</vt:lpstr>
      <vt:lpstr>PowerPoint Presentation</vt:lpstr>
      <vt:lpstr>PowerPoint Presentation</vt:lpstr>
      <vt:lpstr>PowerPoint Presentation</vt:lpstr>
      <vt:lpstr>PowerPoint Presentation</vt:lpstr>
      <vt:lpstr>War Poems: Possible Exam questions &amp; exercises – remember you can also just do a single poem with the same focus as the comparison question </vt:lpstr>
      <vt:lpstr>PowerPoint Presentation</vt:lpstr>
      <vt:lpstr>PowerPoint Presentation</vt:lpstr>
      <vt:lpstr>PowerPoint Presentation</vt:lpstr>
      <vt:lpstr>PowerPoint Presentation</vt:lpstr>
      <vt:lpstr>PowerPoint Presentation</vt:lpstr>
      <vt:lpstr>PowerPoint Presentation</vt:lpstr>
      <vt:lpstr>Love Poems: Possible Exam questions &amp; exercises – remember you can also just do a single poem with the same focus as the comparison question </vt:lpstr>
      <vt:lpstr>PowerPoint Presentation</vt:lpstr>
      <vt:lpstr>PowerPoint Presentation</vt:lpstr>
      <vt:lpstr>PowerPoint Presentation</vt:lpstr>
      <vt:lpstr>PowerPoint Presentation</vt:lpstr>
      <vt:lpstr>PowerPoint Presentation</vt:lpstr>
      <vt:lpstr>Place Poems: Possible Exam questions &amp; exercises – remember you can also just do a single poem with the same focus as the comparison question </vt:lpstr>
      <vt:lpstr>PowerPoint Presentation</vt:lpstr>
      <vt:lpstr>PowerPoint Presentation</vt:lpstr>
      <vt:lpstr>PowerPoint Presentation</vt:lpstr>
      <vt:lpstr>PowerPoint Presentation</vt:lpstr>
      <vt:lpstr>PowerPoint Presentation</vt:lpstr>
      <vt:lpstr>Nature Poems: Possible Exam questions &amp; exercises – remember you can also just do a single poem with the same focus as the comparison question </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Strachan</dc:creator>
  <cp:lastModifiedBy>Susan Strachan</cp:lastModifiedBy>
  <cp:revision>31</cp:revision>
  <dcterms:created xsi:type="dcterms:W3CDTF">2018-03-15T13:57:30Z</dcterms:created>
  <dcterms:modified xsi:type="dcterms:W3CDTF">2018-04-10T08:33:49Z</dcterms:modified>
</cp:coreProperties>
</file>