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76" r:id="rId2"/>
    <p:sldId id="264" r:id="rId3"/>
    <p:sldId id="283" r:id="rId4"/>
    <p:sldId id="265" r:id="rId5"/>
    <p:sldId id="266" r:id="rId6"/>
    <p:sldId id="267" r:id="rId7"/>
    <p:sldId id="268" r:id="rId8"/>
    <p:sldId id="269" r:id="rId9"/>
    <p:sldId id="270" r:id="rId10"/>
    <p:sldId id="282" r:id="rId11"/>
    <p:sldId id="257" r:id="rId12"/>
    <p:sldId id="271" r:id="rId13"/>
    <p:sldId id="272" r:id="rId14"/>
    <p:sldId id="273" r:id="rId15"/>
    <p:sldId id="274" r:id="rId16"/>
    <p:sldId id="275" r:id="rId17"/>
    <p:sldId id="277" r:id="rId18"/>
    <p:sldId id="278" r:id="rId19"/>
    <p:sldId id="279" r:id="rId20"/>
    <p:sldId id="280" r:id="rId21"/>
    <p:sldId id="281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7AEEF-2C12-46AC-8719-472F499C0F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pPr algn="ctr"/>
            <a:r>
              <a:rPr lang="en-GB" b="1" dirty="0"/>
              <a:t>Blanked out copies of The Eduqas Anthology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DCF16-581D-4588-89AE-FBACBF531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Use this as a test of your knowledge</a:t>
            </a:r>
          </a:p>
          <a:p>
            <a:r>
              <a:rPr lang="en-GB" dirty="0">
                <a:solidFill>
                  <a:schemeClr val="bg1"/>
                </a:solidFill>
              </a:rPr>
              <a:t>See how many quotes you can remember </a:t>
            </a:r>
          </a:p>
          <a:p>
            <a:r>
              <a:rPr lang="en-GB" dirty="0">
                <a:solidFill>
                  <a:schemeClr val="bg1"/>
                </a:solidFill>
              </a:rPr>
              <a:t>Re-test yourself </a:t>
            </a:r>
          </a:p>
          <a:p>
            <a:r>
              <a:rPr lang="en-GB" dirty="0">
                <a:solidFill>
                  <a:schemeClr val="bg1"/>
                </a:solidFill>
              </a:rPr>
              <a:t>See if you have improved </a:t>
            </a:r>
          </a:p>
          <a:p>
            <a:r>
              <a:rPr lang="en-GB" dirty="0">
                <a:solidFill>
                  <a:schemeClr val="bg1"/>
                </a:solidFill>
              </a:rPr>
              <a:t>Repeat till you get them all correct </a:t>
            </a:r>
          </a:p>
          <a:p>
            <a:r>
              <a:rPr lang="en-GB" dirty="0">
                <a:solidFill>
                  <a:schemeClr val="bg1"/>
                </a:solidFill>
              </a:rPr>
              <a:t>Then – see if you can remember the quotes without the blanked out version </a:t>
            </a:r>
          </a:p>
          <a:p>
            <a:r>
              <a:rPr lang="en-GB" dirty="0">
                <a:solidFill>
                  <a:schemeClr val="bg1"/>
                </a:solidFill>
              </a:rPr>
              <a:t>If you can – keep revising them </a:t>
            </a:r>
          </a:p>
          <a:p>
            <a:r>
              <a:rPr lang="en-GB" dirty="0">
                <a:solidFill>
                  <a:schemeClr val="bg1"/>
                </a:solidFill>
              </a:rPr>
              <a:t>You will then be onto a winner for the exam 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marL="114300" indent="0" algn="ctr">
              <a:buNone/>
            </a:pPr>
            <a:r>
              <a:rPr lang="en-GB" b="1" dirty="0">
                <a:solidFill>
                  <a:schemeClr val="bg1"/>
                </a:solidFill>
              </a:rPr>
              <a:t>“May the quotes be with you!” </a:t>
            </a:r>
          </a:p>
        </p:txBody>
      </p:sp>
    </p:spTree>
    <p:extLst>
      <p:ext uri="{BB962C8B-B14F-4D97-AF65-F5344CB8AC3E}">
        <p14:creationId xmlns:p14="http://schemas.microsoft.com/office/powerpoint/2010/main" val="325731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FCE6A3-4687-4693-A34B-41178C435F85}"/>
              </a:ext>
            </a:extLst>
          </p:cNvPr>
          <p:cNvSpPr/>
          <p:nvPr/>
        </p:nvSpPr>
        <p:spPr>
          <a:xfrm>
            <a:off x="0" y="0"/>
            <a:ext cx="4572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To Autumn by John Keats </a:t>
            </a:r>
          </a:p>
          <a:p>
            <a:pPr fontAlgn="base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Season of mists and mellow fruitfulness,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Close bosom-friend of the maturing sun;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Conspiring with him how to load and bless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With fruit the vines that round the thatch-eves run;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To bend with apples the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moss'd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cottage-trees,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And fill all fruit with ripeness to the core;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To swell the gourd, and plump the hazel shells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With a sweet kernel; to set budding more,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still more, later flowers for the bees,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Until they think warm days will never cease,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For summer has o'er-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brimm'd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their clammy cells.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Who hath not seen thee oft amid thy store?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Sometimes whoever seeks abroad may find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Thee sitting careless on a granary floor,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Thy hair soft-lifted by the winnowing wind;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Or on a half-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reap'd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furrow sound asleep,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Drows'd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with the fume of poppies, while thy hook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Spares the next swath and all its twined flowers: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sometimes like a gleaner thou dost keep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Steady thy laden head across a brook;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Or by a cyder-press, with patient look,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Thou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watchest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the last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oozings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hours by hours.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435AD3-321A-4122-8895-50C02C232A04}"/>
              </a:ext>
            </a:extLst>
          </p:cNvPr>
          <p:cNvSpPr/>
          <p:nvPr/>
        </p:nvSpPr>
        <p:spPr>
          <a:xfrm>
            <a:off x="4404360" y="0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 are the songs of spring? Ay, Where are they?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Think not of them, thou hast thy music too,—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While barred clouds bloom the soft-dying day,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And touch the stubble-plains with rosy hue;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Then in a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wailful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choir the small gnats mourn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Among the river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sallows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borne aloft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Or sinking as the light wind lives or dies;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full-grown lambs loud bleat from hilly bourn;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Hedge-crickets sing; and now with treble soft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The red-breast whistles from a garden-croft;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And gathering swallows twitter in the skies.</a:t>
            </a:r>
          </a:p>
        </p:txBody>
      </p:sp>
    </p:spTree>
    <p:extLst>
      <p:ext uri="{BB962C8B-B14F-4D97-AF65-F5344CB8AC3E}">
        <p14:creationId xmlns:p14="http://schemas.microsoft.com/office/powerpoint/2010/main" val="4221783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0" y="-45720"/>
            <a:ext cx="4389120" cy="461664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b="1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LONDON</a:t>
            </a:r>
          </a:p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I wander thro' each </a:t>
            </a:r>
            <a:r>
              <a:rPr lang="en-GB" sz="1200" dirty="0" err="1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charter'd</a:t>
            </a: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 street, 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Near where the </a:t>
            </a:r>
            <a:r>
              <a:rPr lang="en-GB" sz="1200" dirty="0" err="1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charter'd</a:t>
            </a: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 Thames does flow. 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And mark in every face I meet 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Marks of weakness, marks of woe. 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In every cry of every Man, 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In every Infants cry of fear, 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In every voice: in every ban, 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The mind-</a:t>
            </a:r>
            <a:r>
              <a:rPr lang="en-GB" sz="1200" dirty="0" err="1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forg'd</a:t>
            </a: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 manacles I hear </a:t>
            </a:r>
            <a:endParaRPr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>
              <a:buNone/>
            </a:pP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How the Chimney-sweepers cry </a:t>
            </a:r>
          </a:p>
          <a:p>
            <a:pPr marL="139700" lvl="0" indent="-190500"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Every blackning Church </a:t>
            </a:r>
            <a:r>
              <a:rPr lang="en-GB" sz="1200" dirty="0" err="1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appalls</a:t>
            </a: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, </a:t>
            </a:r>
          </a:p>
          <a:p>
            <a:pPr marL="139700" lvl="0" indent="-190500"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And the hapless Soldiers sigh </a:t>
            </a:r>
          </a:p>
          <a:p>
            <a:pPr marL="139700" lvl="0" indent="-190500"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Runs in blood down Palace walls </a:t>
            </a:r>
          </a:p>
          <a:p>
            <a:pPr marL="139700" lvl="0" indent="-190500">
              <a:buNone/>
            </a:pPr>
            <a:endParaRPr lang="en-GB" sz="1200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But most thro' midnight streets I hear </a:t>
            </a:r>
          </a:p>
          <a:p>
            <a:pPr marL="139700" lvl="0" indent="-190500"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How the youthful Harlots curse </a:t>
            </a:r>
          </a:p>
          <a:p>
            <a:pPr marL="139700" lvl="0" indent="-190500"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Blasts the new-born Infants tear </a:t>
            </a:r>
          </a:p>
          <a:p>
            <a:pPr marL="139700" lvl="0" indent="-190500">
              <a:buNone/>
            </a:pPr>
            <a:r>
              <a:rPr lang="en-GB" sz="1200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And blights with plagues the Marriage hearse </a:t>
            </a:r>
          </a:p>
          <a:p>
            <a:pPr marL="139700" lvl="0" indent="-190500">
              <a:buNone/>
            </a:pPr>
            <a:endParaRPr lang="en-GB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endParaRPr dirty="0"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232410" y="4570928"/>
            <a:ext cx="8679180" cy="44608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latin typeface="Bangers"/>
                <a:ea typeface="Bangers"/>
                <a:cs typeface="Bangers"/>
                <a:sym typeface="Bangers"/>
              </a:rPr>
              <a:t>Write one to seven in your books, and then fill in the gaps</a:t>
            </a:r>
            <a:endParaRPr sz="28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457C2B-976D-4F90-8862-825DB1208A5C}"/>
              </a:ext>
            </a:extLst>
          </p:cNvPr>
          <p:cNvSpPr/>
          <p:nvPr/>
        </p:nvSpPr>
        <p:spPr>
          <a:xfrm>
            <a:off x="4389120" y="0"/>
            <a:ext cx="43891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9700" lvl="0" indent="-190500">
              <a:buClr>
                <a:schemeClr val="dk1"/>
              </a:buClr>
              <a:buSzPts val="1100"/>
            </a:pPr>
            <a:r>
              <a:rPr lang="en-GB" b="1" dirty="0">
                <a:solidFill>
                  <a:schemeClr val="dk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LONDON</a:t>
            </a:r>
          </a:p>
          <a:p>
            <a:pPr marL="139700" lvl="0" indent="-190500"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I wander thro' each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charter'd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 street, </a:t>
            </a:r>
          </a:p>
          <a:p>
            <a:pPr marL="139700" lvl="0" indent="-190500"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Near where the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charter'd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 Thames does flow. </a:t>
            </a:r>
          </a:p>
          <a:p>
            <a:pPr marL="139700" lvl="0" indent="-190500"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And mark in every face I meet </a:t>
            </a:r>
          </a:p>
          <a:p>
            <a:pPr marL="139700" lvl="0" indent="-190500"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Marks of weakness, marks of woe. </a:t>
            </a:r>
          </a:p>
          <a:p>
            <a:pPr marL="139700" lvl="0" indent="-190500">
              <a:buClr>
                <a:schemeClr val="dk1"/>
              </a:buClr>
              <a:buSzPts val="1100"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In every cry of every Man, </a:t>
            </a:r>
          </a:p>
          <a:p>
            <a:pPr marL="139700" lvl="0" indent="-190500"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In every Infants cry of fear, </a:t>
            </a:r>
          </a:p>
          <a:p>
            <a:pPr marL="139700" lvl="0" indent="-190500"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In every voice: in every ban, </a:t>
            </a:r>
          </a:p>
          <a:p>
            <a:pPr marL="139700" lvl="0" indent="-190500">
              <a:buClr>
                <a:schemeClr val="dk1"/>
              </a:buClr>
              <a:buSzPts val="1100"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The mind-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forg'd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 manacles I hear </a:t>
            </a:r>
          </a:p>
          <a:p>
            <a:pPr marL="139700" lvl="0" indent="-190500">
              <a:buNone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How the Chimney-sweepers cry </a:t>
            </a:r>
          </a:p>
          <a:p>
            <a:pPr marL="139700" lvl="0" indent="-19050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Every blackning Church </a:t>
            </a:r>
            <a:r>
              <a:rPr lang="en-GB" dirty="0" err="1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appalls</a:t>
            </a: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, </a:t>
            </a:r>
          </a:p>
          <a:p>
            <a:pPr marL="139700" lvl="0" indent="-19050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And the hapless Soldiers sigh </a:t>
            </a:r>
          </a:p>
          <a:p>
            <a:pPr marL="139700" lvl="0" indent="-19050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Runs in blood down Palace walls </a:t>
            </a:r>
          </a:p>
          <a:p>
            <a:pPr marL="139700" lvl="0" indent="-190500">
              <a:buNone/>
            </a:pPr>
            <a:endParaRPr lang="en-GB" dirty="0">
              <a:solidFill>
                <a:schemeClr val="tx1"/>
              </a:solidFill>
              <a:latin typeface="Calibri" panose="020F0502020204030204" pitchFamily="34" charset="0"/>
              <a:ea typeface="Raleway"/>
              <a:cs typeface="Calibri" panose="020F0502020204030204" pitchFamily="34" charset="0"/>
              <a:sym typeface="Raleway"/>
            </a:endParaRPr>
          </a:p>
          <a:p>
            <a:pPr marL="139700" lvl="0" indent="-19050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But most thro' midnight streets I hear </a:t>
            </a:r>
          </a:p>
          <a:p>
            <a:pPr marL="139700" lvl="0" indent="-19050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How the youthful Harlots curse </a:t>
            </a:r>
          </a:p>
          <a:p>
            <a:pPr marL="139700" lvl="0" indent="-19050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Blasts the new-born Infants tear </a:t>
            </a:r>
          </a:p>
          <a:p>
            <a:pPr marL="139700" lvl="0" indent="-190500">
              <a:buNone/>
            </a:pPr>
            <a:r>
              <a:rPr lang="en-GB" dirty="0">
                <a:solidFill>
                  <a:schemeClr val="tx1"/>
                </a:solidFill>
                <a:latin typeface="Calibri" panose="020F0502020204030204" pitchFamily="34" charset="0"/>
                <a:ea typeface="Raleway"/>
                <a:cs typeface="Calibri" panose="020F0502020204030204" pitchFamily="34" charset="0"/>
                <a:sym typeface="Raleway"/>
              </a:rPr>
              <a:t>And blights with plagues the Marriage hearse </a:t>
            </a:r>
          </a:p>
          <a:p>
            <a:pPr marL="139700" lvl="0" indent="-190500">
              <a:buNone/>
            </a:pPr>
            <a:endParaRPr lang="en-GB" dirty="0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3D5CF36D-4FA4-4740-B68D-203EFD623533}"/>
              </a:ext>
            </a:extLst>
          </p:cNvPr>
          <p:cNvSpPr/>
          <p:nvPr/>
        </p:nvSpPr>
        <p:spPr>
          <a:xfrm>
            <a:off x="1051560" y="60960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C7F0BDF1-A632-4019-8AAB-4FC0A8D7B191}"/>
              </a:ext>
            </a:extLst>
          </p:cNvPr>
          <p:cNvSpPr/>
          <p:nvPr/>
        </p:nvSpPr>
        <p:spPr>
          <a:xfrm>
            <a:off x="830580" y="252532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inus Sign 15">
            <a:extLst>
              <a:ext uri="{FF2B5EF4-FFF2-40B4-BE49-F238E27FC236}">
                <a16:creationId xmlns:a16="http://schemas.microsoft.com/office/drawing/2014/main" id="{0AC40A63-DB04-462F-A416-1A744A7A570C}"/>
              </a:ext>
            </a:extLst>
          </p:cNvPr>
          <p:cNvSpPr/>
          <p:nvPr/>
        </p:nvSpPr>
        <p:spPr>
          <a:xfrm>
            <a:off x="586740" y="1084184"/>
            <a:ext cx="46482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inus Sign 16">
            <a:extLst>
              <a:ext uri="{FF2B5EF4-FFF2-40B4-BE49-F238E27FC236}">
                <a16:creationId xmlns:a16="http://schemas.microsoft.com/office/drawing/2014/main" id="{CA9C8D1B-305C-4804-9DA2-E37C582444D3}"/>
              </a:ext>
            </a:extLst>
          </p:cNvPr>
          <p:cNvSpPr/>
          <p:nvPr/>
        </p:nvSpPr>
        <p:spPr>
          <a:xfrm>
            <a:off x="809625" y="1294864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inus Sign 17">
            <a:extLst>
              <a:ext uri="{FF2B5EF4-FFF2-40B4-BE49-F238E27FC236}">
                <a16:creationId xmlns:a16="http://schemas.microsoft.com/office/drawing/2014/main" id="{3AD7B04F-F063-4122-8A1F-4FE5D40570E6}"/>
              </a:ext>
            </a:extLst>
          </p:cNvPr>
          <p:cNvSpPr/>
          <p:nvPr/>
        </p:nvSpPr>
        <p:spPr>
          <a:xfrm>
            <a:off x="830580" y="2337196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inus Sign 18">
            <a:extLst>
              <a:ext uri="{FF2B5EF4-FFF2-40B4-BE49-F238E27FC236}">
                <a16:creationId xmlns:a16="http://schemas.microsoft.com/office/drawing/2014/main" id="{1EC3B310-76E6-45F6-BB2F-9767C7DBD82E}"/>
              </a:ext>
            </a:extLst>
          </p:cNvPr>
          <p:cNvSpPr/>
          <p:nvPr/>
        </p:nvSpPr>
        <p:spPr>
          <a:xfrm>
            <a:off x="1098233" y="2813982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inus Sign 19">
            <a:extLst>
              <a:ext uri="{FF2B5EF4-FFF2-40B4-BE49-F238E27FC236}">
                <a16:creationId xmlns:a16="http://schemas.microsoft.com/office/drawing/2014/main" id="{63D4022E-6629-4036-8C9B-DEC6C2F700DB}"/>
              </a:ext>
            </a:extLst>
          </p:cNvPr>
          <p:cNvSpPr/>
          <p:nvPr/>
        </p:nvSpPr>
        <p:spPr>
          <a:xfrm>
            <a:off x="-126256" y="3833848"/>
            <a:ext cx="350346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BA883D47-5905-4995-8822-F87294C810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" y="78760"/>
            <a:ext cx="2954335" cy="4985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 Wife in London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I--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The Tragedy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She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sits 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n the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tawny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vapour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That the City lanes have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uprolled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,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Behind whose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webby fold on fold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Like a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waning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taper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The street-lamp glimmers cold.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 messenger's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knock cracks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 smartly,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Flashed news is in her hand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Of meaning it dazes to understand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Though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shaped so shortly: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He--has fallen--in the far South Land . . .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II--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The Irony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'Tis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 the morrow;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the fog hangs thicker,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The postman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nears and goes: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 letter is brought whose lines disclose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By the firelight flicker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His hand, whom the worm now knows: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Programm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Fresh--firm-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penned in highest feather -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Page-full of his hoped return,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And of home-planned jaunts by brake and burn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In the summer weather,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And of new love that they would learn.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1FD4C335-1D45-4AB3-863B-FDFF8BA83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9877" y="78760"/>
            <a:ext cx="2954335" cy="49859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 Wife in London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I--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The Tragedy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She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sits 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n the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tawny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vapour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That the City lanes have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uprolled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,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Behind whose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webby fold on fold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Like a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waning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taper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The street-lamp glimmers cold.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 messenger's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knock cracks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 smartly,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Flashed news is in her hand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Of meaning it dazes to understand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Though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shaped so shortly: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He--has fallen--in the far South Land . . .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II--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The Irony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'Tis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 the morrow;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the fog hangs thicker,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The postman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nears and goes: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 letter is brought whose lines disclose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By the firelight flicker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His hand, whom the worm now knows: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Programm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Fresh--firm-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-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Programme"/>
              </a:rPr>
              <a:t>penned in highest feather -</a:t>
            </a:r>
            <a:b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Page-full of his hoped return,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And of home-planned jaunts by brake and burn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In the summer weather,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Programme"/>
              </a:rPr>
              <a:t>And of new love that they would learn.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hape 67">
            <a:extLst>
              <a:ext uri="{FF2B5EF4-FFF2-40B4-BE49-F238E27FC236}">
                <a16:creationId xmlns:a16="http://schemas.microsoft.com/office/drawing/2014/main" id="{0DEC602A-DD7D-4A96-8041-D9ADB7009D6B}"/>
              </a:ext>
            </a:extLst>
          </p:cNvPr>
          <p:cNvSpPr txBox="1"/>
          <p:nvPr/>
        </p:nvSpPr>
        <p:spPr>
          <a:xfrm>
            <a:off x="3020722" y="2492990"/>
            <a:ext cx="2613660" cy="10858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eight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EDC34D84-F08B-4496-AA8E-83897A1FEBE0}"/>
              </a:ext>
            </a:extLst>
          </p:cNvPr>
          <p:cNvSpPr/>
          <p:nvPr/>
        </p:nvSpPr>
        <p:spPr>
          <a:xfrm>
            <a:off x="-228600" y="60960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2CBB61D7-0856-4328-A174-E32E575E4C6A}"/>
              </a:ext>
            </a:extLst>
          </p:cNvPr>
          <p:cNvSpPr/>
          <p:nvPr/>
        </p:nvSpPr>
        <p:spPr>
          <a:xfrm>
            <a:off x="-203638" y="2251710"/>
            <a:ext cx="1472762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29B05E4B-93FF-44B9-A08F-FAE1C60F44AD}"/>
              </a:ext>
            </a:extLst>
          </p:cNvPr>
          <p:cNvSpPr/>
          <p:nvPr/>
        </p:nvSpPr>
        <p:spPr>
          <a:xfrm>
            <a:off x="777240" y="1549129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9A727566-30B1-4108-96F8-4B177BADC141}"/>
              </a:ext>
            </a:extLst>
          </p:cNvPr>
          <p:cNvSpPr/>
          <p:nvPr/>
        </p:nvSpPr>
        <p:spPr>
          <a:xfrm>
            <a:off x="-152400" y="699430"/>
            <a:ext cx="18592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DAB9E28A-93B7-41D5-A470-A5A2EAF43AB2}"/>
              </a:ext>
            </a:extLst>
          </p:cNvPr>
          <p:cNvSpPr/>
          <p:nvPr/>
        </p:nvSpPr>
        <p:spPr>
          <a:xfrm>
            <a:off x="-228600" y="2507639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9E877EE3-9398-4D82-B106-13DCB7740C44}"/>
              </a:ext>
            </a:extLst>
          </p:cNvPr>
          <p:cNvSpPr/>
          <p:nvPr/>
        </p:nvSpPr>
        <p:spPr>
          <a:xfrm>
            <a:off x="359788" y="4261814"/>
            <a:ext cx="1724485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4BB23213-518E-4CB8-B016-4148DE40CBC8}"/>
              </a:ext>
            </a:extLst>
          </p:cNvPr>
          <p:cNvSpPr/>
          <p:nvPr/>
        </p:nvSpPr>
        <p:spPr>
          <a:xfrm>
            <a:off x="567133" y="3898880"/>
            <a:ext cx="2355693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E081FF07-8458-4BB3-8B3E-615031DB5847}"/>
              </a:ext>
            </a:extLst>
          </p:cNvPr>
          <p:cNvSpPr/>
          <p:nvPr/>
        </p:nvSpPr>
        <p:spPr>
          <a:xfrm>
            <a:off x="267100" y="3258800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96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911E5D-F934-40C8-86C8-D86D70E6C8EA}"/>
              </a:ext>
            </a:extLst>
          </p:cNvPr>
          <p:cNvSpPr/>
          <p:nvPr/>
        </p:nvSpPr>
        <p:spPr>
          <a:xfrm>
            <a:off x="65314" y="155704"/>
            <a:ext cx="326187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The Manhunt</a:t>
            </a:r>
          </a:p>
          <a:p>
            <a:r>
              <a:rPr lang="en-GB" sz="1100" dirty="0"/>
              <a:t>After the first phase, </a:t>
            </a:r>
          </a:p>
          <a:p>
            <a:r>
              <a:rPr lang="en-GB" sz="1100" dirty="0"/>
              <a:t>after passionate nights and intimate days,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only then would he let me trace </a:t>
            </a:r>
          </a:p>
          <a:p>
            <a:r>
              <a:rPr lang="en-GB" sz="1100" dirty="0"/>
              <a:t>the frozen river which ran through his face,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only then would he let me explore </a:t>
            </a:r>
          </a:p>
          <a:p>
            <a:r>
              <a:rPr lang="en-GB" sz="1100" dirty="0"/>
              <a:t>the blown hinge of his lower jaw,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and handle and hold </a:t>
            </a:r>
          </a:p>
          <a:p>
            <a:r>
              <a:rPr lang="en-GB" sz="1100" dirty="0"/>
              <a:t>the damaged, porcelain collar-bone,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and mind and attend </a:t>
            </a:r>
          </a:p>
          <a:p>
            <a:r>
              <a:rPr lang="en-GB" sz="1100" dirty="0"/>
              <a:t>the fractured rudder of shoulder-blade,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and finger and thumb </a:t>
            </a:r>
          </a:p>
          <a:p>
            <a:r>
              <a:rPr lang="en-GB" sz="1100" dirty="0"/>
              <a:t>the parachute silk of his punctured lung.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Only then could I bind </a:t>
            </a:r>
          </a:p>
          <a:p>
            <a:r>
              <a:rPr lang="en-GB" sz="1100" dirty="0"/>
              <a:t>the struts and climb the rungs of his broken ribs,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and feel the hurt of his grazed heart.</a:t>
            </a:r>
          </a:p>
          <a:p>
            <a:r>
              <a:rPr lang="en-GB" sz="1100" dirty="0"/>
              <a:t>Skirting along, only then could I picture the scan,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the foetus of metal beneath his chest </a:t>
            </a:r>
          </a:p>
          <a:p>
            <a:r>
              <a:rPr lang="en-GB" sz="1100" dirty="0"/>
              <a:t>where the bullet had finally come to rest.</a:t>
            </a:r>
          </a:p>
          <a:p>
            <a:r>
              <a:rPr lang="en-GB" sz="1100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9D942A-3CFF-4B2E-AAE9-C9CA2C4A1619}"/>
              </a:ext>
            </a:extLst>
          </p:cNvPr>
          <p:cNvSpPr/>
          <p:nvPr/>
        </p:nvSpPr>
        <p:spPr>
          <a:xfrm>
            <a:off x="3002204" y="155704"/>
            <a:ext cx="326187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Then I widened the search, </a:t>
            </a:r>
          </a:p>
          <a:p>
            <a:r>
              <a:rPr lang="en-GB" sz="1100" dirty="0"/>
              <a:t>traced the scarring back to its source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to a sweating, unexploded mine </a:t>
            </a:r>
          </a:p>
          <a:p>
            <a:r>
              <a:rPr lang="en-GB" sz="1100" dirty="0"/>
              <a:t>buried deep in his mind, around which</a:t>
            </a:r>
          </a:p>
          <a:p>
            <a:r>
              <a:rPr lang="en-GB" sz="1100" dirty="0"/>
              <a:t> </a:t>
            </a:r>
          </a:p>
          <a:p>
            <a:r>
              <a:rPr lang="en-GB" sz="1100" dirty="0"/>
              <a:t>every nerve in his body had tightened and closed.</a:t>
            </a:r>
          </a:p>
          <a:p>
            <a:r>
              <a:rPr lang="en-GB" sz="1100" dirty="0"/>
              <a:t>Then, and only then, did I come close.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F1E7A1-3008-4D75-8665-85E4B37DF74F}"/>
              </a:ext>
            </a:extLst>
          </p:cNvPr>
          <p:cNvSpPr/>
          <p:nvPr/>
        </p:nvSpPr>
        <p:spPr>
          <a:xfrm>
            <a:off x="6368608" y="0"/>
            <a:ext cx="271007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>
                <a:latin typeface="Calibri" panose="020F0502020204030204" pitchFamily="34" charset="0"/>
                <a:cs typeface="Calibri" panose="020F0502020204030204" pitchFamily="34" charset="0"/>
              </a:rPr>
              <a:t>The Manhunt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After the first phase,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after passionate nights and intimate days,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only then would he let me trace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the frozen river which ran through his face,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only then would he let me explore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the blown hinge of his lower jaw,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and handle and hold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the damaged, porcelain collar-bone,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and mind and attend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the fractured rudder of shoulder-blade,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and finger and thumb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the parachute silk of his punctured lung.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Only then could I bind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the struts and climb the rungs of his broken ribs,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and feel the hurt of his grazed heart.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Skirting along, only then could I picture the scan,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900" dirty="0">
                <a:latin typeface="Calibri" panose="020F0502020204030204" pitchFamily="34" charset="0"/>
                <a:cs typeface="Calibri" panose="020F0502020204030204" pitchFamily="34" charset="0"/>
              </a:rPr>
              <a:t>the foetus of metal beneath his chest </a:t>
            </a:r>
          </a:p>
          <a:p>
            <a:r>
              <a:rPr lang="en-GB" sz="900" dirty="0"/>
              <a:t>where the bullet had finally come to rest.</a:t>
            </a:r>
          </a:p>
          <a:p>
            <a:endParaRPr lang="en-GB" sz="900" dirty="0"/>
          </a:p>
          <a:p>
            <a:r>
              <a:rPr lang="en-GB" sz="900" dirty="0"/>
              <a:t>Then I widened the search, </a:t>
            </a:r>
          </a:p>
          <a:p>
            <a:r>
              <a:rPr lang="en-GB" sz="900" dirty="0"/>
              <a:t>traced the scarring back to its source</a:t>
            </a:r>
          </a:p>
          <a:p>
            <a:r>
              <a:rPr lang="en-GB" sz="900" dirty="0"/>
              <a:t> </a:t>
            </a:r>
          </a:p>
          <a:p>
            <a:r>
              <a:rPr lang="en-GB" sz="900" dirty="0"/>
              <a:t>to a sweating, unexploded mine </a:t>
            </a:r>
          </a:p>
          <a:p>
            <a:r>
              <a:rPr lang="en-GB" sz="900" dirty="0"/>
              <a:t>buried deep in his mind, around which</a:t>
            </a:r>
          </a:p>
          <a:p>
            <a:r>
              <a:rPr lang="en-GB" sz="900" dirty="0"/>
              <a:t> </a:t>
            </a:r>
          </a:p>
          <a:p>
            <a:r>
              <a:rPr lang="en-GB" sz="900" dirty="0"/>
              <a:t>every nerve in his body had tightened and closed.</a:t>
            </a:r>
          </a:p>
          <a:p>
            <a:r>
              <a:rPr lang="en-GB" sz="900" dirty="0"/>
              <a:t>Then, and only then, did I come close.</a:t>
            </a: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A4A2E522-09AE-4B53-97F1-512B44714412}"/>
              </a:ext>
            </a:extLst>
          </p:cNvPr>
          <p:cNvSpPr txBox="1"/>
          <p:nvPr/>
        </p:nvSpPr>
        <p:spPr>
          <a:xfrm>
            <a:off x="3457271" y="2455397"/>
            <a:ext cx="2613660" cy="10858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nine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DFCCDDE1-4074-4BD2-8D36-5E37D59B302F}"/>
              </a:ext>
            </a:extLst>
          </p:cNvPr>
          <p:cNvSpPr/>
          <p:nvPr/>
        </p:nvSpPr>
        <p:spPr>
          <a:xfrm>
            <a:off x="551682" y="155704"/>
            <a:ext cx="982077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785002A1-E94B-4BF5-BD26-E3AB6C4D0EAF}"/>
              </a:ext>
            </a:extLst>
          </p:cNvPr>
          <p:cNvSpPr/>
          <p:nvPr/>
        </p:nvSpPr>
        <p:spPr>
          <a:xfrm>
            <a:off x="811925" y="1890072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942F7665-0BE3-4A45-AC96-2DA644E33434}"/>
              </a:ext>
            </a:extLst>
          </p:cNvPr>
          <p:cNvSpPr/>
          <p:nvPr/>
        </p:nvSpPr>
        <p:spPr>
          <a:xfrm>
            <a:off x="136635" y="878979"/>
            <a:ext cx="1570245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A49A3CF8-1C8D-4B71-BF6B-52959D3B8718}"/>
              </a:ext>
            </a:extLst>
          </p:cNvPr>
          <p:cNvSpPr/>
          <p:nvPr/>
        </p:nvSpPr>
        <p:spPr>
          <a:xfrm>
            <a:off x="1372952" y="3336622"/>
            <a:ext cx="2058765" cy="740404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B3BDC604-B980-42F9-9452-FFACAE46A05E}"/>
              </a:ext>
            </a:extLst>
          </p:cNvPr>
          <p:cNvSpPr/>
          <p:nvPr/>
        </p:nvSpPr>
        <p:spPr>
          <a:xfrm>
            <a:off x="136635" y="4212371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4995A547-B18C-4F34-B23D-BAC35D53E1F3}"/>
              </a:ext>
            </a:extLst>
          </p:cNvPr>
          <p:cNvSpPr/>
          <p:nvPr/>
        </p:nvSpPr>
        <p:spPr>
          <a:xfrm>
            <a:off x="198384" y="2901165"/>
            <a:ext cx="1227082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7A04E393-8B19-4676-8D5C-A95177C96A00}"/>
              </a:ext>
            </a:extLst>
          </p:cNvPr>
          <p:cNvSpPr/>
          <p:nvPr/>
        </p:nvSpPr>
        <p:spPr>
          <a:xfrm>
            <a:off x="3070003" y="470788"/>
            <a:ext cx="2447927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18A184A3-DE89-4653-8F25-A959EB211893}"/>
              </a:ext>
            </a:extLst>
          </p:cNvPr>
          <p:cNvSpPr/>
          <p:nvPr/>
        </p:nvSpPr>
        <p:spPr>
          <a:xfrm>
            <a:off x="4153819" y="1158240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inus Sign 15">
            <a:extLst>
              <a:ext uri="{FF2B5EF4-FFF2-40B4-BE49-F238E27FC236}">
                <a16:creationId xmlns:a16="http://schemas.microsoft.com/office/drawing/2014/main" id="{60391CAB-12A7-4035-98F9-3CEB425E80F7}"/>
              </a:ext>
            </a:extLst>
          </p:cNvPr>
          <p:cNvSpPr/>
          <p:nvPr/>
        </p:nvSpPr>
        <p:spPr>
          <a:xfrm>
            <a:off x="3255579" y="-34086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569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626171-C56B-41DE-BFEF-60198A1F1CDE}"/>
              </a:ext>
            </a:extLst>
          </p:cNvPr>
          <p:cNvSpPr/>
          <p:nvPr/>
        </p:nvSpPr>
        <p:spPr>
          <a:xfrm>
            <a:off x="157521" y="195432"/>
            <a:ext cx="47218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The Soldier </a:t>
            </a:r>
          </a:p>
          <a:p>
            <a:r>
              <a:rPr lang="en-GB" dirty="0"/>
              <a:t>If I should die, think only this of me: </a:t>
            </a:r>
          </a:p>
          <a:p>
            <a:r>
              <a:rPr lang="en-GB" dirty="0"/>
              <a:t>That there’s some corner of a foreign field </a:t>
            </a:r>
          </a:p>
          <a:p>
            <a:r>
              <a:rPr lang="en-GB" dirty="0"/>
              <a:t>That is for ever England. There shall be </a:t>
            </a:r>
          </a:p>
          <a:p>
            <a:r>
              <a:rPr lang="en-GB" dirty="0"/>
              <a:t>In that rich earth a richer dust concealed; </a:t>
            </a:r>
          </a:p>
          <a:p>
            <a:r>
              <a:rPr lang="en-GB" dirty="0"/>
              <a:t>A dust whom England bore, shaped, made aware, </a:t>
            </a:r>
          </a:p>
          <a:p>
            <a:r>
              <a:rPr lang="en-GB" dirty="0"/>
              <a:t>Gave, once, her flowers to love, her ways to roam, </a:t>
            </a:r>
          </a:p>
          <a:p>
            <a:r>
              <a:rPr lang="en-GB" dirty="0"/>
              <a:t>A body of England’s, breathing English air, </a:t>
            </a:r>
          </a:p>
          <a:p>
            <a:r>
              <a:rPr lang="en-GB" dirty="0"/>
              <a:t>Washed by the rivers, blest by suns of home.</a:t>
            </a:r>
          </a:p>
          <a:p>
            <a:endParaRPr lang="en-GB" dirty="0"/>
          </a:p>
          <a:p>
            <a:r>
              <a:rPr lang="en-GB" dirty="0"/>
              <a:t>And think, this heart, all evil shed away,   </a:t>
            </a:r>
          </a:p>
          <a:p>
            <a:r>
              <a:rPr lang="en-GB" dirty="0"/>
              <a:t>A pulse in the eternal mind, no less </a:t>
            </a:r>
          </a:p>
          <a:p>
            <a:r>
              <a:rPr lang="en-GB" dirty="0"/>
              <a:t>Gives somewhere back the thoughts by England given; </a:t>
            </a:r>
          </a:p>
          <a:p>
            <a:r>
              <a:rPr lang="en-GB" dirty="0"/>
              <a:t>Her sights and sounds; dreams happy as her day;   </a:t>
            </a:r>
          </a:p>
          <a:p>
            <a:r>
              <a:rPr lang="en-GB" dirty="0"/>
              <a:t>And laughter, learnt of friends; and gentleness, </a:t>
            </a:r>
          </a:p>
          <a:p>
            <a:r>
              <a:rPr lang="en-GB" dirty="0"/>
              <a:t>In hearts at peace, under an English heaven.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344CDF-2D10-4A0F-A231-C9D9E333C935}"/>
              </a:ext>
            </a:extLst>
          </p:cNvPr>
          <p:cNvSpPr/>
          <p:nvPr/>
        </p:nvSpPr>
        <p:spPr>
          <a:xfrm>
            <a:off x="4697106" y="1408638"/>
            <a:ext cx="472183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The Soldier </a:t>
            </a:r>
          </a:p>
          <a:p>
            <a:r>
              <a:rPr lang="en-GB" dirty="0"/>
              <a:t>If I should die, think only this of me: </a:t>
            </a:r>
          </a:p>
          <a:p>
            <a:r>
              <a:rPr lang="en-GB" dirty="0"/>
              <a:t>That there’s some corner of a foreign field </a:t>
            </a:r>
          </a:p>
          <a:p>
            <a:r>
              <a:rPr lang="en-GB" dirty="0"/>
              <a:t>That is for ever England. There shall be </a:t>
            </a:r>
          </a:p>
          <a:p>
            <a:r>
              <a:rPr lang="en-GB" dirty="0"/>
              <a:t>In that rich earth a richer dust concealed; </a:t>
            </a:r>
          </a:p>
          <a:p>
            <a:r>
              <a:rPr lang="en-GB" dirty="0"/>
              <a:t>A dust whom England bore, shaped, made aware, </a:t>
            </a:r>
          </a:p>
          <a:p>
            <a:r>
              <a:rPr lang="en-GB" dirty="0"/>
              <a:t>Gave, once, her flowers to love, her ways to roam, </a:t>
            </a:r>
          </a:p>
          <a:p>
            <a:r>
              <a:rPr lang="en-GB" dirty="0"/>
              <a:t>A body of England’s, breathing English air, </a:t>
            </a:r>
          </a:p>
          <a:p>
            <a:r>
              <a:rPr lang="en-GB" dirty="0"/>
              <a:t>Washed by the rivers, blest by suns of home.</a:t>
            </a:r>
          </a:p>
          <a:p>
            <a:endParaRPr lang="en-GB" dirty="0"/>
          </a:p>
          <a:p>
            <a:r>
              <a:rPr lang="en-GB" dirty="0"/>
              <a:t>And think, this heart, all evil shed away,   </a:t>
            </a:r>
          </a:p>
          <a:p>
            <a:r>
              <a:rPr lang="en-GB" dirty="0"/>
              <a:t>A pulse in the eternal mind, no less </a:t>
            </a:r>
          </a:p>
          <a:p>
            <a:r>
              <a:rPr lang="en-GB" dirty="0"/>
              <a:t>Gives somewhere back the thoughts by England given; </a:t>
            </a:r>
          </a:p>
          <a:p>
            <a:r>
              <a:rPr lang="en-GB" dirty="0"/>
              <a:t>Her sights and sounds; dreams happy as her day;   </a:t>
            </a:r>
          </a:p>
          <a:p>
            <a:r>
              <a:rPr lang="en-GB" dirty="0"/>
              <a:t>And laughter, learnt of friends; and gentleness, </a:t>
            </a:r>
          </a:p>
          <a:p>
            <a:r>
              <a:rPr lang="en-GB" dirty="0"/>
              <a:t>In hearts at peace, under an English heaven.</a:t>
            </a:r>
          </a:p>
        </p:txBody>
      </p:sp>
      <p:sp>
        <p:nvSpPr>
          <p:cNvPr id="6" name="Shape 67">
            <a:extLst>
              <a:ext uri="{FF2B5EF4-FFF2-40B4-BE49-F238E27FC236}">
                <a16:creationId xmlns:a16="http://schemas.microsoft.com/office/drawing/2014/main" id="{7E5BAF25-1A45-4C4A-AC28-813CF1E0B59B}"/>
              </a:ext>
            </a:extLst>
          </p:cNvPr>
          <p:cNvSpPr txBox="1"/>
          <p:nvPr/>
        </p:nvSpPr>
        <p:spPr>
          <a:xfrm>
            <a:off x="4324374" y="106335"/>
            <a:ext cx="3889460" cy="10858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six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FD6318BF-3BC9-44E5-A452-1C1ED8CA0EE1}"/>
              </a:ext>
            </a:extLst>
          </p:cNvPr>
          <p:cNvSpPr/>
          <p:nvPr/>
        </p:nvSpPr>
        <p:spPr>
          <a:xfrm>
            <a:off x="806666" y="1525484"/>
            <a:ext cx="124285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0168BF75-879B-4D1D-BAF4-2FFE8CFFB012}"/>
              </a:ext>
            </a:extLst>
          </p:cNvPr>
          <p:cNvSpPr/>
          <p:nvPr/>
        </p:nvSpPr>
        <p:spPr>
          <a:xfrm>
            <a:off x="0" y="1310952"/>
            <a:ext cx="2434508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62624AFC-2CFE-4234-830F-A1C534746BB5}"/>
              </a:ext>
            </a:extLst>
          </p:cNvPr>
          <p:cNvSpPr/>
          <p:nvPr/>
        </p:nvSpPr>
        <p:spPr>
          <a:xfrm>
            <a:off x="1459573" y="885404"/>
            <a:ext cx="2434509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6AA46E8E-7ED3-4825-BBD3-1FAF700D3F6B}"/>
              </a:ext>
            </a:extLst>
          </p:cNvPr>
          <p:cNvSpPr/>
          <p:nvPr/>
        </p:nvSpPr>
        <p:spPr>
          <a:xfrm>
            <a:off x="1335669" y="3241825"/>
            <a:ext cx="2795787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8D815216-5850-420B-B685-19F9EFE18371}"/>
              </a:ext>
            </a:extLst>
          </p:cNvPr>
          <p:cNvSpPr/>
          <p:nvPr/>
        </p:nvSpPr>
        <p:spPr>
          <a:xfrm>
            <a:off x="1630327" y="2160616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7C32F41A-660A-4BCE-9CFD-B997AFE4849A}"/>
              </a:ext>
            </a:extLst>
          </p:cNvPr>
          <p:cNvSpPr/>
          <p:nvPr/>
        </p:nvSpPr>
        <p:spPr>
          <a:xfrm>
            <a:off x="1116725" y="250272"/>
            <a:ext cx="22402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79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385608B-FCBE-4C1D-85E3-38FAC6C35EBD}"/>
              </a:ext>
            </a:extLst>
          </p:cNvPr>
          <p:cNvSpPr/>
          <p:nvPr/>
        </p:nvSpPr>
        <p:spPr>
          <a:xfrm>
            <a:off x="5825357" y="124926"/>
            <a:ext cx="298756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Living Space </a:t>
            </a:r>
          </a:p>
          <a:p>
            <a:endParaRPr lang="en-GB" sz="1200" b="1" dirty="0"/>
          </a:p>
          <a:p>
            <a:r>
              <a:rPr lang="en-GB" sz="1200" dirty="0"/>
              <a:t>There are just not enough </a:t>
            </a:r>
          </a:p>
          <a:p>
            <a:r>
              <a:rPr lang="en-GB" sz="1200" dirty="0"/>
              <a:t>straight lines. That </a:t>
            </a:r>
          </a:p>
          <a:p>
            <a:r>
              <a:rPr lang="en-GB" sz="1200" dirty="0"/>
              <a:t>is the problem. </a:t>
            </a:r>
          </a:p>
          <a:p>
            <a:r>
              <a:rPr lang="en-GB" sz="1200" dirty="0"/>
              <a:t>Nothing is flat </a:t>
            </a:r>
          </a:p>
          <a:p>
            <a:r>
              <a:rPr lang="en-GB" sz="1200" dirty="0"/>
              <a:t>or parallel. Beams </a:t>
            </a:r>
          </a:p>
          <a:p>
            <a:r>
              <a:rPr lang="en-GB" sz="1200" dirty="0"/>
              <a:t>balance crookedly on supports </a:t>
            </a:r>
          </a:p>
          <a:p>
            <a:r>
              <a:rPr lang="en-GB" sz="1200" dirty="0"/>
              <a:t>thrust off the vertical. </a:t>
            </a:r>
          </a:p>
          <a:p>
            <a:r>
              <a:rPr lang="en-GB" sz="1200" dirty="0"/>
              <a:t>Nails clutch at open seams. </a:t>
            </a:r>
          </a:p>
          <a:p>
            <a:r>
              <a:rPr lang="en-GB" sz="1200" dirty="0"/>
              <a:t>The whole structure leans dangerously </a:t>
            </a:r>
          </a:p>
          <a:p>
            <a:r>
              <a:rPr lang="en-GB" sz="1200" dirty="0"/>
              <a:t>towards the miraculous.</a:t>
            </a:r>
          </a:p>
          <a:p>
            <a:endParaRPr lang="en-GB" sz="1200" dirty="0"/>
          </a:p>
          <a:p>
            <a:r>
              <a:rPr lang="en-GB" sz="1200" dirty="0"/>
              <a:t>Into this rough frame, </a:t>
            </a:r>
          </a:p>
          <a:p>
            <a:r>
              <a:rPr lang="en-GB" sz="1200" dirty="0"/>
              <a:t>someone has squeezed </a:t>
            </a:r>
          </a:p>
          <a:p>
            <a:r>
              <a:rPr lang="en-GB" sz="1200" dirty="0"/>
              <a:t>a living space</a:t>
            </a:r>
          </a:p>
          <a:p>
            <a:endParaRPr lang="en-GB" sz="1200" dirty="0"/>
          </a:p>
          <a:p>
            <a:r>
              <a:rPr lang="en-GB" sz="1200" dirty="0"/>
              <a:t>and even dared to place </a:t>
            </a:r>
          </a:p>
          <a:p>
            <a:r>
              <a:rPr lang="en-GB" sz="1200" dirty="0"/>
              <a:t>these eggs in a wire basket, </a:t>
            </a:r>
          </a:p>
          <a:p>
            <a:r>
              <a:rPr lang="en-GB" sz="1200" dirty="0"/>
              <a:t>fragile curves of white </a:t>
            </a:r>
          </a:p>
          <a:p>
            <a:r>
              <a:rPr lang="en-GB" sz="1200" dirty="0"/>
              <a:t>hung out over the dark edge </a:t>
            </a:r>
          </a:p>
          <a:p>
            <a:r>
              <a:rPr lang="en-GB" sz="1200" dirty="0"/>
              <a:t>of a slanted universe, </a:t>
            </a:r>
          </a:p>
          <a:p>
            <a:r>
              <a:rPr lang="en-GB" sz="1200" dirty="0"/>
              <a:t>gathering the light</a:t>
            </a:r>
          </a:p>
          <a:p>
            <a:r>
              <a:rPr lang="en-GB" sz="1200" dirty="0"/>
              <a:t> into themselves, </a:t>
            </a:r>
          </a:p>
          <a:p>
            <a:r>
              <a:rPr lang="en-GB" sz="1200" dirty="0"/>
              <a:t>as if they were </a:t>
            </a:r>
          </a:p>
          <a:p>
            <a:r>
              <a:rPr lang="en-GB" sz="1200" dirty="0"/>
              <a:t>the bright, thin walls of faith.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48259D-941C-41FC-9CBB-D40A382F0146}"/>
              </a:ext>
            </a:extLst>
          </p:cNvPr>
          <p:cNvSpPr/>
          <p:nvPr/>
        </p:nvSpPr>
        <p:spPr>
          <a:xfrm>
            <a:off x="207579" y="15240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b="1" dirty="0"/>
              <a:t>Living Space </a:t>
            </a:r>
          </a:p>
          <a:p>
            <a:endParaRPr lang="en-GB" sz="1200" b="1" dirty="0"/>
          </a:p>
          <a:p>
            <a:r>
              <a:rPr lang="en-GB" sz="1200" dirty="0"/>
              <a:t>There are just not enough </a:t>
            </a:r>
          </a:p>
          <a:p>
            <a:r>
              <a:rPr lang="en-GB" sz="1200" dirty="0"/>
              <a:t>straight lines. That </a:t>
            </a:r>
          </a:p>
          <a:p>
            <a:r>
              <a:rPr lang="en-GB" sz="1200" dirty="0"/>
              <a:t>is the problem. </a:t>
            </a:r>
          </a:p>
          <a:p>
            <a:r>
              <a:rPr lang="en-GB" sz="1200" dirty="0"/>
              <a:t>Nothing is flat </a:t>
            </a:r>
          </a:p>
          <a:p>
            <a:r>
              <a:rPr lang="en-GB" sz="1200" dirty="0"/>
              <a:t>or parallel. Beams </a:t>
            </a:r>
          </a:p>
          <a:p>
            <a:r>
              <a:rPr lang="en-GB" sz="1200" dirty="0"/>
              <a:t>balance crookedly on supports </a:t>
            </a:r>
          </a:p>
          <a:p>
            <a:r>
              <a:rPr lang="en-GB" sz="1200" dirty="0"/>
              <a:t>thrust off the vertical. </a:t>
            </a:r>
          </a:p>
          <a:p>
            <a:r>
              <a:rPr lang="en-GB" sz="1200" dirty="0"/>
              <a:t>Nails clutch at open seams. </a:t>
            </a:r>
          </a:p>
          <a:p>
            <a:r>
              <a:rPr lang="en-GB" sz="1200" dirty="0"/>
              <a:t>The whole structure leans dangerously </a:t>
            </a:r>
          </a:p>
          <a:p>
            <a:r>
              <a:rPr lang="en-GB" sz="1200" dirty="0"/>
              <a:t>towards the miraculous.</a:t>
            </a:r>
          </a:p>
          <a:p>
            <a:endParaRPr lang="en-GB" sz="1200" dirty="0"/>
          </a:p>
          <a:p>
            <a:r>
              <a:rPr lang="en-GB" sz="1200" dirty="0"/>
              <a:t>Into this rough frame, </a:t>
            </a:r>
          </a:p>
          <a:p>
            <a:r>
              <a:rPr lang="en-GB" sz="1200" dirty="0"/>
              <a:t>someone has squeezed </a:t>
            </a:r>
          </a:p>
          <a:p>
            <a:r>
              <a:rPr lang="en-GB" sz="1200" dirty="0"/>
              <a:t>a living space</a:t>
            </a:r>
          </a:p>
          <a:p>
            <a:endParaRPr lang="en-GB" sz="1200" dirty="0"/>
          </a:p>
          <a:p>
            <a:r>
              <a:rPr lang="en-GB" sz="1200" dirty="0"/>
              <a:t>and even dared to place </a:t>
            </a:r>
          </a:p>
          <a:p>
            <a:r>
              <a:rPr lang="en-GB" sz="1200" dirty="0"/>
              <a:t>these eggs in a wire basket, </a:t>
            </a:r>
          </a:p>
          <a:p>
            <a:r>
              <a:rPr lang="en-GB" sz="1200" dirty="0"/>
              <a:t>fragile curves of white </a:t>
            </a:r>
          </a:p>
          <a:p>
            <a:r>
              <a:rPr lang="en-GB" sz="1200" dirty="0"/>
              <a:t>hung out over the dark edge </a:t>
            </a:r>
          </a:p>
          <a:p>
            <a:r>
              <a:rPr lang="en-GB" sz="1200" dirty="0"/>
              <a:t>of a slanted universe, </a:t>
            </a:r>
          </a:p>
          <a:p>
            <a:r>
              <a:rPr lang="en-GB" sz="1200" dirty="0"/>
              <a:t>gathering the light</a:t>
            </a:r>
          </a:p>
          <a:p>
            <a:r>
              <a:rPr lang="en-GB" sz="1200" dirty="0"/>
              <a:t> into themselves, </a:t>
            </a:r>
          </a:p>
          <a:p>
            <a:r>
              <a:rPr lang="en-GB" sz="1200" dirty="0"/>
              <a:t>as if they were </a:t>
            </a:r>
          </a:p>
          <a:p>
            <a:r>
              <a:rPr lang="en-GB" sz="1200" dirty="0"/>
              <a:t>the bright, thin walls of faith.</a:t>
            </a:r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9E32D2DE-246C-43AD-B2AA-1E9210453965}"/>
              </a:ext>
            </a:extLst>
          </p:cNvPr>
          <p:cNvSpPr/>
          <p:nvPr/>
        </p:nvSpPr>
        <p:spPr>
          <a:xfrm>
            <a:off x="445368" y="3836331"/>
            <a:ext cx="1588383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A1D4C2E5-C0CB-480E-A739-8FE93A56CF19}"/>
              </a:ext>
            </a:extLst>
          </p:cNvPr>
          <p:cNvSpPr/>
          <p:nvPr/>
        </p:nvSpPr>
        <p:spPr>
          <a:xfrm>
            <a:off x="551682" y="3266695"/>
            <a:ext cx="1363077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B2E88830-BAB9-4C60-B601-5EB616A3768E}"/>
              </a:ext>
            </a:extLst>
          </p:cNvPr>
          <p:cNvSpPr/>
          <p:nvPr/>
        </p:nvSpPr>
        <p:spPr>
          <a:xfrm>
            <a:off x="254333" y="2745655"/>
            <a:ext cx="1169387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EC065CE7-60CF-46F8-A44D-804CAFE5397E}"/>
              </a:ext>
            </a:extLst>
          </p:cNvPr>
          <p:cNvSpPr/>
          <p:nvPr/>
        </p:nvSpPr>
        <p:spPr>
          <a:xfrm>
            <a:off x="973972" y="1985570"/>
            <a:ext cx="1169387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71CD76AD-2276-4B7E-B777-181B257044A7}"/>
              </a:ext>
            </a:extLst>
          </p:cNvPr>
          <p:cNvSpPr/>
          <p:nvPr/>
        </p:nvSpPr>
        <p:spPr>
          <a:xfrm>
            <a:off x="1161282" y="765304"/>
            <a:ext cx="982077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D1D77B7B-AA02-4EB8-8BE7-A1615748D1AD}"/>
              </a:ext>
            </a:extLst>
          </p:cNvPr>
          <p:cNvSpPr/>
          <p:nvPr/>
        </p:nvSpPr>
        <p:spPr>
          <a:xfrm>
            <a:off x="932682" y="1085344"/>
            <a:ext cx="982077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76A5B67F-8ECB-42BB-ACA8-A75635D00CCD}"/>
              </a:ext>
            </a:extLst>
          </p:cNvPr>
          <p:cNvSpPr/>
          <p:nvPr/>
        </p:nvSpPr>
        <p:spPr>
          <a:xfrm>
            <a:off x="839026" y="4536040"/>
            <a:ext cx="1588383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hape 67">
            <a:extLst>
              <a:ext uri="{FF2B5EF4-FFF2-40B4-BE49-F238E27FC236}">
                <a16:creationId xmlns:a16="http://schemas.microsoft.com/office/drawing/2014/main" id="{E50456EB-A229-4CA9-B433-20CE7C012E0C}"/>
              </a:ext>
            </a:extLst>
          </p:cNvPr>
          <p:cNvSpPr txBox="1"/>
          <p:nvPr/>
        </p:nvSpPr>
        <p:spPr>
          <a:xfrm>
            <a:off x="3189137" y="2500885"/>
            <a:ext cx="2454798" cy="10858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seven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</p:spTree>
    <p:extLst>
      <p:ext uri="{BB962C8B-B14F-4D97-AF65-F5344CB8AC3E}">
        <p14:creationId xmlns:p14="http://schemas.microsoft.com/office/powerpoint/2010/main" val="15338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74A70DB-9E73-493C-8993-64CF4C2852E2}"/>
              </a:ext>
            </a:extLst>
          </p:cNvPr>
          <p:cNvSpPr/>
          <p:nvPr/>
        </p:nvSpPr>
        <p:spPr>
          <a:xfrm>
            <a:off x="96050" y="480323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/>
              <a:t>As Imperceptibly as Grief </a:t>
            </a:r>
          </a:p>
          <a:p>
            <a:endParaRPr lang="en-GB" dirty="0"/>
          </a:p>
          <a:p>
            <a:r>
              <a:rPr lang="en-GB" dirty="0"/>
              <a:t>As imperceptibly as Grief </a:t>
            </a:r>
          </a:p>
          <a:p>
            <a:r>
              <a:rPr lang="en-GB" dirty="0"/>
              <a:t>The Summer lapsed away — </a:t>
            </a:r>
          </a:p>
          <a:p>
            <a:r>
              <a:rPr lang="en-GB" dirty="0"/>
              <a:t>Too imperceptible at last </a:t>
            </a:r>
          </a:p>
          <a:p>
            <a:r>
              <a:rPr lang="en-GB" dirty="0"/>
              <a:t>To seem like Perfidy — </a:t>
            </a:r>
          </a:p>
          <a:p>
            <a:r>
              <a:rPr lang="en-GB" dirty="0"/>
              <a:t>A Quietness distilled </a:t>
            </a:r>
          </a:p>
          <a:p>
            <a:r>
              <a:rPr lang="en-GB" dirty="0"/>
              <a:t>As Twilight long begun, </a:t>
            </a:r>
          </a:p>
          <a:p>
            <a:r>
              <a:rPr lang="en-GB" dirty="0"/>
              <a:t>Or Nature spending with herself </a:t>
            </a:r>
          </a:p>
          <a:p>
            <a:r>
              <a:rPr lang="en-GB" dirty="0"/>
              <a:t>Sequestered Afternoon — </a:t>
            </a:r>
          </a:p>
          <a:p>
            <a:r>
              <a:rPr lang="en-GB" dirty="0"/>
              <a:t>The Dusk drew earlier in — </a:t>
            </a:r>
          </a:p>
          <a:p>
            <a:r>
              <a:rPr lang="en-GB" dirty="0"/>
              <a:t>The Morning foreign shone — </a:t>
            </a:r>
          </a:p>
          <a:p>
            <a:r>
              <a:rPr lang="en-GB" dirty="0"/>
              <a:t>A courteous, yet harrowing Grace, </a:t>
            </a:r>
          </a:p>
          <a:p>
            <a:r>
              <a:rPr lang="en-GB" dirty="0"/>
              <a:t>As Guest, that would be gone — </a:t>
            </a:r>
          </a:p>
          <a:p>
            <a:r>
              <a:rPr lang="en-GB" dirty="0"/>
              <a:t>And thus, without a Wing </a:t>
            </a:r>
          </a:p>
          <a:p>
            <a:r>
              <a:rPr lang="en-GB" dirty="0"/>
              <a:t>Or service of a Keel </a:t>
            </a:r>
          </a:p>
          <a:p>
            <a:r>
              <a:rPr lang="en-GB" dirty="0"/>
              <a:t>Our Summer made her light escape</a:t>
            </a:r>
          </a:p>
          <a:p>
            <a:r>
              <a:rPr lang="en-GB" dirty="0"/>
              <a:t>Into the Beautiful.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A63E20-273E-4865-95C9-8BD59366158B}"/>
              </a:ext>
            </a:extLst>
          </p:cNvPr>
          <p:cNvSpPr/>
          <p:nvPr/>
        </p:nvSpPr>
        <p:spPr>
          <a:xfrm>
            <a:off x="5524820" y="480322"/>
            <a:ext cx="346037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/>
              <a:t>As Imperceptibly as Grief </a:t>
            </a:r>
          </a:p>
          <a:p>
            <a:endParaRPr lang="en-GB" dirty="0"/>
          </a:p>
          <a:p>
            <a:r>
              <a:rPr lang="en-GB" dirty="0"/>
              <a:t>As imperceptibly as Grief </a:t>
            </a:r>
          </a:p>
          <a:p>
            <a:r>
              <a:rPr lang="en-GB" dirty="0"/>
              <a:t>The Summer lapsed away — </a:t>
            </a:r>
          </a:p>
          <a:p>
            <a:r>
              <a:rPr lang="en-GB" dirty="0"/>
              <a:t>Too imperceptible at last </a:t>
            </a:r>
          </a:p>
          <a:p>
            <a:r>
              <a:rPr lang="en-GB" dirty="0"/>
              <a:t>To seem like Perfidy — </a:t>
            </a:r>
          </a:p>
          <a:p>
            <a:r>
              <a:rPr lang="en-GB" dirty="0"/>
              <a:t>A Quietness distilled </a:t>
            </a:r>
          </a:p>
          <a:p>
            <a:r>
              <a:rPr lang="en-GB" dirty="0"/>
              <a:t>As Twilight long begun, </a:t>
            </a:r>
          </a:p>
          <a:p>
            <a:r>
              <a:rPr lang="en-GB" dirty="0"/>
              <a:t>Or Nature spending with herself </a:t>
            </a:r>
          </a:p>
          <a:p>
            <a:r>
              <a:rPr lang="en-GB" dirty="0"/>
              <a:t>Sequestered Afternoon — </a:t>
            </a:r>
          </a:p>
          <a:p>
            <a:r>
              <a:rPr lang="en-GB" dirty="0"/>
              <a:t>The Dusk drew earlier in — </a:t>
            </a:r>
          </a:p>
          <a:p>
            <a:r>
              <a:rPr lang="en-GB" dirty="0"/>
              <a:t>The Morning foreign shone — </a:t>
            </a:r>
          </a:p>
          <a:p>
            <a:r>
              <a:rPr lang="en-GB" dirty="0"/>
              <a:t>A courteous, yet harrowing Grace, </a:t>
            </a:r>
          </a:p>
          <a:p>
            <a:r>
              <a:rPr lang="en-GB" dirty="0"/>
              <a:t>As Guest, that would be gone — </a:t>
            </a:r>
          </a:p>
          <a:p>
            <a:r>
              <a:rPr lang="en-GB" dirty="0"/>
              <a:t>And thus, without a Wing </a:t>
            </a:r>
          </a:p>
          <a:p>
            <a:r>
              <a:rPr lang="en-GB" dirty="0"/>
              <a:t>Or service of a Keel </a:t>
            </a:r>
          </a:p>
          <a:p>
            <a:r>
              <a:rPr lang="en-GB" dirty="0"/>
              <a:t>Our Summer made her light escape</a:t>
            </a:r>
          </a:p>
          <a:p>
            <a:r>
              <a:rPr lang="en-GB" dirty="0"/>
              <a:t>Into the Beautiful.</a:t>
            </a:r>
          </a:p>
        </p:txBody>
      </p:sp>
      <p:sp>
        <p:nvSpPr>
          <p:cNvPr id="6" name="Shape 67">
            <a:extLst>
              <a:ext uri="{FF2B5EF4-FFF2-40B4-BE49-F238E27FC236}">
                <a16:creationId xmlns:a16="http://schemas.microsoft.com/office/drawing/2014/main" id="{662A421E-42BC-420A-8DB2-1873EF4E6614}"/>
              </a:ext>
            </a:extLst>
          </p:cNvPr>
          <p:cNvSpPr txBox="1"/>
          <p:nvPr/>
        </p:nvSpPr>
        <p:spPr>
          <a:xfrm>
            <a:off x="3189137" y="2500884"/>
            <a:ext cx="2151266" cy="1533233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five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E48D30C7-4993-48C2-9B8B-9E78FA2628EE}"/>
              </a:ext>
            </a:extLst>
          </p:cNvPr>
          <p:cNvSpPr/>
          <p:nvPr/>
        </p:nvSpPr>
        <p:spPr>
          <a:xfrm>
            <a:off x="-13957" y="3819423"/>
            <a:ext cx="1399733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5B69DD37-80C4-4407-B587-E219B7B6A92A}"/>
              </a:ext>
            </a:extLst>
          </p:cNvPr>
          <p:cNvSpPr/>
          <p:nvPr/>
        </p:nvSpPr>
        <p:spPr>
          <a:xfrm>
            <a:off x="736123" y="3401283"/>
            <a:ext cx="167472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ECDD645C-B51C-46C6-954A-A53306C0BF3A}"/>
              </a:ext>
            </a:extLst>
          </p:cNvPr>
          <p:cNvSpPr/>
          <p:nvPr/>
        </p:nvSpPr>
        <p:spPr>
          <a:xfrm>
            <a:off x="1048603" y="2305610"/>
            <a:ext cx="141099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6C37E8FA-0E11-452C-8FFE-F6103B75685F}"/>
              </a:ext>
            </a:extLst>
          </p:cNvPr>
          <p:cNvSpPr/>
          <p:nvPr/>
        </p:nvSpPr>
        <p:spPr>
          <a:xfrm>
            <a:off x="1048603" y="1065307"/>
            <a:ext cx="1629723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C59D4323-9DB4-4F03-8262-3EBBEB8073F1}"/>
              </a:ext>
            </a:extLst>
          </p:cNvPr>
          <p:cNvSpPr/>
          <p:nvPr/>
        </p:nvSpPr>
        <p:spPr>
          <a:xfrm>
            <a:off x="290754" y="836707"/>
            <a:ext cx="1399733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059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C5CA54C-0D38-41E7-9678-89543BBB0896}"/>
              </a:ext>
            </a:extLst>
          </p:cNvPr>
          <p:cNvSpPr/>
          <p:nvPr/>
        </p:nvSpPr>
        <p:spPr>
          <a:xfrm>
            <a:off x="0" y="0"/>
            <a:ext cx="4572000" cy="532453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b="1" dirty="0" err="1">
                <a:solidFill>
                  <a:srgbClr val="333333"/>
                </a:solidFill>
                <a:latin typeface="Roboto"/>
              </a:rPr>
              <a:t>Cozy</a:t>
            </a:r>
            <a:r>
              <a:rPr lang="en-GB" sz="1000" b="1" dirty="0">
                <a:solidFill>
                  <a:srgbClr val="333333"/>
                </a:solidFill>
                <a:latin typeface="Roboto"/>
              </a:rPr>
              <a:t> Apologia</a:t>
            </a:r>
            <a:endParaRPr lang="en-GB" sz="1000" dirty="0">
              <a:solidFill>
                <a:srgbClr val="333333"/>
              </a:solidFill>
              <a:latin typeface="Roboto"/>
            </a:endParaRPr>
          </a:p>
          <a:p>
            <a:r>
              <a:rPr lang="en-GB" sz="1000" dirty="0">
                <a:solidFill>
                  <a:srgbClr val="333333"/>
                </a:solidFill>
                <a:latin typeface="Roboto"/>
              </a:rPr>
              <a:t>I could pick anything and think of you—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This lamp, the wind-still rain, the glossy blue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My pen exudes, drying matte, upon the page.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I could choose any hero, any cause or age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And, sure as shooting arrows to the heart,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Astride a dappled mare, legs braced as far apart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As standing in silver stirrups will allow—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There you'll be, with furrowed brow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And chain mail glinting, to set me free: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One eye smiling, the other firm upon the enemy.</a:t>
            </a:r>
          </a:p>
          <a:p>
            <a:endParaRPr lang="en-GB" sz="1000" dirty="0">
              <a:solidFill>
                <a:srgbClr val="333333"/>
              </a:solidFill>
              <a:latin typeface="Roboto"/>
            </a:endParaRPr>
          </a:p>
          <a:p>
            <a:r>
              <a:rPr lang="en-GB" sz="1000" dirty="0"/>
              <a:t>This post-postmodern age is all business: compact disks </a:t>
            </a:r>
            <a:br>
              <a:rPr lang="en-GB" sz="1000" dirty="0"/>
            </a:br>
            <a:r>
              <a:rPr lang="en-GB" sz="1000" dirty="0"/>
              <a:t>And faxes, a do-it-now-and-take-no-risks </a:t>
            </a:r>
            <a:br>
              <a:rPr lang="en-GB" sz="1000" dirty="0"/>
            </a:br>
            <a:r>
              <a:rPr lang="en-GB" sz="1000" dirty="0"/>
              <a:t>Event. Today a hurricane is nudging up the coast, </a:t>
            </a:r>
            <a:br>
              <a:rPr lang="en-GB" sz="1000" dirty="0"/>
            </a:br>
            <a:r>
              <a:rPr lang="en-GB" sz="1000" dirty="0"/>
              <a:t>Oddly male: Big Bad Floyd, who brings a host </a:t>
            </a:r>
            <a:br>
              <a:rPr lang="en-GB" sz="1000" dirty="0"/>
            </a:br>
            <a:r>
              <a:rPr lang="en-GB" sz="1000" dirty="0"/>
              <a:t>Of daydreams: awkward reminiscences </a:t>
            </a:r>
            <a:br>
              <a:rPr lang="en-GB" sz="1000" dirty="0"/>
            </a:br>
            <a:r>
              <a:rPr lang="en-GB" sz="1000" dirty="0"/>
              <a:t>Of teenage crushes on worthless boys </a:t>
            </a:r>
            <a:br>
              <a:rPr lang="en-GB" sz="1000" dirty="0"/>
            </a:br>
            <a:r>
              <a:rPr lang="en-GB" sz="1000" dirty="0"/>
              <a:t>Whose only talent was to kiss you senseless. </a:t>
            </a:r>
            <a:br>
              <a:rPr lang="en-GB" sz="1000" dirty="0"/>
            </a:br>
            <a:r>
              <a:rPr lang="en-GB" sz="1000" dirty="0"/>
              <a:t>They all had sissy names—Marcel, Percy, Dewey; </a:t>
            </a:r>
            <a:br>
              <a:rPr lang="en-GB" sz="1000" dirty="0"/>
            </a:br>
            <a:r>
              <a:rPr lang="en-GB" sz="1000" dirty="0"/>
              <a:t>Were thin as </a:t>
            </a:r>
            <a:r>
              <a:rPr lang="en-GB" sz="1000" dirty="0" err="1"/>
              <a:t>licorice</a:t>
            </a:r>
            <a:r>
              <a:rPr lang="en-GB" sz="1000" dirty="0"/>
              <a:t> and as chewy, </a:t>
            </a:r>
            <a:br>
              <a:rPr lang="en-GB" sz="1000" dirty="0"/>
            </a:br>
            <a:r>
              <a:rPr lang="en-GB" sz="1000" dirty="0"/>
              <a:t>Sweet with a dark and hollow </a:t>
            </a:r>
            <a:r>
              <a:rPr lang="en-GB" sz="1000" dirty="0" err="1"/>
              <a:t>center</a:t>
            </a:r>
            <a:r>
              <a:rPr lang="en-GB" sz="1000" dirty="0"/>
              <a:t>. Floyd's </a:t>
            </a:r>
            <a:br>
              <a:rPr lang="en-GB" sz="1000" dirty="0"/>
            </a:br>
            <a:br>
              <a:rPr lang="en-GB" sz="1000" dirty="0"/>
            </a:br>
            <a:r>
              <a:rPr lang="en-GB" sz="1000" dirty="0"/>
              <a:t>Cussing up a storm. You're bunkered in your </a:t>
            </a:r>
            <a:br>
              <a:rPr lang="en-GB" sz="1000" dirty="0"/>
            </a:br>
            <a:r>
              <a:rPr lang="en-GB" sz="1000" dirty="0" err="1"/>
              <a:t>Aerie</a:t>
            </a:r>
            <a:r>
              <a:rPr lang="en-GB" sz="1000" dirty="0"/>
              <a:t>, I'm perched in mine </a:t>
            </a:r>
            <a:br>
              <a:rPr lang="en-GB" sz="1000" dirty="0"/>
            </a:br>
            <a:r>
              <a:rPr lang="en-GB" sz="1000" dirty="0"/>
              <a:t>(Twin desks, computers, hardwood floors): </a:t>
            </a:r>
            <a:br>
              <a:rPr lang="en-GB" sz="1000" dirty="0"/>
            </a:br>
            <a:r>
              <a:rPr lang="en-GB" sz="1000" dirty="0"/>
              <a:t>We're content, but fall short of the Divine. </a:t>
            </a:r>
            <a:br>
              <a:rPr lang="en-GB" sz="1000" dirty="0"/>
            </a:br>
            <a:r>
              <a:rPr lang="en-GB" sz="1000" dirty="0"/>
              <a:t>Still, it's embarrassing, this happiness— </a:t>
            </a:r>
            <a:br>
              <a:rPr lang="en-GB" sz="1000" dirty="0"/>
            </a:br>
            <a:r>
              <a:rPr lang="en-GB" sz="1000" dirty="0"/>
              <a:t>Who's satisfied simply with what's good for us, </a:t>
            </a:r>
            <a:br>
              <a:rPr lang="en-GB" sz="1000" dirty="0"/>
            </a:br>
            <a:r>
              <a:rPr lang="en-GB" sz="1000" dirty="0"/>
              <a:t>When has the ordinary ever been news? </a:t>
            </a:r>
            <a:br>
              <a:rPr lang="en-GB" sz="1000" dirty="0"/>
            </a:br>
            <a:r>
              <a:rPr lang="en-GB" sz="1000" dirty="0"/>
              <a:t>And yet, because nothing else will do </a:t>
            </a:r>
            <a:br>
              <a:rPr lang="en-GB" sz="1000" dirty="0"/>
            </a:br>
            <a:r>
              <a:rPr lang="en-GB" sz="1000" dirty="0"/>
              <a:t>To keep me from melancholy (call it blues), </a:t>
            </a:r>
            <a:br>
              <a:rPr lang="en-GB" sz="1000" dirty="0"/>
            </a:br>
            <a:r>
              <a:rPr lang="en-GB" sz="1000" dirty="0"/>
              <a:t>I fill this stolen time with you.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2C363C-2813-4235-BE0C-DCF7B27D5D94}"/>
              </a:ext>
            </a:extLst>
          </p:cNvPr>
          <p:cNvSpPr/>
          <p:nvPr/>
        </p:nvSpPr>
        <p:spPr>
          <a:xfrm>
            <a:off x="5401876" y="0"/>
            <a:ext cx="37421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 err="1">
                <a:solidFill>
                  <a:srgbClr val="333333"/>
                </a:solidFill>
                <a:latin typeface="Roboto"/>
              </a:rPr>
              <a:t>Cozy</a:t>
            </a:r>
            <a:r>
              <a:rPr lang="en-GB" sz="1000" b="1" dirty="0">
                <a:solidFill>
                  <a:srgbClr val="333333"/>
                </a:solidFill>
                <a:latin typeface="Roboto"/>
              </a:rPr>
              <a:t> Apologia</a:t>
            </a:r>
            <a:endParaRPr lang="en-GB" sz="1000" dirty="0">
              <a:solidFill>
                <a:srgbClr val="333333"/>
              </a:solidFill>
              <a:latin typeface="Roboto"/>
            </a:endParaRPr>
          </a:p>
          <a:p>
            <a:r>
              <a:rPr lang="en-GB" sz="1000" dirty="0">
                <a:solidFill>
                  <a:srgbClr val="333333"/>
                </a:solidFill>
                <a:latin typeface="Roboto"/>
              </a:rPr>
              <a:t>I could pick anything and think of you—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This lamp, the wind-still rain, the glossy blue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My pen exudes, drying matte, upon the page.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I could choose any hero, any cause or age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And, sure as shooting arrows to the heart,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Astride a dappled mare, legs braced as far apart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As standing in silver stirrups will allow—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There you'll be, with furrowed brow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And chain mail glinting, to set me free: </a:t>
            </a:r>
            <a:br>
              <a:rPr lang="en-GB" sz="1000" dirty="0"/>
            </a:br>
            <a:r>
              <a:rPr lang="en-GB" sz="1000" dirty="0">
                <a:solidFill>
                  <a:srgbClr val="333333"/>
                </a:solidFill>
                <a:latin typeface="Roboto"/>
              </a:rPr>
              <a:t>One eye smiling, the other firm upon the enemy.</a:t>
            </a:r>
          </a:p>
          <a:p>
            <a:endParaRPr lang="en-GB" sz="1000" dirty="0">
              <a:solidFill>
                <a:srgbClr val="333333"/>
              </a:solidFill>
              <a:latin typeface="Roboto"/>
            </a:endParaRPr>
          </a:p>
          <a:p>
            <a:r>
              <a:rPr lang="en-GB" sz="1000" dirty="0"/>
              <a:t>This post-postmodern age is all business: compact disks </a:t>
            </a:r>
            <a:br>
              <a:rPr lang="en-GB" sz="1000" dirty="0"/>
            </a:br>
            <a:r>
              <a:rPr lang="en-GB" sz="1000" dirty="0"/>
              <a:t>And faxes, a do-it-now-and-take-no-risks </a:t>
            </a:r>
            <a:br>
              <a:rPr lang="en-GB" sz="1000" dirty="0"/>
            </a:br>
            <a:r>
              <a:rPr lang="en-GB" sz="1000" dirty="0"/>
              <a:t>Event. Today a hurricane is nudging up the coast, </a:t>
            </a:r>
            <a:br>
              <a:rPr lang="en-GB" sz="1000" dirty="0"/>
            </a:br>
            <a:r>
              <a:rPr lang="en-GB" sz="1000" dirty="0"/>
              <a:t>Oddly male: Big Bad Floyd, who brings a host </a:t>
            </a:r>
            <a:br>
              <a:rPr lang="en-GB" sz="1000" dirty="0"/>
            </a:br>
            <a:r>
              <a:rPr lang="en-GB" sz="1000" dirty="0"/>
              <a:t>Of daydreams: awkward reminiscences </a:t>
            </a:r>
            <a:br>
              <a:rPr lang="en-GB" sz="1000" dirty="0"/>
            </a:br>
            <a:r>
              <a:rPr lang="en-GB" sz="1000" dirty="0"/>
              <a:t>Of teenage crushes on worthless boys </a:t>
            </a:r>
            <a:br>
              <a:rPr lang="en-GB" sz="1000" dirty="0"/>
            </a:br>
            <a:r>
              <a:rPr lang="en-GB" sz="1000" dirty="0"/>
              <a:t>Whose only talent was to kiss you senseless. </a:t>
            </a:r>
            <a:br>
              <a:rPr lang="en-GB" sz="1000" dirty="0"/>
            </a:br>
            <a:r>
              <a:rPr lang="en-GB" sz="1000" dirty="0"/>
              <a:t>They all had sissy names—Marcel, Percy, Dewey; </a:t>
            </a:r>
            <a:br>
              <a:rPr lang="en-GB" sz="1000" dirty="0"/>
            </a:br>
            <a:r>
              <a:rPr lang="en-GB" sz="1000" dirty="0"/>
              <a:t>Were thin as </a:t>
            </a:r>
            <a:r>
              <a:rPr lang="en-GB" sz="1000" dirty="0" err="1"/>
              <a:t>licorice</a:t>
            </a:r>
            <a:r>
              <a:rPr lang="en-GB" sz="1000" dirty="0"/>
              <a:t> and as chewy, </a:t>
            </a:r>
            <a:br>
              <a:rPr lang="en-GB" sz="1000" dirty="0"/>
            </a:br>
            <a:r>
              <a:rPr lang="en-GB" sz="1000" dirty="0"/>
              <a:t>Sweet with a dark and hollow </a:t>
            </a:r>
            <a:r>
              <a:rPr lang="en-GB" sz="1000" dirty="0" err="1"/>
              <a:t>center</a:t>
            </a:r>
            <a:r>
              <a:rPr lang="en-GB" sz="1000" dirty="0"/>
              <a:t>. Floyd's </a:t>
            </a:r>
            <a:br>
              <a:rPr lang="en-GB" sz="1000" dirty="0"/>
            </a:br>
            <a:br>
              <a:rPr lang="en-GB" sz="1000" dirty="0"/>
            </a:br>
            <a:r>
              <a:rPr lang="en-GB" sz="1000" dirty="0"/>
              <a:t>Cussing up a storm. You're bunkered in your </a:t>
            </a:r>
            <a:br>
              <a:rPr lang="en-GB" sz="1000" dirty="0"/>
            </a:br>
            <a:r>
              <a:rPr lang="en-GB" sz="1000" dirty="0" err="1"/>
              <a:t>Aerie</a:t>
            </a:r>
            <a:r>
              <a:rPr lang="en-GB" sz="1000" dirty="0"/>
              <a:t>, I'm perched in mine </a:t>
            </a:r>
            <a:br>
              <a:rPr lang="en-GB" sz="1000" dirty="0"/>
            </a:br>
            <a:r>
              <a:rPr lang="en-GB" sz="1000" dirty="0"/>
              <a:t>(Twin desks, computers, hardwood floors): </a:t>
            </a:r>
            <a:br>
              <a:rPr lang="en-GB" sz="1000" dirty="0"/>
            </a:br>
            <a:r>
              <a:rPr lang="en-GB" sz="1000" dirty="0"/>
              <a:t>We're content, but fall short of the Divine. </a:t>
            </a:r>
            <a:br>
              <a:rPr lang="en-GB" sz="1000" dirty="0"/>
            </a:br>
            <a:r>
              <a:rPr lang="en-GB" sz="1000" dirty="0"/>
              <a:t>Still, it's embarrassing, this happiness— </a:t>
            </a:r>
            <a:br>
              <a:rPr lang="en-GB" sz="1000" dirty="0"/>
            </a:br>
            <a:r>
              <a:rPr lang="en-GB" sz="1000" dirty="0"/>
              <a:t>Who's satisfied simply with what's good for us, </a:t>
            </a:r>
            <a:br>
              <a:rPr lang="en-GB" sz="1000" dirty="0"/>
            </a:br>
            <a:r>
              <a:rPr lang="en-GB" sz="1000" dirty="0"/>
              <a:t>When has the ordinary ever been news? </a:t>
            </a:r>
            <a:br>
              <a:rPr lang="en-GB" sz="1000" dirty="0"/>
            </a:br>
            <a:r>
              <a:rPr lang="en-GB" sz="1000" dirty="0"/>
              <a:t>And yet, because nothing else will do </a:t>
            </a:r>
            <a:br>
              <a:rPr lang="en-GB" sz="1000" dirty="0"/>
            </a:br>
            <a:r>
              <a:rPr lang="en-GB" sz="1000" dirty="0"/>
              <a:t>To keep me from melancholy (call it blues), </a:t>
            </a:r>
            <a:br>
              <a:rPr lang="en-GB" sz="1000" dirty="0"/>
            </a:br>
            <a:r>
              <a:rPr lang="en-GB" sz="1000" dirty="0"/>
              <a:t>I fill this stolen time with you. </a:t>
            </a: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186D9497-50E1-4115-B37B-47ECA10961CA}"/>
              </a:ext>
            </a:extLst>
          </p:cNvPr>
          <p:cNvSpPr/>
          <p:nvPr/>
        </p:nvSpPr>
        <p:spPr>
          <a:xfrm>
            <a:off x="639036" y="873049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381F7909-34B5-45E3-B315-968B04AD5572}"/>
              </a:ext>
            </a:extLst>
          </p:cNvPr>
          <p:cNvSpPr/>
          <p:nvPr/>
        </p:nvSpPr>
        <p:spPr>
          <a:xfrm>
            <a:off x="601121" y="2111333"/>
            <a:ext cx="1204032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C5136E5A-A601-4A47-BDB4-63A37812EA21}"/>
              </a:ext>
            </a:extLst>
          </p:cNvPr>
          <p:cNvSpPr/>
          <p:nvPr/>
        </p:nvSpPr>
        <p:spPr>
          <a:xfrm>
            <a:off x="360815" y="419961"/>
            <a:ext cx="126100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322BF1BA-4A5D-4674-A2F3-3764F3F1ED0D}"/>
              </a:ext>
            </a:extLst>
          </p:cNvPr>
          <p:cNvSpPr/>
          <p:nvPr/>
        </p:nvSpPr>
        <p:spPr>
          <a:xfrm>
            <a:off x="-107267" y="2843378"/>
            <a:ext cx="152503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149E4A36-8DEF-4A8C-9039-9917762F1BBD}"/>
              </a:ext>
            </a:extLst>
          </p:cNvPr>
          <p:cNvSpPr/>
          <p:nvPr/>
        </p:nvSpPr>
        <p:spPr>
          <a:xfrm>
            <a:off x="544153" y="110346"/>
            <a:ext cx="126100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43E3E2A-4FD3-4F38-953E-5F1A97237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603" y="4802145"/>
            <a:ext cx="945176" cy="156629"/>
          </a:xfrm>
          <a:prstGeom prst="rect">
            <a:avLst/>
          </a:prstGeom>
        </p:spPr>
      </p:pic>
      <p:sp>
        <p:nvSpPr>
          <p:cNvPr id="13" name="Minus Sign 12">
            <a:extLst>
              <a:ext uri="{FF2B5EF4-FFF2-40B4-BE49-F238E27FC236}">
                <a16:creationId xmlns:a16="http://schemas.microsoft.com/office/drawing/2014/main" id="{C6257185-003A-418C-B796-622A198EA02F}"/>
              </a:ext>
            </a:extLst>
          </p:cNvPr>
          <p:cNvSpPr/>
          <p:nvPr/>
        </p:nvSpPr>
        <p:spPr>
          <a:xfrm>
            <a:off x="127464" y="1650289"/>
            <a:ext cx="1378339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1354FA53-BC49-4192-98B5-CE331745ABC2}"/>
              </a:ext>
            </a:extLst>
          </p:cNvPr>
          <p:cNvSpPr/>
          <p:nvPr/>
        </p:nvSpPr>
        <p:spPr>
          <a:xfrm>
            <a:off x="1140517" y="3784592"/>
            <a:ext cx="141099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290EB394-EA70-4556-96D4-7E30B4818458}"/>
              </a:ext>
            </a:extLst>
          </p:cNvPr>
          <p:cNvSpPr/>
          <p:nvPr/>
        </p:nvSpPr>
        <p:spPr>
          <a:xfrm>
            <a:off x="-185906" y="3327392"/>
            <a:ext cx="1603669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hape 67">
            <a:extLst>
              <a:ext uri="{FF2B5EF4-FFF2-40B4-BE49-F238E27FC236}">
                <a16:creationId xmlns:a16="http://schemas.microsoft.com/office/drawing/2014/main" id="{181AEF0E-93AC-40E8-B40A-97981389DF77}"/>
              </a:ext>
            </a:extLst>
          </p:cNvPr>
          <p:cNvSpPr txBox="1"/>
          <p:nvPr/>
        </p:nvSpPr>
        <p:spPr>
          <a:xfrm>
            <a:off x="3189137" y="2500884"/>
            <a:ext cx="2151266" cy="1533233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nine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</p:spTree>
    <p:extLst>
      <p:ext uri="{BB962C8B-B14F-4D97-AF65-F5344CB8AC3E}">
        <p14:creationId xmlns:p14="http://schemas.microsoft.com/office/powerpoint/2010/main" val="2666926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6708B75-5183-4CD5-B43A-BEF40E0FB5FA}"/>
              </a:ext>
            </a:extLst>
          </p:cNvPr>
          <p:cNvSpPr/>
          <p:nvPr/>
        </p:nvSpPr>
        <p:spPr>
          <a:xfrm>
            <a:off x="107709" y="132619"/>
            <a:ext cx="4572000" cy="48782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Afternoons</a:t>
            </a:r>
          </a:p>
          <a:p>
            <a:endParaRPr lang="en-GB" sz="1100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Summer is fading: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leaves fall in ones and twos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trees bordering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new recreation ground.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hollows of afternoons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Young mothers assemble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swing and sandpit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free their children.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Behind them, at intervals,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 husbands in skilled trades,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GB" sz="1100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estateful</a:t>
            </a: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washing,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 albums, lettered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i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Wedding</a:t>
            </a: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lying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Near the television: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them, the wind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ruining their courting-places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are still courting-places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(But the lovers are all in school),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their children, so intent on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Finding more unripe </a:t>
            </a:r>
            <a:r>
              <a:rPr lang="en-GB" sz="1100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acrons</a:t>
            </a: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 to be taken home.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beauty has thickened.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Something is pushing them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 side of their own lives. </a:t>
            </a:r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7FB38D-3932-4261-AF64-0C7966FB81AA}"/>
              </a:ext>
            </a:extLst>
          </p:cNvPr>
          <p:cNvSpPr/>
          <p:nvPr/>
        </p:nvSpPr>
        <p:spPr>
          <a:xfrm>
            <a:off x="6585216" y="132620"/>
            <a:ext cx="2215563" cy="487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Afternoons</a:t>
            </a:r>
          </a:p>
          <a:p>
            <a:endParaRPr lang="en-GB" sz="1100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Summer is fading: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leaves fall in ones and twos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From trees bordering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new recreation ground.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the hollows of afternoons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Young mothers assemble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swing and sandpit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Setting free their children.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Behind them, at intervals,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Stand husbands in skilled trades,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GB" sz="1100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estateful</a:t>
            </a: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washing,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 albums, lettered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i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Our Wedding</a:t>
            </a: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lying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Near the television: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Before them, the wind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ruining their courting-places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That are still courting-places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(But the lovers are all in school),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their children, so intent on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Finding more unripe </a:t>
            </a:r>
            <a:r>
              <a:rPr lang="en-GB" sz="1100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acrons</a:t>
            </a: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Expect to be taken home.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Their beauty has thickened.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Something is pushing them</a:t>
            </a:r>
            <a:br>
              <a:rPr lang="en-GB" sz="1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1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 side of their own lives. </a:t>
            </a:r>
            <a:endParaRPr lang="en-GB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ABDEBE97-0346-45EF-B922-AEF8CF03C013}"/>
              </a:ext>
            </a:extLst>
          </p:cNvPr>
          <p:cNvSpPr/>
          <p:nvPr/>
        </p:nvSpPr>
        <p:spPr>
          <a:xfrm>
            <a:off x="-106315" y="312115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1A67CFAB-C366-4F11-A33F-D5F52740157E}"/>
              </a:ext>
            </a:extLst>
          </p:cNvPr>
          <p:cNvSpPr/>
          <p:nvPr/>
        </p:nvSpPr>
        <p:spPr>
          <a:xfrm>
            <a:off x="298647" y="1006356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90AD8A7B-BCB0-4CFF-B947-A5BD21EF70F7}"/>
              </a:ext>
            </a:extLst>
          </p:cNvPr>
          <p:cNvSpPr/>
          <p:nvPr/>
        </p:nvSpPr>
        <p:spPr>
          <a:xfrm>
            <a:off x="-106314" y="2661496"/>
            <a:ext cx="1704594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B4386B89-BE68-45CE-8CEB-0CC9D188AA01}"/>
              </a:ext>
            </a:extLst>
          </p:cNvPr>
          <p:cNvSpPr/>
          <p:nvPr/>
        </p:nvSpPr>
        <p:spPr>
          <a:xfrm>
            <a:off x="259957" y="1984789"/>
            <a:ext cx="2045253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8220E8BB-6BB6-4A13-B062-450E08D611A2}"/>
              </a:ext>
            </a:extLst>
          </p:cNvPr>
          <p:cNvSpPr/>
          <p:nvPr/>
        </p:nvSpPr>
        <p:spPr>
          <a:xfrm>
            <a:off x="259957" y="4161923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4DDC5BA3-7E02-4847-B6E6-FC5AFC4CF750}"/>
              </a:ext>
            </a:extLst>
          </p:cNvPr>
          <p:cNvSpPr/>
          <p:nvPr/>
        </p:nvSpPr>
        <p:spPr>
          <a:xfrm>
            <a:off x="1" y="3523905"/>
            <a:ext cx="1475334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1DF4BAEA-AF44-46A2-8551-B3584D555AB2}"/>
              </a:ext>
            </a:extLst>
          </p:cNvPr>
          <p:cNvSpPr/>
          <p:nvPr/>
        </p:nvSpPr>
        <p:spPr>
          <a:xfrm>
            <a:off x="337339" y="4523198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hape 67">
            <a:extLst>
              <a:ext uri="{FF2B5EF4-FFF2-40B4-BE49-F238E27FC236}">
                <a16:creationId xmlns:a16="http://schemas.microsoft.com/office/drawing/2014/main" id="{204BFDAE-7199-48C0-99D3-853A99D06FAC}"/>
              </a:ext>
            </a:extLst>
          </p:cNvPr>
          <p:cNvSpPr txBox="1"/>
          <p:nvPr/>
        </p:nvSpPr>
        <p:spPr>
          <a:xfrm>
            <a:off x="3189137" y="2500884"/>
            <a:ext cx="2151266" cy="1533233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seven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</p:spTree>
    <p:extLst>
      <p:ext uri="{BB962C8B-B14F-4D97-AF65-F5344CB8AC3E}">
        <p14:creationId xmlns:p14="http://schemas.microsoft.com/office/powerpoint/2010/main" val="31743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82D914-61F8-4948-B48F-AB10A82284FF}"/>
              </a:ext>
            </a:extLst>
          </p:cNvPr>
          <p:cNvSpPr/>
          <p:nvPr/>
        </p:nvSpPr>
        <p:spPr>
          <a:xfrm>
            <a:off x="0" y="-59740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50" b="1" dirty="0"/>
              <a:t>Dulce et Decorum Est</a:t>
            </a:r>
          </a:p>
          <a:p>
            <a:r>
              <a:rPr lang="en-GB" sz="1050" dirty="0"/>
              <a:t>Bent double, like old beggars under sacks,</a:t>
            </a:r>
          </a:p>
          <a:p>
            <a:r>
              <a:rPr lang="en-GB" sz="1050" dirty="0"/>
              <a:t>Knock-kneed, coughing like hags, we cursed through sludge,</a:t>
            </a:r>
          </a:p>
          <a:p>
            <a:r>
              <a:rPr lang="en-GB" sz="1050" dirty="0"/>
              <a:t>Till on the haunting flares we turned our backs</a:t>
            </a:r>
          </a:p>
          <a:p>
            <a:r>
              <a:rPr lang="en-GB" sz="1050" dirty="0"/>
              <a:t>And towards our distant rest began to trudge.</a:t>
            </a:r>
          </a:p>
          <a:p>
            <a:r>
              <a:rPr lang="en-GB" sz="1050" dirty="0"/>
              <a:t>Men marched asleep. Many had lost their boots</a:t>
            </a:r>
          </a:p>
          <a:p>
            <a:r>
              <a:rPr lang="en-GB" sz="1050" dirty="0"/>
              <a:t>But limped on, blood-shod. All went lame; all blind;</a:t>
            </a:r>
          </a:p>
          <a:p>
            <a:r>
              <a:rPr lang="en-GB" sz="1050" dirty="0"/>
              <a:t>Drunk with fatigue; deaf even to the hoots</a:t>
            </a:r>
          </a:p>
          <a:p>
            <a:r>
              <a:rPr lang="en-GB" sz="1050" dirty="0"/>
              <a:t>Of tired, outstripped Five-Nines that dropped behind.</a:t>
            </a:r>
          </a:p>
          <a:p>
            <a:endParaRPr lang="en-GB" sz="1050" dirty="0"/>
          </a:p>
          <a:p>
            <a:r>
              <a:rPr lang="en-GB" sz="1050" dirty="0"/>
              <a:t>Gas! Gas! Quick, boys!—An ecstasy of fumbling,</a:t>
            </a:r>
          </a:p>
          <a:p>
            <a:r>
              <a:rPr lang="en-GB" sz="1050" dirty="0"/>
              <a:t>Fitting the clumsy helmets just in time;</a:t>
            </a:r>
          </a:p>
          <a:p>
            <a:r>
              <a:rPr lang="en-GB" sz="1050" dirty="0"/>
              <a:t>But someone still was yelling out and stumbling</a:t>
            </a:r>
          </a:p>
          <a:p>
            <a:r>
              <a:rPr lang="en-GB" sz="1050" dirty="0"/>
              <a:t>And </a:t>
            </a:r>
            <a:r>
              <a:rPr lang="en-GB" sz="1050" dirty="0" err="1"/>
              <a:t>flound’ring</a:t>
            </a:r>
            <a:r>
              <a:rPr lang="en-GB" sz="1050" dirty="0"/>
              <a:t> like a man in fire or lime...</a:t>
            </a:r>
          </a:p>
          <a:p>
            <a:r>
              <a:rPr lang="en-GB" sz="1050" dirty="0"/>
              <a:t>Dim, through the misty panes and thick green light,</a:t>
            </a:r>
          </a:p>
          <a:p>
            <a:r>
              <a:rPr lang="en-GB" sz="1050" dirty="0"/>
              <a:t>As under a green sea, I saw him drowning.</a:t>
            </a:r>
          </a:p>
          <a:p>
            <a:endParaRPr lang="en-GB" sz="1050" dirty="0"/>
          </a:p>
          <a:p>
            <a:r>
              <a:rPr lang="en-GB" sz="1050" dirty="0"/>
              <a:t>In all my dreams, before my helpless sight,</a:t>
            </a:r>
          </a:p>
          <a:p>
            <a:r>
              <a:rPr lang="en-GB" sz="1050" dirty="0"/>
              <a:t>He plunges at me, guttering, choking, drowning.</a:t>
            </a:r>
          </a:p>
          <a:p>
            <a:endParaRPr lang="en-GB" sz="1050" dirty="0"/>
          </a:p>
          <a:p>
            <a:r>
              <a:rPr lang="en-GB" sz="1050" dirty="0"/>
              <a:t>If in some smothering dreams you too could pace</a:t>
            </a:r>
          </a:p>
          <a:p>
            <a:r>
              <a:rPr lang="en-GB" sz="1050" dirty="0"/>
              <a:t>Behind the wagon that we flung him in,</a:t>
            </a:r>
          </a:p>
          <a:p>
            <a:r>
              <a:rPr lang="en-GB" sz="1050" dirty="0"/>
              <a:t>And watch the white eyes writhing in his face,</a:t>
            </a:r>
          </a:p>
          <a:p>
            <a:r>
              <a:rPr lang="en-GB" sz="1050" dirty="0"/>
              <a:t>His hanging face, like a devil’s sick of sin;</a:t>
            </a:r>
          </a:p>
          <a:p>
            <a:r>
              <a:rPr lang="en-GB" sz="1050" dirty="0"/>
              <a:t>If you could hear, at every jolt, the blood</a:t>
            </a:r>
          </a:p>
          <a:p>
            <a:r>
              <a:rPr lang="en-GB" sz="1050" dirty="0"/>
              <a:t>Come gargling from the froth-corrupted lungs,</a:t>
            </a:r>
          </a:p>
          <a:p>
            <a:r>
              <a:rPr lang="en-GB" sz="1050" dirty="0"/>
              <a:t>Obscene as cancer, bitter as the cud</a:t>
            </a:r>
          </a:p>
          <a:p>
            <a:r>
              <a:rPr lang="en-GB" sz="1050" dirty="0"/>
              <a:t>Of vile, incurable sores on innocent tongues,—</a:t>
            </a:r>
          </a:p>
          <a:p>
            <a:r>
              <a:rPr lang="en-GB" sz="1050" dirty="0"/>
              <a:t>My friend, you would not tell with such high zest</a:t>
            </a:r>
          </a:p>
          <a:p>
            <a:r>
              <a:rPr lang="en-GB" sz="1050" dirty="0"/>
              <a:t>To children ardent for some desperate glory,</a:t>
            </a:r>
          </a:p>
          <a:p>
            <a:r>
              <a:rPr lang="en-GB" sz="1050" dirty="0"/>
              <a:t>The old Lie: Dulce et decorum </a:t>
            </a:r>
            <a:r>
              <a:rPr lang="en-GB" sz="1050" dirty="0" err="1"/>
              <a:t>est</a:t>
            </a:r>
            <a:endParaRPr lang="en-GB" sz="1050" dirty="0"/>
          </a:p>
          <a:p>
            <a:r>
              <a:rPr lang="en-GB" sz="1050" dirty="0"/>
              <a:t>Pro patria </a:t>
            </a:r>
            <a:r>
              <a:rPr lang="en-GB" sz="1050" dirty="0" err="1"/>
              <a:t>mori</a:t>
            </a:r>
            <a:r>
              <a:rPr lang="en-GB" sz="1050" dirty="0"/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FC8C64-D06F-4B74-A5EA-3EE952415D6C}"/>
              </a:ext>
            </a:extLst>
          </p:cNvPr>
          <p:cNvSpPr/>
          <p:nvPr/>
        </p:nvSpPr>
        <p:spPr>
          <a:xfrm>
            <a:off x="5386507" y="-59740"/>
            <a:ext cx="38253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/>
              <a:t>Dulce et Decorum Est</a:t>
            </a:r>
          </a:p>
          <a:p>
            <a:r>
              <a:rPr lang="en-GB" sz="1050" dirty="0"/>
              <a:t>Bent double, like old beggars under sacks,</a:t>
            </a:r>
          </a:p>
          <a:p>
            <a:r>
              <a:rPr lang="en-GB" sz="1050" dirty="0"/>
              <a:t>Knock-kneed, coughing like hags, we cursed through sludge,</a:t>
            </a:r>
          </a:p>
          <a:p>
            <a:r>
              <a:rPr lang="en-GB" sz="1050" dirty="0"/>
              <a:t>Till on the haunting flares we turned our backs</a:t>
            </a:r>
          </a:p>
          <a:p>
            <a:r>
              <a:rPr lang="en-GB" sz="1050" dirty="0"/>
              <a:t>And towards our distant rest began to trudge.</a:t>
            </a:r>
          </a:p>
          <a:p>
            <a:r>
              <a:rPr lang="en-GB" sz="1050" dirty="0"/>
              <a:t>Men marched asleep. Many had lost their boots</a:t>
            </a:r>
          </a:p>
          <a:p>
            <a:r>
              <a:rPr lang="en-GB" sz="1050" dirty="0"/>
              <a:t>But limped on, blood-shod. All went lame; all blind;</a:t>
            </a:r>
          </a:p>
          <a:p>
            <a:r>
              <a:rPr lang="en-GB" sz="1050" dirty="0"/>
              <a:t>Drunk with fatigue; deaf even to the hoots</a:t>
            </a:r>
          </a:p>
          <a:p>
            <a:r>
              <a:rPr lang="en-GB" sz="1050" dirty="0"/>
              <a:t>Of tired, outstripped Five-Nines that dropped behind.</a:t>
            </a:r>
          </a:p>
          <a:p>
            <a:endParaRPr lang="en-GB" sz="1050" dirty="0"/>
          </a:p>
          <a:p>
            <a:r>
              <a:rPr lang="en-GB" sz="1050" dirty="0"/>
              <a:t>Gas! Gas! Quick, boys!—An ecstasy of fumbling,</a:t>
            </a:r>
          </a:p>
          <a:p>
            <a:r>
              <a:rPr lang="en-GB" sz="1050" dirty="0"/>
              <a:t>Fitting the clumsy helmets just in time;</a:t>
            </a:r>
          </a:p>
          <a:p>
            <a:r>
              <a:rPr lang="en-GB" sz="1050" dirty="0"/>
              <a:t>But someone still was yelling out and stumbling</a:t>
            </a:r>
          </a:p>
          <a:p>
            <a:r>
              <a:rPr lang="en-GB" sz="1050" dirty="0"/>
              <a:t>And </a:t>
            </a:r>
            <a:r>
              <a:rPr lang="en-GB" sz="1050" dirty="0" err="1"/>
              <a:t>flound’ring</a:t>
            </a:r>
            <a:r>
              <a:rPr lang="en-GB" sz="1050" dirty="0"/>
              <a:t> like a man in fire or lime...</a:t>
            </a:r>
          </a:p>
          <a:p>
            <a:r>
              <a:rPr lang="en-GB" sz="1050" dirty="0"/>
              <a:t>Dim, through the misty panes and thick green light,</a:t>
            </a:r>
          </a:p>
          <a:p>
            <a:r>
              <a:rPr lang="en-GB" sz="1050" dirty="0"/>
              <a:t>As under a green sea, I saw him drowning.</a:t>
            </a:r>
          </a:p>
          <a:p>
            <a:endParaRPr lang="en-GB" sz="1050" dirty="0"/>
          </a:p>
          <a:p>
            <a:r>
              <a:rPr lang="en-GB" sz="1050" dirty="0"/>
              <a:t>In all my dreams, before my helpless sight,</a:t>
            </a:r>
          </a:p>
          <a:p>
            <a:r>
              <a:rPr lang="en-GB" sz="1050" dirty="0"/>
              <a:t>He plunges at me, guttering, choking, drowning.</a:t>
            </a:r>
          </a:p>
          <a:p>
            <a:endParaRPr lang="en-GB" sz="1050" dirty="0"/>
          </a:p>
          <a:p>
            <a:r>
              <a:rPr lang="en-GB" sz="1050" dirty="0"/>
              <a:t>If in some smothering dreams you too could pace</a:t>
            </a:r>
          </a:p>
          <a:p>
            <a:r>
              <a:rPr lang="en-GB" sz="1050" dirty="0"/>
              <a:t>Behind the wagon that we flung him in,</a:t>
            </a:r>
          </a:p>
          <a:p>
            <a:r>
              <a:rPr lang="en-GB" sz="1050" dirty="0"/>
              <a:t>And watch the white eyes writhing in his face,</a:t>
            </a:r>
          </a:p>
          <a:p>
            <a:r>
              <a:rPr lang="en-GB" sz="1050" dirty="0"/>
              <a:t>His hanging face, like a devil’s sick of sin;</a:t>
            </a:r>
          </a:p>
          <a:p>
            <a:r>
              <a:rPr lang="en-GB" sz="1050" dirty="0"/>
              <a:t>If you could hear, at every jolt, the blood</a:t>
            </a:r>
          </a:p>
          <a:p>
            <a:r>
              <a:rPr lang="en-GB" sz="1050" dirty="0"/>
              <a:t>Come gargling from the froth-corrupted lungs,</a:t>
            </a:r>
          </a:p>
          <a:p>
            <a:r>
              <a:rPr lang="en-GB" sz="1050" dirty="0"/>
              <a:t>Obscene as cancer, bitter as the cud</a:t>
            </a:r>
          </a:p>
          <a:p>
            <a:r>
              <a:rPr lang="en-GB" sz="1050" dirty="0"/>
              <a:t>Of vile, incurable sores on innocent tongues,—</a:t>
            </a:r>
          </a:p>
          <a:p>
            <a:r>
              <a:rPr lang="en-GB" sz="1050" dirty="0"/>
              <a:t>My friend, you would not tell with such high zest</a:t>
            </a:r>
          </a:p>
          <a:p>
            <a:r>
              <a:rPr lang="en-GB" sz="1050" dirty="0"/>
              <a:t>To children ardent for some desperate glory,</a:t>
            </a:r>
          </a:p>
          <a:p>
            <a:r>
              <a:rPr lang="en-GB" sz="1050" dirty="0"/>
              <a:t>The old Lie: Dulce et decorum </a:t>
            </a:r>
            <a:r>
              <a:rPr lang="en-GB" sz="1050" dirty="0" err="1"/>
              <a:t>est</a:t>
            </a:r>
            <a:endParaRPr lang="en-GB" sz="1050" dirty="0"/>
          </a:p>
          <a:p>
            <a:r>
              <a:rPr lang="en-GB" sz="1050" dirty="0"/>
              <a:t>Pro patria </a:t>
            </a:r>
            <a:r>
              <a:rPr lang="en-GB" sz="1050" dirty="0" err="1"/>
              <a:t>mori</a:t>
            </a:r>
            <a:r>
              <a:rPr lang="en-GB" sz="1050" dirty="0"/>
              <a:t>.</a:t>
            </a:r>
          </a:p>
        </p:txBody>
      </p:sp>
      <p:sp>
        <p:nvSpPr>
          <p:cNvPr id="6" name="Shape 67">
            <a:extLst>
              <a:ext uri="{FF2B5EF4-FFF2-40B4-BE49-F238E27FC236}">
                <a16:creationId xmlns:a16="http://schemas.microsoft.com/office/drawing/2014/main" id="{F12FDA96-5B40-4465-BCB5-7B9FA39A3354}"/>
              </a:ext>
            </a:extLst>
          </p:cNvPr>
          <p:cNvSpPr txBox="1"/>
          <p:nvPr/>
        </p:nvSpPr>
        <p:spPr>
          <a:xfrm>
            <a:off x="3189137" y="2500884"/>
            <a:ext cx="2151266" cy="1533233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</a:t>
            </a:r>
          </a:p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ten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C3167EA2-B69E-45CD-A4D9-11338E5D06BD}"/>
              </a:ext>
            </a:extLst>
          </p:cNvPr>
          <p:cNvSpPr/>
          <p:nvPr/>
        </p:nvSpPr>
        <p:spPr>
          <a:xfrm>
            <a:off x="595250" y="-121436"/>
            <a:ext cx="237655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692CFEAB-CF72-467A-B45E-3DC5CE2C4175}"/>
              </a:ext>
            </a:extLst>
          </p:cNvPr>
          <p:cNvSpPr/>
          <p:nvPr/>
        </p:nvSpPr>
        <p:spPr>
          <a:xfrm>
            <a:off x="1139161" y="518644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BB2961DB-EC75-4CBB-94F7-E5A48FA1385E}"/>
              </a:ext>
            </a:extLst>
          </p:cNvPr>
          <p:cNvSpPr/>
          <p:nvPr/>
        </p:nvSpPr>
        <p:spPr>
          <a:xfrm>
            <a:off x="-184345" y="859348"/>
            <a:ext cx="159536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B1D5FC10-0F20-41A8-BB26-22AA99411049}"/>
              </a:ext>
            </a:extLst>
          </p:cNvPr>
          <p:cNvSpPr/>
          <p:nvPr/>
        </p:nvSpPr>
        <p:spPr>
          <a:xfrm>
            <a:off x="-172655" y="1313226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564A65BE-F70C-41F0-AA69-964AEFABD549}"/>
              </a:ext>
            </a:extLst>
          </p:cNvPr>
          <p:cNvSpPr/>
          <p:nvPr/>
        </p:nvSpPr>
        <p:spPr>
          <a:xfrm>
            <a:off x="737140" y="1834564"/>
            <a:ext cx="2171598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86B4895A-FCED-419C-A6B3-C253555AB0A8}"/>
              </a:ext>
            </a:extLst>
          </p:cNvPr>
          <p:cNvSpPr/>
          <p:nvPr/>
        </p:nvSpPr>
        <p:spPr>
          <a:xfrm>
            <a:off x="-184346" y="2463650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BAABDFCD-9D16-43A1-A8B4-E87F026A7A57}"/>
              </a:ext>
            </a:extLst>
          </p:cNvPr>
          <p:cNvSpPr/>
          <p:nvPr/>
        </p:nvSpPr>
        <p:spPr>
          <a:xfrm>
            <a:off x="1031621" y="3267500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5AFF17E2-0332-4944-9EFC-ABBF7FE071E7}"/>
              </a:ext>
            </a:extLst>
          </p:cNvPr>
          <p:cNvSpPr/>
          <p:nvPr/>
        </p:nvSpPr>
        <p:spPr>
          <a:xfrm>
            <a:off x="893316" y="3426901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2A3FC1C0-6581-4278-BE14-CBB37BAC42AE}"/>
              </a:ext>
            </a:extLst>
          </p:cNvPr>
          <p:cNvSpPr/>
          <p:nvPr/>
        </p:nvSpPr>
        <p:spPr>
          <a:xfrm>
            <a:off x="508541" y="4550776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Minus Sign 15">
            <a:extLst>
              <a:ext uri="{FF2B5EF4-FFF2-40B4-BE49-F238E27FC236}">
                <a16:creationId xmlns:a16="http://schemas.microsoft.com/office/drawing/2014/main" id="{0B483577-4353-4EF4-9D8E-59F38286EC6A}"/>
              </a:ext>
            </a:extLst>
          </p:cNvPr>
          <p:cNvSpPr/>
          <p:nvPr/>
        </p:nvSpPr>
        <p:spPr>
          <a:xfrm>
            <a:off x="-229705" y="4052311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3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67">
            <a:extLst>
              <a:ext uri="{FF2B5EF4-FFF2-40B4-BE49-F238E27FC236}">
                <a16:creationId xmlns:a16="http://schemas.microsoft.com/office/drawing/2014/main" id="{55F90A57-28E1-40EE-BD56-E777ABD0C55E}"/>
              </a:ext>
            </a:extLst>
          </p:cNvPr>
          <p:cNvSpPr txBox="1"/>
          <p:nvPr/>
        </p:nvSpPr>
        <p:spPr>
          <a:xfrm>
            <a:off x="243016" y="4537710"/>
            <a:ext cx="8607972" cy="594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latin typeface="Bangers"/>
                <a:ea typeface="Bangers"/>
                <a:cs typeface="Bangers"/>
                <a:sym typeface="Bangers"/>
              </a:rPr>
              <a:t>Write one to six in your books, and then fill in the gaps</a:t>
            </a:r>
            <a:endParaRPr sz="28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9DBA72-7FD9-4706-AD2F-502AB47232A5}"/>
              </a:ext>
            </a:extLst>
          </p:cNvPr>
          <p:cNvSpPr/>
          <p:nvPr/>
        </p:nvSpPr>
        <p:spPr>
          <a:xfrm>
            <a:off x="0" y="0"/>
            <a:ext cx="4572000" cy="40010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Sonnet 43 </a:t>
            </a:r>
            <a:endParaRPr lang="en-GB" sz="1600" b="1" dirty="0"/>
          </a:p>
          <a:p>
            <a:r>
              <a:rPr lang="en-GB" sz="1600" dirty="0"/>
              <a:t>How do I love thee? Let me count the ways.</a:t>
            </a:r>
          </a:p>
          <a:p>
            <a:r>
              <a:rPr lang="en-GB" sz="1600" dirty="0"/>
              <a:t> I love thee to the depth and breadth and height </a:t>
            </a:r>
          </a:p>
          <a:p>
            <a:r>
              <a:rPr lang="en-GB" sz="1600" dirty="0"/>
              <a:t>My soul can reach, when feeling out of sight </a:t>
            </a:r>
          </a:p>
          <a:p>
            <a:r>
              <a:rPr lang="en-GB" sz="1600" dirty="0"/>
              <a:t>For the ends of Being and ideal Grace. </a:t>
            </a:r>
          </a:p>
          <a:p>
            <a:r>
              <a:rPr lang="en-GB" sz="1600" dirty="0"/>
              <a:t>I love thee to the level of every day’s </a:t>
            </a:r>
          </a:p>
          <a:p>
            <a:r>
              <a:rPr lang="en-GB" sz="1600" dirty="0"/>
              <a:t>Most quiet need, by sun and candlelight. </a:t>
            </a:r>
          </a:p>
          <a:p>
            <a:r>
              <a:rPr lang="en-GB" sz="1600" dirty="0"/>
              <a:t>I love thee freely, as men strive for Right; </a:t>
            </a:r>
          </a:p>
          <a:p>
            <a:r>
              <a:rPr lang="en-GB" sz="1600" dirty="0"/>
              <a:t>I love thee purely, as they turn from Praise. </a:t>
            </a:r>
          </a:p>
          <a:p>
            <a:r>
              <a:rPr lang="en-GB" sz="1600" dirty="0"/>
              <a:t>I love thee with the passion put to use </a:t>
            </a:r>
          </a:p>
          <a:p>
            <a:r>
              <a:rPr lang="en-GB" sz="1600" dirty="0"/>
              <a:t>In my old griefs, and with my childhood’s faith. </a:t>
            </a:r>
          </a:p>
          <a:p>
            <a:r>
              <a:rPr lang="en-GB" sz="1600" dirty="0"/>
              <a:t>I love thee with a love I seemed to lose </a:t>
            </a:r>
          </a:p>
          <a:p>
            <a:r>
              <a:rPr lang="en-GB" sz="1600" dirty="0"/>
              <a:t>With my lost saints – I love thee with the breath, </a:t>
            </a:r>
          </a:p>
          <a:p>
            <a:r>
              <a:rPr lang="en-GB" sz="1600" dirty="0"/>
              <a:t>Smiles, tears, of all my life! – and, if God choose, </a:t>
            </a:r>
          </a:p>
          <a:p>
            <a:r>
              <a:rPr lang="en-GB" sz="1600" dirty="0"/>
              <a:t>I shall but love thee better after death.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008A561-EA55-4698-AE90-2EC770678E9D}"/>
              </a:ext>
            </a:extLst>
          </p:cNvPr>
          <p:cNvSpPr/>
          <p:nvPr/>
        </p:nvSpPr>
        <p:spPr>
          <a:xfrm>
            <a:off x="4647376" y="129242"/>
            <a:ext cx="4572000" cy="40010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/>
              <a:t>Sonnet 43 </a:t>
            </a:r>
            <a:endParaRPr lang="en-GB" sz="1600" b="1" dirty="0"/>
          </a:p>
          <a:p>
            <a:r>
              <a:rPr lang="en-GB" sz="1600" dirty="0"/>
              <a:t>How do I love thee? Let me count the ways.</a:t>
            </a:r>
          </a:p>
          <a:p>
            <a:r>
              <a:rPr lang="en-GB" sz="1600" dirty="0"/>
              <a:t> I love thee to the depth and breadth and height </a:t>
            </a:r>
          </a:p>
          <a:p>
            <a:r>
              <a:rPr lang="en-GB" sz="1600" dirty="0"/>
              <a:t>My soul can reach, when feeling out of sight </a:t>
            </a:r>
          </a:p>
          <a:p>
            <a:r>
              <a:rPr lang="en-GB" sz="1600" dirty="0"/>
              <a:t>For the ends of Being and ideal Grace. </a:t>
            </a:r>
          </a:p>
          <a:p>
            <a:r>
              <a:rPr lang="en-GB" sz="1600" dirty="0"/>
              <a:t>I love thee to the level of every day’s </a:t>
            </a:r>
          </a:p>
          <a:p>
            <a:r>
              <a:rPr lang="en-GB" sz="1600" dirty="0"/>
              <a:t>Most quiet need, by sun and candlelight. </a:t>
            </a:r>
          </a:p>
          <a:p>
            <a:r>
              <a:rPr lang="en-GB" sz="1600" dirty="0"/>
              <a:t>I love thee freely, as men strive for Right; </a:t>
            </a:r>
          </a:p>
          <a:p>
            <a:r>
              <a:rPr lang="en-GB" sz="1600" dirty="0"/>
              <a:t>I love thee purely, as they turn from Praise. </a:t>
            </a:r>
          </a:p>
          <a:p>
            <a:r>
              <a:rPr lang="en-GB" sz="1600" dirty="0"/>
              <a:t>I love thee with the passion put to use </a:t>
            </a:r>
          </a:p>
          <a:p>
            <a:r>
              <a:rPr lang="en-GB" sz="1600" dirty="0"/>
              <a:t>In my old griefs, and with my childhood’s faith. </a:t>
            </a:r>
          </a:p>
          <a:p>
            <a:r>
              <a:rPr lang="en-GB" sz="1600" dirty="0"/>
              <a:t>I love thee with a love I seemed to lose </a:t>
            </a:r>
          </a:p>
          <a:p>
            <a:r>
              <a:rPr lang="en-GB" sz="1600" dirty="0"/>
              <a:t>With my lost saints – I love thee with the breath, </a:t>
            </a:r>
          </a:p>
          <a:p>
            <a:r>
              <a:rPr lang="en-GB" sz="1600" dirty="0"/>
              <a:t>Smiles, tears, of all my life! – and, if God choose, </a:t>
            </a:r>
          </a:p>
          <a:p>
            <a:r>
              <a:rPr lang="en-GB" sz="1600" dirty="0"/>
              <a:t>I shall but love thee better after death.</a:t>
            </a:r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16A8698A-9DBB-4BC2-94F0-17C9EE6E3DD3}"/>
              </a:ext>
            </a:extLst>
          </p:cNvPr>
          <p:cNvSpPr/>
          <p:nvPr/>
        </p:nvSpPr>
        <p:spPr>
          <a:xfrm>
            <a:off x="1584548" y="50125"/>
            <a:ext cx="2835464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inus Sign 15">
            <a:extLst>
              <a:ext uri="{FF2B5EF4-FFF2-40B4-BE49-F238E27FC236}">
                <a16:creationId xmlns:a16="http://schemas.microsoft.com/office/drawing/2014/main" id="{1DFE9526-8D8B-470A-AEC3-B879F5360C1D}"/>
              </a:ext>
            </a:extLst>
          </p:cNvPr>
          <p:cNvSpPr/>
          <p:nvPr/>
        </p:nvSpPr>
        <p:spPr>
          <a:xfrm>
            <a:off x="2167272" y="1491914"/>
            <a:ext cx="2042160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inus Sign 16">
            <a:extLst>
              <a:ext uri="{FF2B5EF4-FFF2-40B4-BE49-F238E27FC236}">
                <a16:creationId xmlns:a16="http://schemas.microsoft.com/office/drawing/2014/main" id="{CCAE4F00-9756-4C27-8606-4630CE01AFBD}"/>
              </a:ext>
            </a:extLst>
          </p:cNvPr>
          <p:cNvSpPr/>
          <p:nvPr/>
        </p:nvSpPr>
        <p:spPr>
          <a:xfrm>
            <a:off x="1981200" y="2095500"/>
            <a:ext cx="2042160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inus Sign 17">
            <a:extLst>
              <a:ext uri="{FF2B5EF4-FFF2-40B4-BE49-F238E27FC236}">
                <a16:creationId xmlns:a16="http://schemas.microsoft.com/office/drawing/2014/main" id="{B5378508-3B58-4205-B9F1-A48B45D5AEAC}"/>
              </a:ext>
            </a:extLst>
          </p:cNvPr>
          <p:cNvSpPr/>
          <p:nvPr/>
        </p:nvSpPr>
        <p:spPr>
          <a:xfrm>
            <a:off x="-164036" y="1756410"/>
            <a:ext cx="2042160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inus Sign 18">
            <a:extLst>
              <a:ext uri="{FF2B5EF4-FFF2-40B4-BE49-F238E27FC236}">
                <a16:creationId xmlns:a16="http://schemas.microsoft.com/office/drawing/2014/main" id="{7AEAC78B-C60F-4044-AC05-39D5E7800B4A}"/>
              </a:ext>
            </a:extLst>
          </p:cNvPr>
          <p:cNvSpPr/>
          <p:nvPr/>
        </p:nvSpPr>
        <p:spPr>
          <a:xfrm>
            <a:off x="1668368" y="3462695"/>
            <a:ext cx="2042160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inus Sign 19">
            <a:extLst>
              <a:ext uri="{FF2B5EF4-FFF2-40B4-BE49-F238E27FC236}">
                <a16:creationId xmlns:a16="http://schemas.microsoft.com/office/drawing/2014/main" id="{AB11199D-1DD1-4C9C-8F74-9BC46AC2A92D}"/>
              </a:ext>
            </a:extLst>
          </p:cNvPr>
          <p:cNvSpPr/>
          <p:nvPr/>
        </p:nvSpPr>
        <p:spPr>
          <a:xfrm>
            <a:off x="2286000" y="2994363"/>
            <a:ext cx="2042160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90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52FDA69-B481-4AC8-97AB-DDF41E6A700B}"/>
              </a:ext>
            </a:extLst>
          </p:cNvPr>
          <p:cNvSpPr/>
          <p:nvPr/>
        </p:nvSpPr>
        <p:spPr>
          <a:xfrm>
            <a:off x="111418" y="95395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333333"/>
                </a:solidFill>
                <a:latin typeface="Roboto"/>
              </a:rPr>
              <a:t>Ozymandias</a:t>
            </a:r>
          </a:p>
          <a:p>
            <a:endParaRPr lang="en-GB" dirty="0">
              <a:solidFill>
                <a:srgbClr val="333333"/>
              </a:solidFill>
              <a:latin typeface="Roboto"/>
            </a:endParaRPr>
          </a:p>
          <a:p>
            <a:r>
              <a:rPr lang="en-GB" dirty="0">
                <a:solidFill>
                  <a:srgbClr val="333333"/>
                </a:solidFill>
                <a:latin typeface="Roboto"/>
              </a:rPr>
              <a:t>I met a traveller from an antique land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Who said: `Two vast and trunkless legs of stone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Stand in the desert. Near them, on the sand,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Half sunk, a shattered visage lies, whose frown,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And wrinkled lip, and sneer of cold command,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Tell that its sculptor well those passions read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Which yet survive, stamped on these lifeless things,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The hand that mocked them and the heart that fed.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And on the pedestal these words appear --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"My name is Ozymandias, king of kings: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Look on my works, ye Mighty, and despair!"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Nothing beside remains. Round the decay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Of that colossal wreck, boundless and bare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The lone and level sands stretch far away.' 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B88884-E438-4882-95E7-D6C971BD47B8}"/>
              </a:ext>
            </a:extLst>
          </p:cNvPr>
          <p:cNvSpPr/>
          <p:nvPr/>
        </p:nvSpPr>
        <p:spPr>
          <a:xfrm>
            <a:off x="4683418" y="1508675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solidFill>
                  <a:srgbClr val="333333"/>
                </a:solidFill>
                <a:latin typeface="Roboto"/>
              </a:rPr>
              <a:t>Ozymandias</a:t>
            </a:r>
          </a:p>
          <a:p>
            <a:endParaRPr lang="en-GB" dirty="0">
              <a:solidFill>
                <a:srgbClr val="333333"/>
              </a:solidFill>
              <a:latin typeface="Roboto"/>
            </a:endParaRPr>
          </a:p>
          <a:p>
            <a:r>
              <a:rPr lang="en-GB" dirty="0">
                <a:solidFill>
                  <a:srgbClr val="333333"/>
                </a:solidFill>
                <a:latin typeface="Roboto"/>
              </a:rPr>
              <a:t>I met a traveller from an antique land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Who said: `Two vast and trunkless legs of stone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Stand in the desert. Near them, on the sand,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Half sunk, a shattered visage lies, whose frown,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And wrinkled lip, and sneer of cold command,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Tell that its sculptor well those passions read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Which yet survive, stamped on these lifeless things,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The hand that mocked them and the heart that fed.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And on the pedestal these words appear --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"My name is Ozymandias, king of kings: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Look on my works, ye Mighty, and despair!"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Nothing beside remains. Round the decay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Of that colossal wreck, boundless and bare</a:t>
            </a:r>
            <a:br>
              <a:rPr lang="en-GB" dirty="0"/>
            </a:br>
            <a:r>
              <a:rPr lang="en-GB" dirty="0">
                <a:solidFill>
                  <a:srgbClr val="333333"/>
                </a:solidFill>
                <a:latin typeface="Roboto"/>
              </a:rPr>
              <a:t>The lone and level sands stretch far away.' </a:t>
            </a:r>
            <a:endParaRPr lang="en-GB" dirty="0"/>
          </a:p>
        </p:txBody>
      </p:sp>
      <p:sp>
        <p:nvSpPr>
          <p:cNvPr id="6" name="Shape 67">
            <a:extLst>
              <a:ext uri="{FF2B5EF4-FFF2-40B4-BE49-F238E27FC236}">
                <a16:creationId xmlns:a16="http://schemas.microsoft.com/office/drawing/2014/main" id="{2A232934-F3ED-48C9-BFD2-150DB4ED2F25}"/>
              </a:ext>
            </a:extLst>
          </p:cNvPr>
          <p:cNvSpPr txBox="1"/>
          <p:nvPr/>
        </p:nvSpPr>
        <p:spPr>
          <a:xfrm>
            <a:off x="4683418" y="373516"/>
            <a:ext cx="3938068" cy="857038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six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63828106-9D36-4352-8D1D-F4852B389AEE}"/>
              </a:ext>
            </a:extLst>
          </p:cNvPr>
          <p:cNvSpPr/>
          <p:nvPr/>
        </p:nvSpPr>
        <p:spPr>
          <a:xfrm>
            <a:off x="1861556" y="367168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614461EB-9DD8-4572-8E6D-45100F657639}"/>
              </a:ext>
            </a:extLst>
          </p:cNvPr>
          <p:cNvSpPr/>
          <p:nvPr/>
        </p:nvSpPr>
        <p:spPr>
          <a:xfrm>
            <a:off x="1861556" y="2718320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D400E766-49F1-4E1A-9499-8C61603C6594}"/>
              </a:ext>
            </a:extLst>
          </p:cNvPr>
          <p:cNvSpPr/>
          <p:nvPr/>
        </p:nvSpPr>
        <p:spPr>
          <a:xfrm>
            <a:off x="2013956" y="2251710"/>
            <a:ext cx="1967871" cy="72009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DB341CBC-8077-47B0-ADFB-17BEB08A3365}"/>
              </a:ext>
            </a:extLst>
          </p:cNvPr>
          <p:cNvSpPr/>
          <p:nvPr/>
        </p:nvSpPr>
        <p:spPr>
          <a:xfrm>
            <a:off x="-106315" y="1218555"/>
            <a:ext cx="1793225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874C80C9-44FA-43EF-8393-A808D1F13648}"/>
              </a:ext>
            </a:extLst>
          </p:cNvPr>
          <p:cNvSpPr/>
          <p:nvPr/>
        </p:nvSpPr>
        <p:spPr>
          <a:xfrm>
            <a:off x="1627891" y="1188635"/>
            <a:ext cx="2526323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8C38E356-9CF3-47E5-B97C-1AA5C9D3ADD5}"/>
              </a:ext>
            </a:extLst>
          </p:cNvPr>
          <p:cNvSpPr/>
          <p:nvPr/>
        </p:nvSpPr>
        <p:spPr>
          <a:xfrm>
            <a:off x="248243" y="1844935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49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D28EBB1-7AE0-444D-B735-79485A619794}"/>
              </a:ext>
            </a:extLst>
          </p:cNvPr>
          <p:cNvSpPr/>
          <p:nvPr/>
        </p:nvSpPr>
        <p:spPr>
          <a:xfrm>
            <a:off x="57630" y="-59740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b="1" dirty="0">
                <a:latin typeface="vag"/>
              </a:rPr>
              <a:t>Mametz Wood </a:t>
            </a:r>
          </a:p>
          <a:p>
            <a:r>
              <a:rPr lang="en-GB" sz="1200" dirty="0">
                <a:latin typeface="vag"/>
              </a:rPr>
              <a:t>For years afterwards the farmers found them –</a:t>
            </a:r>
            <a:br>
              <a:rPr lang="en-GB" sz="1200" dirty="0">
                <a:latin typeface="vag"/>
              </a:rPr>
            </a:br>
            <a:r>
              <a:rPr lang="en-GB" sz="1200" dirty="0">
                <a:latin typeface="vag"/>
              </a:rPr>
              <a:t>the wasted young, turning up under their plough blades</a:t>
            </a:r>
            <a:br>
              <a:rPr lang="en-GB" sz="1200" dirty="0">
                <a:latin typeface="vag"/>
              </a:rPr>
            </a:br>
            <a:r>
              <a:rPr lang="en-GB" sz="1200" dirty="0">
                <a:latin typeface="vag"/>
              </a:rPr>
              <a:t>as they tended the land back into itself.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A chit of bone, the china plate of a shoulder blade,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the relic of a finger, the blown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and broken bird’s egg of a skull,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all mimicked now in flint, breaking blue in white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across this field where they were told to walk, not run,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towards the wood and its nesting machine guns.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And even now the earth stands sentinel,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reaching back into itself for reminders of what happened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like a wound working a foreign body to the surface of the skin.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This morning, twenty men buried in one long grave,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a broken mosaic of bone linked arm in arm,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their skeletons paused mid dance-macabre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in boots that outlasted them,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their socketed heads tilted back at an angle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and their jaws, those that have them, dropped open.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As if the notes they had sung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have only now, with this unearthing,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slipped from their absent tongues.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A0A55C-6E7B-4A77-B028-7B4C5F8B8BC9}"/>
              </a:ext>
            </a:extLst>
          </p:cNvPr>
          <p:cNvSpPr/>
          <p:nvPr/>
        </p:nvSpPr>
        <p:spPr>
          <a:xfrm>
            <a:off x="5143179" y="-59740"/>
            <a:ext cx="40776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vag"/>
              </a:rPr>
              <a:t>Mametz Wood </a:t>
            </a:r>
          </a:p>
          <a:p>
            <a:r>
              <a:rPr lang="en-GB" sz="1200" dirty="0">
                <a:latin typeface="vag"/>
              </a:rPr>
              <a:t>For years afterwards the farmers found them –</a:t>
            </a:r>
            <a:br>
              <a:rPr lang="en-GB" sz="1200" dirty="0">
                <a:latin typeface="vag"/>
              </a:rPr>
            </a:br>
            <a:r>
              <a:rPr lang="en-GB" sz="1200" dirty="0">
                <a:latin typeface="vag"/>
              </a:rPr>
              <a:t>the wasted young, turning up under their plough blades</a:t>
            </a:r>
            <a:br>
              <a:rPr lang="en-GB" sz="1200" dirty="0">
                <a:latin typeface="vag"/>
              </a:rPr>
            </a:br>
            <a:r>
              <a:rPr lang="en-GB" sz="1200" dirty="0">
                <a:latin typeface="vag"/>
              </a:rPr>
              <a:t>as they tended the land back into itself.</a:t>
            </a:r>
          </a:p>
          <a:p>
            <a:endParaRPr lang="en-GB" sz="1200" dirty="0">
              <a:latin typeface="vag"/>
            </a:endParaRPr>
          </a:p>
          <a:p>
            <a:r>
              <a:rPr lang="en-GB" sz="1200" dirty="0">
                <a:latin typeface="vag"/>
              </a:rPr>
              <a:t>A </a:t>
            </a:r>
            <a:r>
              <a:rPr lang="en-GB" sz="1200" dirty="0">
                <a:solidFill>
                  <a:schemeClr val="tx1"/>
                </a:solidFill>
                <a:latin typeface="vag"/>
              </a:rPr>
              <a:t>chit of bone, the china plate of a shoulder blade,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the relic of a finger, the blown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and broken bird’s egg of a skull,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all mimicked now in flint, breaking blue in white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across this field where they were told to walk, not run,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towards the wood and its nesting machine guns.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And even now the earth stands sentinel,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reaching back into itself for reminders of what happened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like a wound working a foreign body to the surface of the skin.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This morning, twenty men buried in one long grave,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a broken mosaic of bone linked arm in arm,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their skeletons paused mid dance-macabre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in boots that outlasted them,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their socketed heads tilted back at an angle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and their jaws, those that have them, dropped open.</a:t>
            </a:r>
          </a:p>
          <a:p>
            <a:endParaRPr lang="en-GB" sz="1200" dirty="0">
              <a:solidFill>
                <a:schemeClr val="tx1"/>
              </a:solidFill>
              <a:latin typeface="vag"/>
            </a:endParaRPr>
          </a:p>
          <a:p>
            <a:r>
              <a:rPr lang="en-GB" sz="1200" dirty="0">
                <a:solidFill>
                  <a:schemeClr val="tx1"/>
                </a:solidFill>
                <a:latin typeface="vag"/>
              </a:rPr>
              <a:t>As if the notes they had sung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have only now, with this unearthing,</a:t>
            </a:r>
            <a:br>
              <a:rPr lang="en-GB" sz="1200" dirty="0">
                <a:solidFill>
                  <a:schemeClr val="tx1"/>
                </a:solidFill>
                <a:latin typeface="vag"/>
              </a:rPr>
            </a:br>
            <a:r>
              <a:rPr lang="en-GB" sz="1200" dirty="0">
                <a:solidFill>
                  <a:schemeClr val="tx1"/>
                </a:solidFill>
                <a:latin typeface="vag"/>
              </a:rPr>
              <a:t>slipped from their absent tongues.</a:t>
            </a:r>
          </a:p>
        </p:txBody>
      </p:sp>
      <p:sp>
        <p:nvSpPr>
          <p:cNvPr id="6" name="Shape 67">
            <a:extLst>
              <a:ext uri="{FF2B5EF4-FFF2-40B4-BE49-F238E27FC236}">
                <a16:creationId xmlns:a16="http://schemas.microsoft.com/office/drawing/2014/main" id="{EDA92F1D-2753-47B5-88F8-B984F50096D6}"/>
              </a:ext>
            </a:extLst>
          </p:cNvPr>
          <p:cNvSpPr txBox="1"/>
          <p:nvPr/>
        </p:nvSpPr>
        <p:spPr>
          <a:xfrm>
            <a:off x="4158342" y="499463"/>
            <a:ext cx="942575" cy="3765176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eight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3356CFA6-6434-4B30-B90F-D80CD33D0678}"/>
              </a:ext>
            </a:extLst>
          </p:cNvPr>
          <p:cNvSpPr/>
          <p:nvPr/>
        </p:nvSpPr>
        <p:spPr>
          <a:xfrm>
            <a:off x="-106315" y="312115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E187920E-0765-4735-9B39-69295694404E}"/>
              </a:ext>
            </a:extLst>
          </p:cNvPr>
          <p:cNvSpPr/>
          <p:nvPr/>
        </p:nvSpPr>
        <p:spPr>
          <a:xfrm>
            <a:off x="264836" y="3792840"/>
            <a:ext cx="1800447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44BB359E-F5B3-4BF4-818E-56717B8A68B4}"/>
              </a:ext>
            </a:extLst>
          </p:cNvPr>
          <p:cNvSpPr/>
          <p:nvPr/>
        </p:nvSpPr>
        <p:spPr>
          <a:xfrm>
            <a:off x="575519" y="2846532"/>
            <a:ext cx="3255502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369D8C30-FF57-4F80-8781-48AD2CF18AB4}"/>
              </a:ext>
            </a:extLst>
          </p:cNvPr>
          <p:cNvSpPr/>
          <p:nvPr/>
        </p:nvSpPr>
        <p:spPr>
          <a:xfrm>
            <a:off x="655685" y="2498597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29D53769-A148-48C7-B405-A3FE81FADACF}"/>
              </a:ext>
            </a:extLst>
          </p:cNvPr>
          <p:cNvSpPr/>
          <p:nvPr/>
        </p:nvSpPr>
        <p:spPr>
          <a:xfrm>
            <a:off x="1428471" y="-87635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03B1C713-94E9-4EF4-908B-E7FA5E94F36D}"/>
              </a:ext>
            </a:extLst>
          </p:cNvPr>
          <p:cNvSpPr/>
          <p:nvPr/>
        </p:nvSpPr>
        <p:spPr>
          <a:xfrm>
            <a:off x="658080" y="1030620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08326E56-7474-44CF-B91E-C30762489A59}"/>
              </a:ext>
            </a:extLst>
          </p:cNvPr>
          <p:cNvSpPr/>
          <p:nvPr/>
        </p:nvSpPr>
        <p:spPr>
          <a:xfrm>
            <a:off x="1496513" y="1780092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C15CE2B8-6780-4642-B9A4-7E07E5CCCCC1}"/>
              </a:ext>
            </a:extLst>
          </p:cNvPr>
          <p:cNvSpPr/>
          <p:nvPr/>
        </p:nvSpPr>
        <p:spPr>
          <a:xfrm>
            <a:off x="655685" y="4712974"/>
            <a:ext cx="1967871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00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6BB1183-1F6D-45CE-9EC3-EE82E1943DE8}"/>
              </a:ext>
            </a:extLst>
          </p:cNvPr>
          <p:cNvSpPr/>
          <p:nvPr/>
        </p:nvSpPr>
        <p:spPr>
          <a:xfrm>
            <a:off x="0" y="0"/>
            <a:ext cx="420624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Excerpt from The Prelude  </a:t>
            </a:r>
          </a:p>
          <a:p>
            <a:r>
              <a:rPr lang="en-GB" sz="1200" dirty="0"/>
              <a:t> And in the frosty season, when the sun </a:t>
            </a:r>
          </a:p>
          <a:p>
            <a:r>
              <a:rPr lang="en-GB" sz="1200" dirty="0"/>
              <a:t>Was set, and visible for many a mile </a:t>
            </a:r>
          </a:p>
          <a:p>
            <a:r>
              <a:rPr lang="en-GB" sz="1200" dirty="0"/>
              <a:t>The cottage windows through the twilight </a:t>
            </a:r>
            <a:r>
              <a:rPr lang="en-GB" sz="1200" dirty="0" err="1"/>
              <a:t>blaz’d</a:t>
            </a:r>
            <a:r>
              <a:rPr lang="en-GB" sz="1200" dirty="0"/>
              <a:t>, </a:t>
            </a:r>
          </a:p>
          <a:p>
            <a:r>
              <a:rPr lang="en-GB" sz="1200" dirty="0"/>
              <a:t>I heeded not the summons: – happy time </a:t>
            </a:r>
          </a:p>
          <a:p>
            <a:r>
              <a:rPr lang="en-GB" sz="1200" dirty="0"/>
              <a:t>It was, indeed, for all of us; to me </a:t>
            </a:r>
          </a:p>
          <a:p>
            <a:r>
              <a:rPr lang="en-GB" sz="1200" dirty="0"/>
              <a:t>It was a time of rapture: clear and loud </a:t>
            </a:r>
          </a:p>
          <a:p>
            <a:r>
              <a:rPr lang="en-GB" sz="1200" dirty="0"/>
              <a:t>The village clock </a:t>
            </a:r>
            <a:r>
              <a:rPr lang="en-GB" sz="1200" dirty="0" err="1"/>
              <a:t>toll’d</a:t>
            </a:r>
            <a:r>
              <a:rPr lang="en-GB" sz="1200" dirty="0"/>
              <a:t> six; I </a:t>
            </a:r>
            <a:r>
              <a:rPr lang="en-GB" sz="1200" dirty="0" err="1"/>
              <a:t>wheel’d</a:t>
            </a:r>
            <a:r>
              <a:rPr lang="en-GB" sz="1200" dirty="0"/>
              <a:t> about, </a:t>
            </a:r>
          </a:p>
          <a:p>
            <a:r>
              <a:rPr lang="en-GB" sz="1200" dirty="0"/>
              <a:t>Proud and exulting, like an </a:t>
            </a:r>
            <a:r>
              <a:rPr lang="en-GB" sz="1200" dirty="0" err="1"/>
              <a:t>untir’d</a:t>
            </a:r>
            <a:r>
              <a:rPr lang="en-GB" sz="1200" dirty="0"/>
              <a:t> horse, </a:t>
            </a:r>
          </a:p>
          <a:p>
            <a:r>
              <a:rPr lang="en-GB" sz="1200" dirty="0"/>
              <a:t>That cares not for his home. – All shod with steel, </a:t>
            </a:r>
          </a:p>
          <a:p>
            <a:r>
              <a:rPr lang="en-GB" sz="1200" dirty="0"/>
              <a:t>We </a:t>
            </a:r>
            <a:r>
              <a:rPr lang="en-GB" sz="1200" dirty="0" err="1"/>
              <a:t>hiss’d</a:t>
            </a:r>
            <a:r>
              <a:rPr lang="en-GB" sz="1200" dirty="0"/>
              <a:t> along the </a:t>
            </a:r>
            <a:r>
              <a:rPr lang="en-GB" sz="1200" dirty="0" err="1"/>
              <a:t>polish’d</a:t>
            </a:r>
            <a:r>
              <a:rPr lang="en-GB" sz="1200" dirty="0"/>
              <a:t> ice, in games </a:t>
            </a:r>
          </a:p>
          <a:p>
            <a:r>
              <a:rPr lang="en-GB" sz="1200" dirty="0"/>
              <a:t>Confederate, imitative of the </a:t>
            </a:r>
            <a:r>
              <a:rPr lang="en-GB" sz="1200" dirty="0" err="1"/>
              <a:t>chace</a:t>
            </a:r>
            <a:r>
              <a:rPr lang="en-GB" sz="1200" dirty="0"/>
              <a:t> </a:t>
            </a:r>
          </a:p>
          <a:p>
            <a:r>
              <a:rPr lang="en-GB" sz="1200" dirty="0"/>
              <a:t>And woodland pleasures, the resounding horn, </a:t>
            </a:r>
          </a:p>
          <a:p>
            <a:r>
              <a:rPr lang="en-GB" sz="1200" dirty="0"/>
              <a:t>The Pack loud bellowing, and the hunted hare. </a:t>
            </a:r>
          </a:p>
          <a:p>
            <a:r>
              <a:rPr lang="en-GB" sz="1200" dirty="0"/>
              <a:t>So through the darkness and the cold we flew, </a:t>
            </a:r>
          </a:p>
          <a:p>
            <a:r>
              <a:rPr lang="en-GB" sz="1200" dirty="0"/>
              <a:t>And not a voice was idle; with the din, </a:t>
            </a:r>
          </a:p>
          <a:p>
            <a:r>
              <a:rPr lang="en-GB" sz="1200" dirty="0"/>
              <a:t>Meanwhile, the precipices rang aloud, </a:t>
            </a:r>
          </a:p>
          <a:p>
            <a:r>
              <a:rPr lang="en-GB" sz="1200" dirty="0"/>
              <a:t>The leafless trees, and every icy crag </a:t>
            </a:r>
          </a:p>
          <a:p>
            <a:r>
              <a:rPr lang="en-GB" sz="1200" dirty="0"/>
              <a:t>Tinkled like iron, while the distant hills </a:t>
            </a:r>
          </a:p>
          <a:p>
            <a:r>
              <a:rPr lang="en-GB" sz="1200" dirty="0"/>
              <a:t>Into the tumult sent an alien sound </a:t>
            </a:r>
          </a:p>
          <a:p>
            <a:r>
              <a:rPr lang="en-GB" sz="1200" dirty="0"/>
              <a:t>Of melancholy, not unnoticed, while the stars, </a:t>
            </a:r>
          </a:p>
          <a:p>
            <a:r>
              <a:rPr lang="en-GB" sz="1200" dirty="0"/>
              <a:t>Eastward, were sparkling clear, and in the west </a:t>
            </a:r>
          </a:p>
          <a:p>
            <a:r>
              <a:rPr lang="en-GB" sz="1200" dirty="0"/>
              <a:t>The orange sky of evening died </a:t>
            </a:r>
            <a:r>
              <a:rPr lang="en-GB" dirty="0"/>
              <a:t>away.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4035E-A4CD-4FD5-B049-294E83678A42}"/>
              </a:ext>
            </a:extLst>
          </p:cNvPr>
          <p:cNvSpPr/>
          <p:nvPr/>
        </p:nvSpPr>
        <p:spPr>
          <a:xfrm>
            <a:off x="5143500" y="0"/>
            <a:ext cx="420624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Excerpt from The Prelude  </a:t>
            </a:r>
          </a:p>
          <a:p>
            <a:r>
              <a:rPr lang="en-GB" sz="1200" dirty="0"/>
              <a:t> And in the frosty season, when the sun </a:t>
            </a:r>
          </a:p>
          <a:p>
            <a:r>
              <a:rPr lang="en-GB" sz="1200" dirty="0"/>
              <a:t>Was set, and visible for many a mile </a:t>
            </a:r>
          </a:p>
          <a:p>
            <a:r>
              <a:rPr lang="en-GB" sz="1200" dirty="0"/>
              <a:t>The cottage windows through the twilight </a:t>
            </a:r>
            <a:r>
              <a:rPr lang="en-GB" sz="1200" dirty="0" err="1"/>
              <a:t>blaz’d</a:t>
            </a:r>
            <a:r>
              <a:rPr lang="en-GB" sz="1200" dirty="0"/>
              <a:t>, </a:t>
            </a:r>
          </a:p>
          <a:p>
            <a:r>
              <a:rPr lang="en-GB" sz="1200" dirty="0"/>
              <a:t>I heeded not the summons: – happy time </a:t>
            </a:r>
          </a:p>
          <a:p>
            <a:r>
              <a:rPr lang="en-GB" sz="1200" dirty="0"/>
              <a:t>It was, indeed, for all of us; to me </a:t>
            </a:r>
          </a:p>
          <a:p>
            <a:r>
              <a:rPr lang="en-GB" sz="1200" dirty="0"/>
              <a:t>It was a time of rapture: clear and loud </a:t>
            </a:r>
          </a:p>
          <a:p>
            <a:r>
              <a:rPr lang="en-GB" sz="1200" dirty="0"/>
              <a:t>The village clock </a:t>
            </a:r>
            <a:r>
              <a:rPr lang="en-GB" sz="1200" dirty="0" err="1"/>
              <a:t>toll’d</a:t>
            </a:r>
            <a:r>
              <a:rPr lang="en-GB" sz="1200" dirty="0"/>
              <a:t> six; I </a:t>
            </a:r>
            <a:r>
              <a:rPr lang="en-GB" sz="1200" dirty="0" err="1"/>
              <a:t>wheel’d</a:t>
            </a:r>
            <a:r>
              <a:rPr lang="en-GB" sz="1200" dirty="0"/>
              <a:t> about, </a:t>
            </a:r>
          </a:p>
          <a:p>
            <a:r>
              <a:rPr lang="en-GB" sz="1200" dirty="0"/>
              <a:t>Proud and exulting, like an </a:t>
            </a:r>
            <a:r>
              <a:rPr lang="en-GB" sz="1200" dirty="0" err="1"/>
              <a:t>untir’d</a:t>
            </a:r>
            <a:r>
              <a:rPr lang="en-GB" sz="1200" dirty="0"/>
              <a:t> horse, </a:t>
            </a:r>
          </a:p>
          <a:p>
            <a:r>
              <a:rPr lang="en-GB" sz="1200" dirty="0"/>
              <a:t>That cares not for his home. – All shod with steel, </a:t>
            </a:r>
          </a:p>
          <a:p>
            <a:r>
              <a:rPr lang="en-GB" sz="1200" dirty="0"/>
              <a:t>We </a:t>
            </a:r>
            <a:r>
              <a:rPr lang="en-GB" sz="1200" dirty="0" err="1"/>
              <a:t>hiss’d</a:t>
            </a:r>
            <a:r>
              <a:rPr lang="en-GB" sz="1200" dirty="0"/>
              <a:t> along the </a:t>
            </a:r>
            <a:r>
              <a:rPr lang="en-GB" sz="1200" dirty="0" err="1"/>
              <a:t>polish’d</a:t>
            </a:r>
            <a:r>
              <a:rPr lang="en-GB" sz="1200" dirty="0"/>
              <a:t> ice, in games </a:t>
            </a:r>
          </a:p>
          <a:p>
            <a:r>
              <a:rPr lang="en-GB" sz="1200" dirty="0"/>
              <a:t>Confederate, imitative of the </a:t>
            </a:r>
            <a:r>
              <a:rPr lang="en-GB" sz="1200" dirty="0" err="1"/>
              <a:t>chace</a:t>
            </a:r>
            <a:r>
              <a:rPr lang="en-GB" sz="1200" dirty="0"/>
              <a:t> </a:t>
            </a:r>
          </a:p>
          <a:p>
            <a:r>
              <a:rPr lang="en-GB" sz="1200" dirty="0"/>
              <a:t>And woodland pleasures, the resounding horn, </a:t>
            </a:r>
          </a:p>
          <a:p>
            <a:r>
              <a:rPr lang="en-GB" sz="1200" dirty="0"/>
              <a:t>The Pack loud bellowing, and the hunted hare. </a:t>
            </a:r>
          </a:p>
          <a:p>
            <a:r>
              <a:rPr lang="en-GB" sz="1200" dirty="0"/>
              <a:t>So through the darkness and the cold we flew, </a:t>
            </a:r>
          </a:p>
          <a:p>
            <a:r>
              <a:rPr lang="en-GB" sz="1200" dirty="0"/>
              <a:t>And not a voice was idle; with the din, </a:t>
            </a:r>
          </a:p>
          <a:p>
            <a:r>
              <a:rPr lang="en-GB" sz="1200" dirty="0"/>
              <a:t>Meanwhile, the precipices rang aloud, </a:t>
            </a:r>
          </a:p>
          <a:p>
            <a:r>
              <a:rPr lang="en-GB" sz="1200" dirty="0"/>
              <a:t>The leafless trees, and every icy crag </a:t>
            </a:r>
          </a:p>
          <a:p>
            <a:r>
              <a:rPr lang="en-GB" sz="1200" dirty="0"/>
              <a:t>Tinkled like iron, while the distant hills </a:t>
            </a:r>
          </a:p>
          <a:p>
            <a:r>
              <a:rPr lang="en-GB" sz="1200" dirty="0"/>
              <a:t>Into the tumult sent an alien sound </a:t>
            </a:r>
          </a:p>
          <a:p>
            <a:r>
              <a:rPr lang="en-GB" sz="1200" dirty="0"/>
              <a:t>Of melancholy, not unnoticed, while the stars, </a:t>
            </a:r>
          </a:p>
          <a:p>
            <a:r>
              <a:rPr lang="en-GB" sz="1200" dirty="0"/>
              <a:t>Eastward, were sparkling clear, and in the west </a:t>
            </a:r>
          </a:p>
          <a:p>
            <a:r>
              <a:rPr lang="en-GB" sz="1200" dirty="0"/>
              <a:t>The orange sky of evening </a:t>
            </a:r>
            <a:r>
              <a:rPr lang="en-GB" dirty="0"/>
              <a:t>died away.</a:t>
            </a:r>
          </a:p>
        </p:txBody>
      </p:sp>
      <p:sp>
        <p:nvSpPr>
          <p:cNvPr id="6" name="Shape 67">
            <a:extLst>
              <a:ext uri="{FF2B5EF4-FFF2-40B4-BE49-F238E27FC236}">
                <a16:creationId xmlns:a16="http://schemas.microsoft.com/office/drawing/2014/main" id="{E5E56A44-CB92-4417-93B8-CE81A84A2E21}"/>
              </a:ext>
            </a:extLst>
          </p:cNvPr>
          <p:cNvSpPr txBox="1"/>
          <p:nvPr/>
        </p:nvSpPr>
        <p:spPr>
          <a:xfrm>
            <a:off x="243016" y="4537710"/>
            <a:ext cx="8607972" cy="5943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dirty="0">
                <a:latin typeface="Bangers"/>
                <a:ea typeface="Bangers"/>
                <a:cs typeface="Bangers"/>
                <a:sym typeface="Bangers"/>
              </a:rPr>
              <a:t>Write one to eight in your books, and then fill in the gaps</a:t>
            </a:r>
            <a:endParaRPr sz="2800" dirty="0">
              <a:latin typeface="Bangers"/>
              <a:ea typeface="Bangers"/>
              <a:cs typeface="Bangers"/>
              <a:sym typeface="Bangers"/>
            </a:endParaRP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8812D15E-B3B8-4471-8F5B-4D86F61CA9F3}"/>
              </a:ext>
            </a:extLst>
          </p:cNvPr>
          <p:cNvSpPr/>
          <p:nvPr/>
        </p:nvSpPr>
        <p:spPr>
          <a:xfrm>
            <a:off x="-290590" y="-16787"/>
            <a:ext cx="2446638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3628788E-9240-4D0C-B775-C06BC0020D4E}"/>
              </a:ext>
            </a:extLst>
          </p:cNvPr>
          <p:cNvSpPr/>
          <p:nvPr/>
        </p:nvSpPr>
        <p:spPr>
          <a:xfrm>
            <a:off x="165786" y="1993107"/>
            <a:ext cx="1876374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629A1706-A72D-427B-A512-AD4A48E049C2}"/>
              </a:ext>
            </a:extLst>
          </p:cNvPr>
          <p:cNvSpPr/>
          <p:nvPr/>
        </p:nvSpPr>
        <p:spPr>
          <a:xfrm>
            <a:off x="1770826" y="561856"/>
            <a:ext cx="1322482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9D83726F-35FF-414B-9AD2-2F6900A44839}"/>
              </a:ext>
            </a:extLst>
          </p:cNvPr>
          <p:cNvSpPr/>
          <p:nvPr/>
        </p:nvSpPr>
        <p:spPr>
          <a:xfrm>
            <a:off x="98236" y="1073586"/>
            <a:ext cx="2057812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D05E2626-97B0-4EFF-9472-C2FB929C04A0}"/>
              </a:ext>
            </a:extLst>
          </p:cNvPr>
          <p:cNvSpPr/>
          <p:nvPr/>
        </p:nvSpPr>
        <p:spPr>
          <a:xfrm>
            <a:off x="757160" y="2385060"/>
            <a:ext cx="2835464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472EC0F9-2CF4-4141-833B-1DF4E8B6A267}"/>
              </a:ext>
            </a:extLst>
          </p:cNvPr>
          <p:cNvSpPr/>
          <p:nvPr/>
        </p:nvSpPr>
        <p:spPr>
          <a:xfrm>
            <a:off x="1736948" y="1452800"/>
            <a:ext cx="2057812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2A263D35-1AC7-4C1C-8065-594227EFDF2D}"/>
              </a:ext>
            </a:extLst>
          </p:cNvPr>
          <p:cNvSpPr/>
          <p:nvPr/>
        </p:nvSpPr>
        <p:spPr>
          <a:xfrm>
            <a:off x="1492902" y="2910840"/>
            <a:ext cx="1402492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572C3B3E-D78E-43EF-A324-E033C26D5C90}"/>
              </a:ext>
            </a:extLst>
          </p:cNvPr>
          <p:cNvSpPr/>
          <p:nvPr/>
        </p:nvSpPr>
        <p:spPr>
          <a:xfrm>
            <a:off x="528560" y="3859530"/>
            <a:ext cx="2835464" cy="6781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56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ECC6474-92CC-466C-B0A2-001166D2E42E}"/>
              </a:ext>
            </a:extLst>
          </p:cNvPr>
          <p:cNvSpPr/>
          <p:nvPr/>
        </p:nvSpPr>
        <p:spPr>
          <a:xfrm>
            <a:off x="56004" y="0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She Walks in Beauty By Lord Byron </a:t>
            </a:r>
          </a:p>
          <a:p>
            <a:endParaRPr lang="en-GB" dirty="0"/>
          </a:p>
          <a:p>
            <a:r>
              <a:rPr lang="en-GB" dirty="0"/>
              <a:t>She walks in beauty, like the night </a:t>
            </a:r>
          </a:p>
          <a:p>
            <a:r>
              <a:rPr lang="en-GB" dirty="0"/>
              <a:t>   Of cloudless climes and starry skies; </a:t>
            </a:r>
          </a:p>
          <a:p>
            <a:r>
              <a:rPr lang="en-GB" dirty="0"/>
              <a:t>And all that’s best of dark and bright </a:t>
            </a:r>
          </a:p>
          <a:p>
            <a:r>
              <a:rPr lang="en-GB" dirty="0"/>
              <a:t>   Meet in her aspect and her eyes; </a:t>
            </a:r>
          </a:p>
          <a:p>
            <a:r>
              <a:rPr lang="en-GB" dirty="0"/>
              <a:t>Thus mellowed to that tender light </a:t>
            </a:r>
          </a:p>
          <a:p>
            <a:r>
              <a:rPr lang="en-GB" dirty="0"/>
              <a:t>   Which heaven to gaudy day denies.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One shade the more, one ray the less, </a:t>
            </a:r>
          </a:p>
          <a:p>
            <a:r>
              <a:rPr lang="en-GB" dirty="0"/>
              <a:t>   Had half impaired the nameless grace </a:t>
            </a:r>
          </a:p>
          <a:p>
            <a:r>
              <a:rPr lang="en-GB" dirty="0"/>
              <a:t>Which waves in every raven tress, </a:t>
            </a:r>
          </a:p>
          <a:p>
            <a:r>
              <a:rPr lang="en-GB" dirty="0"/>
              <a:t>   Or softly lightens o’er her face; </a:t>
            </a:r>
          </a:p>
          <a:p>
            <a:r>
              <a:rPr lang="en-GB" dirty="0"/>
              <a:t>Where thoughts serenely sweet express, </a:t>
            </a:r>
          </a:p>
          <a:p>
            <a:r>
              <a:rPr lang="en-GB" dirty="0"/>
              <a:t>   How pure, how dear their dwelling-place.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And on that cheek, and o’er that brow, </a:t>
            </a:r>
          </a:p>
          <a:p>
            <a:r>
              <a:rPr lang="en-GB" dirty="0"/>
              <a:t>   So soft, so calm, yet eloquent, </a:t>
            </a:r>
          </a:p>
          <a:p>
            <a:r>
              <a:rPr lang="en-GB" dirty="0"/>
              <a:t>The smiles that win, the tints that glow, </a:t>
            </a:r>
          </a:p>
          <a:p>
            <a:r>
              <a:rPr lang="en-GB" dirty="0"/>
              <a:t>   But tell of days in goodness spent, </a:t>
            </a:r>
          </a:p>
          <a:p>
            <a:r>
              <a:rPr lang="en-GB" dirty="0"/>
              <a:t>A mind at peace with all below, </a:t>
            </a:r>
          </a:p>
          <a:p>
            <a:r>
              <a:rPr lang="en-GB" dirty="0"/>
              <a:t>   A heart whose love is innocent!</a:t>
            </a:r>
          </a:p>
          <a:p>
            <a:r>
              <a:rPr lang="en-GB" dirty="0"/>
              <a:t>			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5F9C9B-31F4-4A85-8199-F98D01E38ABC}"/>
              </a:ext>
            </a:extLst>
          </p:cNvPr>
          <p:cNvSpPr/>
          <p:nvPr/>
        </p:nvSpPr>
        <p:spPr>
          <a:xfrm>
            <a:off x="5336664" y="0"/>
            <a:ext cx="4572000" cy="504753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She Walks in Beauty By Lord Byron </a:t>
            </a:r>
          </a:p>
          <a:p>
            <a:endParaRPr lang="en-GB" dirty="0"/>
          </a:p>
          <a:p>
            <a:r>
              <a:rPr lang="en-GB" dirty="0"/>
              <a:t>She walks in beauty, like the night </a:t>
            </a:r>
          </a:p>
          <a:p>
            <a:r>
              <a:rPr lang="en-GB" dirty="0"/>
              <a:t>   Of cloudless climes and starry skies; </a:t>
            </a:r>
          </a:p>
          <a:p>
            <a:r>
              <a:rPr lang="en-GB" dirty="0"/>
              <a:t>And all that’s best of dark and bright </a:t>
            </a:r>
          </a:p>
          <a:p>
            <a:r>
              <a:rPr lang="en-GB" dirty="0"/>
              <a:t>   Meet in her aspect and her eyes; </a:t>
            </a:r>
          </a:p>
          <a:p>
            <a:r>
              <a:rPr lang="en-GB" dirty="0"/>
              <a:t>Thus mellowed to that tender light </a:t>
            </a:r>
          </a:p>
          <a:p>
            <a:r>
              <a:rPr lang="en-GB" dirty="0"/>
              <a:t>   Which heaven to gaudy day denies.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One shade the more, one ray the less, </a:t>
            </a:r>
          </a:p>
          <a:p>
            <a:r>
              <a:rPr lang="en-GB" dirty="0"/>
              <a:t>   Had half impaired the nameless grace </a:t>
            </a:r>
          </a:p>
          <a:p>
            <a:r>
              <a:rPr lang="en-GB" dirty="0"/>
              <a:t>Which waves in every raven tress, </a:t>
            </a:r>
          </a:p>
          <a:p>
            <a:r>
              <a:rPr lang="en-GB" dirty="0"/>
              <a:t>   Or softly lightens o’er her face; </a:t>
            </a:r>
          </a:p>
          <a:p>
            <a:r>
              <a:rPr lang="en-GB" dirty="0"/>
              <a:t>Where thoughts serenely sweet express, </a:t>
            </a:r>
          </a:p>
          <a:p>
            <a:r>
              <a:rPr lang="en-GB" dirty="0"/>
              <a:t>   How pure, how dear their dwelling-place.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And on that cheek, and o’er that brow, </a:t>
            </a:r>
          </a:p>
          <a:p>
            <a:r>
              <a:rPr lang="en-GB" dirty="0"/>
              <a:t>   So soft, so calm, yet eloquent, </a:t>
            </a:r>
          </a:p>
          <a:p>
            <a:r>
              <a:rPr lang="en-GB" dirty="0"/>
              <a:t>The smiles that win, the tints that glow, </a:t>
            </a:r>
          </a:p>
          <a:p>
            <a:r>
              <a:rPr lang="en-GB" dirty="0"/>
              <a:t>   But tell of days in goodness spent, </a:t>
            </a:r>
          </a:p>
          <a:p>
            <a:r>
              <a:rPr lang="en-GB" dirty="0"/>
              <a:t>A mind at peace with all below, </a:t>
            </a:r>
          </a:p>
          <a:p>
            <a:r>
              <a:rPr lang="en-GB" dirty="0"/>
              <a:t>   A heart whose love is innocent!</a:t>
            </a:r>
          </a:p>
          <a:p>
            <a:r>
              <a:rPr lang="en-GB" dirty="0"/>
              <a:t>			</a:t>
            </a:r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953529EB-DB77-4011-BA58-AC02ED43AF5F}"/>
              </a:ext>
            </a:extLst>
          </p:cNvPr>
          <p:cNvSpPr/>
          <p:nvPr/>
        </p:nvSpPr>
        <p:spPr>
          <a:xfrm>
            <a:off x="1539240" y="289560"/>
            <a:ext cx="204216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F67915CF-E5AB-437C-8108-0E0DFA81B66D}"/>
              </a:ext>
            </a:extLst>
          </p:cNvPr>
          <p:cNvSpPr/>
          <p:nvPr/>
        </p:nvSpPr>
        <p:spPr>
          <a:xfrm>
            <a:off x="1539240" y="708660"/>
            <a:ext cx="2042160" cy="59436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14881DF3-8962-41A2-842D-CC5A4B855226}"/>
              </a:ext>
            </a:extLst>
          </p:cNvPr>
          <p:cNvSpPr/>
          <p:nvPr/>
        </p:nvSpPr>
        <p:spPr>
          <a:xfrm>
            <a:off x="543684" y="1348740"/>
            <a:ext cx="2283336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C9D7EE46-8623-4A46-9C22-28DBC6D373FF}"/>
              </a:ext>
            </a:extLst>
          </p:cNvPr>
          <p:cNvSpPr/>
          <p:nvPr/>
        </p:nvSpPr>
        <p:spPr>
          <a:xfrm>
            <a:off x="1685352" y="1996440"/>
            <a:ext cx="204216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18C4C60E-09B5-4460-A13B-0D1D4BF0DB3B}"/>
              </a:ext>
            </a:extLst>
          </p:cNvPr>
          <p:cNvSpPr/>
          <p:nvPr/>
        </p:nvSpPr>
        <p:spPr>
          <a:xfrm>
            <a:off x="1064988" y="2571750"/>
            <a:ext cx="2662524" cy="67437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39682A1A-2868-4E18-99B4-4289C2DB79A9}"/>
              </a:ext>
            </a:extLst>
          </p:cNvPr>
          <p:cNvSpPr/>
          <p:nvPr/>
        </p:nvSpPr>
        <p:spPr>
          <a:xfrm>
            <a:off x="-76680" y="3472458"/>
            <a:ext cx="2283336" cy="67437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859E4F83-AA6B-409A-9EA4-E68D90486777}"/>
              </a:ext>
            </a:extLst>
          </p:cNvPr>
          <p:cNvSpPr/>
          <p:nvPr/>
        </p:nvSpPr>
        <p:spPr>
          <a:xfrm>
            <a:off x="1185576" y="4344948"/>
            <a:ext cx="2042160" cy="59436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Shape 67">
            <a:extLst>
              <a:ext uri="{FF2B5EF4-FFF2-40B4-BE49-F238E27FC236}">
                <a16:creationId xmlns:a16="http://schemas.microsoft.com/office/drawing/2014/main" id="{54A78099-75A8-4A30-B139-662AD5F52246}"/>
              </a:ext>
            </a:extLst>
          </p:cNvPr>
          <p:cNvSpPr txBox="1"/>
          <p:nvPr/>
        </p:nvSpPr>
        <p:spPr>
          <a:xfrm>
            <a:off x="0" y="4853940"/>
            <a:ext cx="9395460" cy="27813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seven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</p:spTree>
    <p:extLst>
      <p:ext uri="{BB962C8B-B14F-4D97-AF65-F5344CB8AC3E}">
        <p14:creationId xmlns:p14="http://schemas.microsoft.com/office/powerpoint/2010/main" val="268181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8625EC0-6469-471B-B8B1-59F96EBFB3AA}"/>
              </a:ext>
            </a:extLst>
          </p:cNvPr>
          <p:cNvSpPr/>
          <p:nvPr/>
        </p:nvSpPr>
        <p:spPr>
          <a:xfrm>
            <a:off x="76200" y="60960"/>
            <a:ext cx="457200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900" b="1" dirty="0">
                <a:solidFill>
                  <a:srgbClr val="3C6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Hawk Roosting </a:t>
            </a:r>
            <a:r>
              <a:rPr lang="en-GB" sz="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Ted Hughes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sit in the top of the wood, my eyes closed.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Inaction, no falsifying dream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my hooked head and hooked feet: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in sleep rehearse perfect kills and eat.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convenience of the high trees!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air's buoyancy and the sun's ray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of advantage to me;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earth's face upward for my inspection.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feet are locked upon the rough bark.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took the whole of Creation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produce my foot, my each feather: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hold Creation in my foot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fly up, and revolve it all slowly -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kill where I please because it is all mine.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no sophistry in my body: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manners are tearing off heads -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allotment of death.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one path of my flight is direct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the bones of the living.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arguments assert my right: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sun is behind me.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Nothing has changed since I began.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eye has permitted no change.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going to keep things like this.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59DE80-EA72-4AE9-AC14-98BF2A830E4A}"/>
              </a:ext>
            </a:extLst>
          </p:cNvPr>
          <p:cNvSpPr/>
          <p:nvPr/>
        </p:nvSpPr>
        <p:spPr>
          <a:xfrm>
            <a:off x="5989320" y="-22807"/>
            <a:ext cx="2560320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GB" sz="900" b="1" dirty="0">
                <a:solidFill>
                  <a:srgbClr val="3C605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Hawk Roosting </a:t>
            </a:r>
            <a:r>
              <a:rPr lang="en-GB" sz="9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Ted Hughes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sit in the top of the wood, my eyes closed.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Inaction, no falsifying dream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Between my hooked head and hooked feet: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in sleep rehearse perfect kills and eat.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convenience of the high trees!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air's buoyancy and the sun's ray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of advantage to me;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the earth's face upward for my inspection.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feet are locked upon the rough bark.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took the whole of Creation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produce my foot, my each feather: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I hold Creation in my foot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fly up, and revolve it all slowly -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kill where I please because it is all mine.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is no sophistry in my body: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manners are tearing off heads -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allotment of death.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one path of my flight is direct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Through the bones of the living.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 arguments assert my right: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sun is behind me.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Nothing has changed since I began.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 eye has permitted no change.</a:t>
            </a:r>
            <a:b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9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am going to keep things like this. </a:t>
            </a:r>
            <a:endParaRPr lang="en-GB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30DBFB67-B370-4490-9607-3F8B214C84FE}"/>
              </a:ext>
            </a:extLst>
          </p:cNvPr>
          <p:cNvSpPr/>
          <p:nvPr/>
        </p:nvSpPr>
        <p:spPr>
          <a:xfrm>
            <a:off x="-220980" y="0"/>
            <a:ext cx="204216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CB61CED5-948C-465D-9D4C-5CAEF92C1CC3}"/>
              </a:ext>
            </a:extLst>
          </p:cNvPr>
          <p:cNvSpPr/>
          <p:nvPr/>
        </p:nvSpPr>
        <p:spPr>
          <a:xfrm>
            <a:off x="1043940" y="502920"/>
            <a:ext cx="1554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5C8C0DF0-B142-444D-BC50-D8640F1C66A9}"/>
              </a:ext>
            </a:extLst>
          </p:cNvPr>
          <p:cNvSpPr/>
          <p:nvPr/>
        </p:nvSpPr>
        <p:spPr>
          <a:xfrm>
            <a:off x="952500" y="1318260"/>
            <a:ext cx="204216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AC8A1CF1-A7F8-47B6-8957-512BCE4AA308}"/>
              </a:ext>
            </a:extLst>
          </p:cNvPr>
          <p:cNvSpPr/>
          <p:nvPr/>
        </p:nvSpPr>
        <p:spPr>
          <a:xfrm>
            <a:off x="937260" y="803910"/>
            <a:ext cx="118872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3767C937-69FD-418C-84CF-9A7FAE7D7189}"/>
              </a:ext>
            </a:extLst>
          </p:cNvPr>
          <p:cNvSpPr/>
          <p:nvPr/>
        </p:nvSpPr>
        <p:spPr>
          <a:xfrm>
            <a:off x="906780" y="1760220"/>
            <a:ext cx="91440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196D9503-B89F-4431-B021-9897D37D36EF}"/>
              </a:ext>
            </a:extLst>
          </p:cNvPr>
          <p:cNvSpPr/>
          <p:nvPr/>
        </p:nvSpPr>
        <p:spPr>
          <a:xfrm>
            <a:off x="556260" y="2865066"/>
            <a:ext cx="166116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586E9B72-39E4-44E3-8916-556533444B2C}"/>
              </a:ext>
            </a:extLst>
          </p:cNvPr>
          <p:cNvSpPr/>
          <p:nvPr/>
        </p:nvSpPr>
        <p:spPr>
          <a:xfrm>
            <a:off x="160020" y="3185106"/>
            <a:ext cx="183642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ECC7A32E-9BAB-4BDD-8321-3CB5A7D0C34F}"/>
              </a:ext>
            </a:extLst>
          </p:cNvPr>
          <p:cNvSpPr/>
          <p:nvPr/>
        </p:nvSpPr>
        <p:spPr>
          <a:xfrm>
            <a:off x="-114300" y="4442460"/>
            <a:ext cx="140970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hape 67">
            <a:extLst>
              <a:ext uri="{FF2B5EF4-FFF2-40B4-BE49-F238E27FC236}">
                <a16:creationId xmlns:a16="http://schemas.microsoft.com/office/drawing/2014/main" id="{587B64AE-07E6-4118-B692-73E477CD4BAB}"/>
              </a:ext>
            </a:extLst>
          </p:cNvPr>
          <p:cNvSpPr txBox="1"/>
          <p:nvPr/>
        </p:nvSpPr>
        <p:spPr>
          <a:xfrm>
            <a:off x="3162300" y="1958340"/>
            <a:ext cx="2217420" cy="10858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eight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</p:spTree>
    <p:extLst>
      <p:ext uri="{BB962C8B-B14F-4D97-AF65-F5344CB8AC3E}">
        <p14:creationId xmlns:p14="http://schemas.microsoft.com/office/powerpoint/2010/main" val="186467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4ABE81-B005-4DD4-A9A8-C777F852DD9B}"/>
              </a:ext>
            </a:extLst>
          </p:cNvPr>
          <p:cNvSpPr/>
          <p:nvPr/>
        </p:nvSpPr>
        <p:spPr>
          <a:xfrm>
            <a:off x="2712720" y="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/>
              <a:t>Take it.</a:t>
            </a:r>
          </a:p>
          <a:p>
            <a:r>
              <a:rPr lang="en-GB" sz="1200" dirty="0"/>
              <a:t>Its platinum loops shrink to a wedding-ring,</a:t>
            </a:r>
          </a:p>
          <a:p>
            <a:r>
              <a:rPr lang="en-GB" sz="1200" dirty="0"/>
              <a:t>if you like.</a:t>
            </a:r>
          </a:p>
          <a:p>
            <a:endParaRPr lang="en-GB" sz="1200" dirty="0"/>
          </a:p>
          <a:p>
            <a:r>
              <a:rPr lang="en-GB" sz="1200" dirty="0"/>
              <a:t>Lethal.</a:t>
            </a:r>
          </a:p>
          <a:p>
            <a:r>
              <a:rPr lang="en-GB" sz="1200" dirty="0"/>
              <a:t>Its scent will cling to your fingers,</a:t>
            </a:r>
          </a:p>
          <a:p>
            <a:r>
              <a:rPr lang="en-GB" sz="1200" dirty="0"/>
              <a:t>cling to your knife.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32BB82-C520-4679-A885-A441DEBAE763}"/>
              </a:ext>
            </a:extLst>
          </p:cNvPr>
          <p:cNvSpPr/>
          <p:nvPr/>
        </p:nvSpPr>
        <p:spPr>
          <a:xfrm>
            <a:off x="0" y="0"/>
            <a:ext cx="4572000" cy="517064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/>
              <a:t>Valentine by Carol Ann Duffy</a:t>
            </a:r>
          </a:p>
          <a:p>
            <a:endParaRPr lang="en-GB" sz="1200" dirty="0"/>
          </a:p>
          <a:p>
            <a:r>
              <a:rPr lang="en-GB" sz="1200" dirty="0"/>
              <a:t>Not a red rose or a satin heart.</a:t>
            </a:r>
          </a:p>
          <a:p>
            <a:endParaRPr lang="en-GB" sz="1200" dirty="0"/>
          </a:p>
          <a:p>
            <a:r>
              <a:rPr lang="en-GB" sz="1200" dirty="0"/>
              <a:t>I give you an onion.</a:t>
            </a:r>
          </a:p>
          <a:p>
            <a:r>
              <a:rPr lang="en-GB" sz="1200" dirty="0"/>
              <a:t>It is a moon wrapped in brown paper.</a:t>
            </a:r>
          </a:p>
          <a:p>
            <a:r>
              <a:rPr lang="en-GB" sz="1200" dirty="0"/>
              <a:t>It promises light</a:t>
            </a:r>
          </a:p>
          <a:p>
            <a:r>
              <a:rPr lang="en-GB" sz="1200" dirty="0"/>
              <a:t>like the careful undressing of love.</a:t>
            </a:r>
          </a:p>
          <a:p>
            <a:endParaRPr lang="en-GB" sz="1200" dirty="0"/>
          </a:p>
          <a:p>
            <a:r>
              <a:rPr lang="en-GB" sz="1200" dirty="0"/>
              <a:t>Here. </a:t>
            </a:r>
          </a:p>
          <a:p>
            <a:r>
              <a:rPr lang="en-GB" sz="1200" dirty="0"/>
              <a:t>It will blind you with tears </a:t>
            </a:r>
          </a:p>
          <a:p>
            <a:r>
              <a:rPr lang="en-GB" sz="1200" dirty="0"/>
              <a:t>like a lover.</a:t>
            </a:r>
          </a:p>
          <a:p>
            <a:r>
              <a:rPr lang="en-GB" sz="1200" dirty="0"/>
              <a:t>It will make your reflection</a:t>
            </a:r>
          </a:p>
          <a:p>
            <a:r>
              <a:rPr lang="en-GB" sz="1200" dirty="0"/>
              <a:t>a wobbling photo of grief.</a:t>
            </a:r>
          </a:p>
          <a:p>
            <a:endParaRPr lang="en-GB" sz="1200" dirty="0"/>
          </a:p>
          <a:p>
            <a:r>
              <a:rPr lang="en-GB" sz="1200" dirty="0"/>
              <a:t>I am trying to be truthful.</a:t>
            </a:r>
          </a:p>
          <a:p>
            <a:endParaRPr lang="en-GB" sz="1200" dirty="0"/>
          </a:p>
          <a:p>
            <a:r>
              <a:rPr lang="en-GB" sz="1200" dirty="0"/>
              <a:t>Not a cute card or a </a:t>
            </a:r>
            <a:r>
              <a:rPr lang="en-GB" sz="1200" dirty="0" err="1"/>
              <a:t>kissogram</a:t>
            </a:r>
            <a:r>
              <a:rPr lang="en-GB" sz="1200" dirty="0"/>
              <a:t>.</a:t>
            </a:r>
          </a:p>
          <a:p>
            <a:endParaRPr lang="en-GB" sz="1200" dirty="0"/>
          </a:p>
          <a:p>
            <a:r>
              <a:rPr lang="en-GB" sz="1200" dirty="0"/>
              <a:t>I give you an onion.</a:t>
            </a:r>
          </a:p>
          <a:p>
            <a:r>
              <a:rPr lang="en-GB" sz="1200" dirty="0"/>
              <a:t>Its fierce kiss will stay on your lips,</a:t>
            </a:r>
          </a:p>
          <a:p>
            <a:r>
              <a:rPr lang="en-GB" sz="1200" dirty="0"/>
              <a:t>possessive and faithful</a:t>
            </a:r>
          </a:p>
          <a:p>
            <a:r>
              <a:rPr lang="en-GB" sz="1200" dirty="0"/>
              <a:t>as we are,</a:t>
            </a:r>
          </a:p>
          <a:p>
            <a:r>
              <a:rPr lang="en-GB" sz="1200" dirty="0"/>
              <a:t>for as long as we are.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CD3CC2-3FF1-4FAE-B221-2B22366377A6}"/>
              </a:ext>
            </a:extLst>
          </p:cNvPr>
          <p:cNvSpPr/>
          <p:nvPr/>
        </p:nvSpPr>
        <p:spPr>
          <a:xfrm>
            <a:off x="6454140" y="0"/>
            <a:ext cx="246888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Valentine by Carol Ann Duffy</a:t>
            </a:r>
          </a:p>
          <a:p>
            <a:endParaRPr lang="en-GB" sz="900" dirty="0"/>
          </a:p>
          <a:p>
            <a:r>
              <a:rPr lang="en-GB" sz="900" dirty="0"/>
              <a:t>Not a red rose or a satin heart.</a:t>
            </a:r>
          </a:p>
          <a:p>
            <a:endParaRPr lang="en-GB" sz="900" dirty="0"/>
          </a:p>
          <a:p>
            <a:r>
              <a:rPr lang="en-GB" sz="900" dirty="0"/>
              <a:t>I give you an onion.</a:t>
            </a:r>
          </a:p>
          <a:p>
            <a:r>
              <a:rPr lang="en-GB" sz="900" dirty="0"/>
              <a:t>It is a moon wrapped in brown paper.</a:t>
            </a:r>
          </a:p>
          <a:p>
            <a:r>
              <a:rPr lang="en-GB" sz="900" dirty="0"/>
              <a:t>It promises light</a:t>
            </a:r>
          </a:p>
          <a:p>
            <a:r>
              <a:rPr lang="en-GB" sz="900" dirty="0"/>
              <a:t>like the careful undressing of love.</a:t>
            </a:r>
          </a:p>
          <a:p>
            <a:endParaRPr lang="en-GB" sz="900" dirty="0"/>
          </a:p>
          <a:p>
            <a:r>
              <a:rPr lang="en-GB" sz="900" dirty="0"/>
              <a:t>Here. </a:t>
            </a:r>
          </a:p>
          <a:p>
            <a:r>
              <a:rPr lang="en-GB" sz="900" dirty="0"/>
              <a:t>It will blind you with tears </a:t>
            </a:r>
          </a:p>
          <a:p>
            <a:r>
              <a:rPr lang="en-GB" sz="900" dirty="0"/>
              <a:t>like a lover.</a:t>
            </a:r>
          </a:p>
          <a:p>
            <a:r>
              <a:rPr lang="en-GB" sz="900" dirty="0"/>
              <a:t>It will make your reflection</a:t>
            </a:r>
          </a:p>
          <a:p>
            <a:r>
              <a:rPr lang="en-GB" sz="900" dirty="0"/>
              <a:t>a wobbling photo of grief.</a:t>
            </a:r>
          </a:p>
          <a:p>
            <a:endParaRPr lang="en-GB" sz="900" dirty="0"/>
          </a:p>
          <a:p>
            <a:r>
              <a:rPr lang="en-GB" sz="900" dirty="0"/>
              <a:t>I am trying to be truthful.</a:t>
            </a:r>
          </a:p>
          <a:p>
            <a:endParaRPr lang="en-GB" sz="900" dirty="0"/>
          </a:p>
          <a:p>
            <a:r>
              <a:rPr lang="en-GB" sz="900" dirty="0"/>
              <a:t>Not a cute card or a </a:t>
            </a:r>
            <a:r>
              <a:rPr lang="en-GB" sz="900" dirty="0" err="1"/>
              <a:t>kissogram</a:t>
            </a:r>
            <a:r>
              <a:rPr lang="en-GB" sz="900" dirty="0"/>
              <a:t>.</a:t>
            </a:r>
          </a:p>
          <a:p>
            <a:endParaRPr lang="en-GB" sz="900" dirty="0"/>
          </a:p>
          <a:p>
            <a:r>
              <a:rPr lang="en-GB" sz="900" dirty="0"/>
              <a:t>I give you an onion.</a:t>
            </a:r>
          </a:p>
          <a:p>
            <a:r>
              <a:rPr lang="en-GB" sz="900" dirty="0"/>
              <a:t>Its fierce kiss will stay on your lips,</a:t>
            </a:r>
          </a:p>
          <a:p>
            <a:r>
              <a:rPr lang="en-GB" sz="900" dirty="0"/>
              <a:t>possessive and faithful</a:t>
            </a:r>
          </a:p>
          <a:p>
            <a:r>
              <a:rPr lang="en-GB" sz="900" dirty="0"/>
              <a:t>as we are,</a:t>
            </a:r>
          </a:p>
          <a:p>
            <a:r>
              <a:rPr lang="en-GB" sz="900" dirty="0"/>
              <a:t>for as long as we are.</a:t>
            </a:r>
          </a:p>
          <a:p>
            <a:endParaRPr lang="en-GB" sz="900" dirty="0"/>
          </a:p>
          <a:p>
            <a:r>
              <a:rPr lang="en-GB" sz="900" dirty="0"/>
              <a:t>Take it.</a:t>
            </a:r>
          </a:p>
          <a:p>
            <a:r>
              <a:rPr lang="en-GB" sz="900" dirty="0"/>
              <a:t>Its platinum loops shrink to a wedding-ring,</a:t>
            </a:r>
          </a:p>
          <a:p>
            <a:r>
              <a:rPr lang="en-GB" sz="900" dirty="0"/>
              <a:t>if you like.</a:t>
            </a:r>
          </a:p>
          <a:p>
            <a:endParaRPr lang="en-GB" sz="900" dirty="0"/>
          </a:p>
          <a:p>
            <a:r>
              <a:rPr lang="en-GB" sz="900" dirty="0"/>
              <a:t>Lethal.</a:t>
            </a:r>
          </a:p>
          <a:p>
            <a:r>
              <a:rPr lang="en-GB" sz="900" dirty="0"/>
              <a:t>Its scent will cling to your fingers,</a:t>
            </a:r>
          </a:p>
          <a:p>
            <a:r>
              <a:rPr lang="en-GB" sz="900" dirty="0"/>
              <a:t>cling to your knife. </a:t>
            </a:r>
          </a:p>
          <a:p>
            <a:endParaRPr lang="en-GB" sz="9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8BCB40A1-D676-423F-9ABB-8228C0565B90}"/>
              </a:ext>
            </a:extLst>
          </p:cNvPr>
          <p:cNvSpPr/>
          <p:nvPr/>
        </p:nvSpPr>
        <p:spPr>
          <a:xfrm>
            <a:off x="297180" y="198120"/>
            <a:ext cx="16687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2C5C2C64-2490-49FC-9E4A-C2A771414E09}"/>
              </a:ext>
            </a:extLst>
          </p:cNvPr>
          <p:cNvSpPr/>
          <p:nvPr/>
        </p:nvSpPr>
        <p:spPr>
          <a:xfrm>
            <a:off x="-198120" y="744915"/>
            <a:ext cx="127254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4C958891-5266-47C7-A8B1-D3DB8D2E8CD6}"/>
              </a:ext>
            </a:extLst>
          </p:cNvPr>
          <p:cNvSpPr/>
          <p:nvPr/>
        </p:nvSpPr>
        <p:spPr>
          <a:xfrm>
            <a:off x="220980" y="1611750"/>
            <a:ext cx="18592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E97F60BB-FA62-4BE6-B5D5-18C2721DA23C}"/>
              </a:ext>
            </a:extLst>
          </p:cNvPr>
          <p:cNvSpPr/>
          <p:nvPr/>
        </p:nvSpPr>
        <p:spPr>
          <a:xfrm>
            <a:off x="815340" y="2571750"/>
            <a:ext cx="10972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4694B57E-B466-42BE-AE38-94C7D9AEE389}"/>
              </a:ext>
            </a:extLst>
          </p:cNvPr>
          <p:cNvSpPr/>
          <p:nvPr/>
        </p:nvSpPr>
        <p:spPr>
          <a:xfrm>
            <a:off x="1074420" y="3474720"/>
            <a:ext cx="1554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C6AD04D8-77CE-42F3-96D7-DE0192AE9568}"/>
              </a:ext>
            </a:extLst>
          </p:cNvPr>
          <p:cNvSpPr/>
          <p:nvPr/>
        </p:nvSpPr>
        <p:spPr>
          <a:xfrm>
            <a:off x="2430780" y="518160"/>
            <a:ext cx="1554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1C2BC4EF-D615-4739-9A9A-226917D271AC}"/>
              </a:ext>
            </a:extLst>
          </p:cNvPr>
          <p:cNvSpPr/>
          <p:nvPr/>
        </p:nvSpPr>
        <p:spPr>
          <a:xfrm>
            <a:off x="2827020" y="-3810"/>
            <a:ext cx="135636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02337E88-8A93-41CF-946F-4FDF54947538}"/>
              </a:ext>
            </a:extLst>
          </p:cNvPr>
          <p:cNvSpPr/>
          <p:nvPr/>
        </p:nvSpPr>
        <p:spPr>
          <a:xfrm>
            <a:off x="2545080" y="899160"/>
            <a:ext cx="172212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Shape 67">
            <a:extLst>
              <a:ext uri="{FF2B5EF4-FFF2-40B4-BE49-F238E27FC236}">
                <a16:creationId xmlns:a16="http://schemas.microsoft.com/office/drawing/2014/main" id="{B4E4A33D-3768-4C3C-BBC5-348DDC63FE45}"/>
              </a:ext>
            </a:extLst>
          </p:cNvPr>
          <p:cNvSpPr txBox="1"/>
          <p:nvPr/>
        </p:nvSpPr>
        <p:spPr>
          <a:xfrm>
            <a:off x="3162300" y="1958340"/>
            <a:ext cx="2217420" cy="10858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eight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</p:spTree>
    <p:extLst>
      <p:ext uri="{BB962C8B-B14F-4D97-AF65-F5344CB8AC3E}">
        <p14:creationId xmlns:p14="http://schemas.microsoft.com/office/powerpoint/2010/main" val="190507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DCE647-0CD3-48E2-BC94-0DF86A4211F6}"/>
              </a:ext>
            </a:extLst>
          </p:cNvPr>
          <p:cNvSpPr/>
          <p:nvPr/>
        </p:nvSpPr>
        <p:spPr>
          <a:xfrm>
            <a:off x="99060" y="75664"/>
            <a:ext cx="50596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</a:rPr>
              <a:t>Death of a Naturalist by Seamus Heaney </a:t>
            </a:r>
          </a:p>
          <a:p>
            <a:endParaRPr lang="en-GB" dirty="0">
              <a:latin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</a:rPr>
              <a:t>All year the flax-dam festered in the heart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Of the townland; green and heavy headed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Flax had rotted there, weighted down by huge sods.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Daily it sweltered in the punishing sun.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Bubbles gargled delicately, bluebottles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Wove a strong gauze of sound around the smell.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There were dragon-flies, spotted butterflies,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But best of all was the warm thick slobber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Of frogspawn that grew like clotted water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In the shade of the banks. Here, every spring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I would fill </a:t>
            </a:r>
            <a:r>
              <a:rPr lang="en-GB" dirty="0" err="1">
                <a:latin typeface="Times New Roman" panose="02020603050405020304" pitchFamily="18" charset="0"/>
              </a:rPr>
              <a:t>jampotfuls</a:t>
            </a:r>
            <a:r>
              <a:rPr lang="en-GB" dirty="0">
                <a:latin typeface="Times New Roman" panose="02020603050405020304" pitchFamily="18" charset="0"/>
              </a:rPr>
              <a:t> of the jellied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Specks to range on window-sills at home,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On shelves at school, and wait and watch until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The fattening dots burst into nimble-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Swimming tadpoles. Miss Walls would tell us how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The daddy frog was called a bullfrog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And how he croaked and how the mammy frog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Laid hundreds of little eggs and this was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Frogspawn. You could tell the weather by frogs too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For they were yellow in the sun and brown in rain</a:t>
            </a:r>
            <a:r>
              <a:rPr lang="en-GB" sz="1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391982-92BF-4DDA-80AD-7E4F47C20EE0}"/>
              </a:ext>
            </a:extLst>
          </p:cNvPr>
          <p:cNvSpPr/>
          <p:nvPr/>
        </p:nvSpPr>
        <p:spPr>
          <a:xfrm>
            <a:off x="4328160" y="75664"/>
            <a:ext cx="4572000" cy="2839239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GB" sz="1050" dirty="0"/>
            </a:br>
            <a:r>
              <a:rPr lang="en-GB" dirty="0">
                <a:latin typeface="Times New Roman" panose="02020603050405020304" pitchFamily="18" charset="0"/>
              </a:rPr>
              <a:t>Then one hot day when fields were rank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With </a:t>
            </a:r>
            <a:r>
              <a:rPr lang="en-GB" dirty="0" err="1">
                <a:latin typeface="Times New Roman" panose="02020603050405020304" pitchFamily="18" charset="0"/>
              </a:rPr>
              <a:t>cowdung</a:t>
            </a:r>
            <a:r>
              <a:rPr lang="en-GB" dirty="0">
                <a:latin typeface="Times New Roman" panose="02020603050405020304" pitchFamily="18" charset="0"/>
              </a:rPr>
              <a:t> in the grass the angry frogs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Invaded the flax-dam; I ducked through hedges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To a coarse croaking that I had not heard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Before. The air was thick with a bass chorus.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Right down the dam gross-bellied frogs were cocked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On sods; their loose necks pulsed like sails. Some hopped: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The slap and plop were obscene threats. Some sat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Poised like mud grenades, their blunt heads farting.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I sickened, turned, and ran. The great slime kings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Were gathered there for vengeance and I knew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That if I dipped my hand the spawn would clutch it. </a:t>
            </a:r>
            <a:endParaRPr lang="en-GB" sz="1050" dirty="0"/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21E721E7-4EA5-447F-AE26-6FD4C04A3A54}"/>
              </a:ext>
            </a:extLst>
          </p:cNvPr>
          <p:cNvSpPr/>
          <p:nvPr/>
        </p:nvSpPr>
        <p:spPr>
          <a:xfrm>
            <a:off x="2118360" y="3738354"/>
            <a:ext cx="1775460" cy="711726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F84E8E29-4A7D-41E7-B548-43A9F94CFC66}"/>
              </a:ext>
            </a:extLst>
          </p:cNvPr>
          <p:cNvSpPr/>
          <p:nvPr/>
        </p:nvSpPr>
        <p:spPr>
          <a:xfrm>
            <a:off x="2179320" y="784860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73BB5D3E-F869-4FBF-8B5F-67D4B2D61167}"/>
              </a:ext>
            </a:extLst>
          </p:cNvPr>
          <p:cNvSpPr/>
          <p:nvPr/>
        </p:nvSpPr>
        <p:spPr>
          <a:xfrm>
            <a:off x="1264920" y="2076688"/>
            <a:ext cx="236982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FB9367C8-BA06-4909-A562-241AA0498151}"/>
              </a:ext>
            </a:extLst>
          </p:cNvPr>
          <p:cNvSpPr/>
          <p:nvPr/>
        </p:nvSpPr>
        <p:spPr>
          <a:xfrm>
            <a:off x="781050" y="2491710"/>
            <a:ext cx="16687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B0116EBC-37D5-4ADD-A812-D941432B3375}"/>
              </a:ext>
            </a:extLst>
          </p:cNvPr>
          <p:cNvSpPr/>
          <p:nvPr/>
        </p:nvSpPr>
        <p:spPr>
          <a:xfrm>
            <a:off x="297180" y="198120"/>
            <a:ext cx="16687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B9CDED76-829F-4203-823A-DA7BFD1D02BE}"/>
              </a:ext>
            </a:extLst>
          </p:cNvPr>
          <p:cNvSpPr/>
          <p:nvPr/>
        </p:nvSpPr>
        <p:spPr>
          <a:xfrm>
            <a:off x="716280" y="4401860"/>
            <a:ext cx="354330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5BE070EE-6084-4F6F-B81B-9C70B1FFB518}"/>
              </a:ext>
            </a:extLst>
          </p:cNvPr>
          <p:cNvSpPr/>
          <p:nvPr/>
        </p:nvSpPr>
        <p:spPr>
          <a:xfrm>
            <a:off x="5642610" y="1104900"/>
            <a:ext cx="1878330" cy="7162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CA258345-6063-4B18-B826-BF4BA45228B0}"/>
              </a:ext>
            </a:extLst>
          </p:cNvPr>
          <p:cNvSpPr/>
          <p:nvPr/>
        </p:nvSpPr>
        <p:spPr>
          <a:xfrm>
            <a:off x="6065520" y="1316481"/>
            <a:ext cx="1668780" cy="7162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B3080126-695C-4D4C-9498-350E5B297088}"/>
              </a:ext>
            </a:extLst>
          </p:cNvPr>
          <p:cNvSpPr/>
          <p:nvPr/>
        </p:nvSpPr>
        <p:spPr>
          <a:xfrm>
            <a:off x="6488430" y="2025141"/>
            <a:ext cx="193929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91018704-B0D5-4701-BA3B-0137D94A1B9C}"/>
              </a:ext>
            </a:extLst>
          </p:cNvPr>
          <p:cNvSpPr/>
          <p:nvPr/>
        </p:nvSpPr>
        <p:spPr>
          <a:xfrm>
            <a:off x="6036944" y="2209800"/>
            <a:ext cx="1000125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hape 67">
            <a:extLst>
              <a:ext uri="{FF2B5EF4-FFF2-40B4-BE49-F238E27FC236}">
                <a16:creationId xmlns:a16="http://schemas.microsoft.com/office/drawing/2014/main" id="{F6755034-1FD9-4D26-A4CF-0A1D5CAAD51C}"/>
              </a:ext>
            </a:extLst>
          </p:cNvPr>
          <p:cNvSpPr txBox="1"/>
          <p:nvPr/>
        </p:nvSpPr>
        <p:spPr>
          <a:xfrm>
            <a:off x="5379720" y="3364230"/>
            <a:ext cx="2217420" cy="10858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ten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</p:spTree>
    <p:extLst>
      <p:ext uri="{BB962C8B-B14F-4D97-AF65-F5344CB8AC3E}">
        <p14:creationId xmlns:p14="http://schemas.microsoft.com/office/powerpoint/2010/main" val="1421853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16D915A-14DA-450B-BAEA-AEF07CE4767B}"/>
              </a:ext>
            </a:extLst>
          </p:cNvPr>
          <p:cNvSpPr/>
          <p:nvPr/>
        </p:nvSpPr>
        <p:spPr>
          <a:xfrm>
            <a:off x="99060" y="75664"/>
            <a:ext cx="505968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</a:rPr>
              <a:t>Death of a Naturalist by Seamus Heaney </a:t>
            </a:r>
          </a:p>
          <a:p>
            <a:endParaRPr lang="en-GB" dirty="0">
              <a:latin typeface="Times New Roman" panose="02020603050405020304" pitchFamily="18" charset="0"/>
            </a:endParaRPr>
          </a:p>
          <a:p>
            <a:r>
              <a:rPr lang="en-GB" dirty="0">
                <a:latin typeface="Times New Roman" panose="02020603050405020304" pitchFamily="18" charset="0"/>
              </a:rPr>
              <a:t>All year the flax-dam festered in the heart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Of the townland; green and heavy headed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Flax had rotted there, weighted down by huge sods.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Daily it sweltered in the punishing sun.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Bubbles gargled delicately, bluebottles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Wove a strong gauze of sound around the smell.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There were dragon-flies, spotted butterflies,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But best of all was the warm thick slobber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Of frogspawn that grew like clotted water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In the shade of the banks. Here, every spring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I would fill </a:t>
            </a:r>
            <a:r>
              <a:rPr lang="en-GB" dirty="0" err="1">
                <a:latin typeface="Times New Roman" panose="02020603050405020304" pitchFamily="18" charset="0"/>
              </a:rPr>
              <a:t>jampotfuls</a:t>
            </a:r>
            <a:r>
              <a:rPr lang="en-GB" dirty="0">
                <a:latin typeface="Times New Roman" panose="02020603050405020304" pitchFamily="18" charset="0"/>
              </a:rPr>
              <a:t> of the jellied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Specks to range on window-sills at home,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On shelves at school, and wait and watch until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The fattening dots burst into nimble-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Swimming tadpoles. Miss Walls would tell us how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The daddy frog was called a bullfrog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And how he croaked and how the mammy frog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Laid hundreds of little eggs and this was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Frogspawn. You could tell the weather by frogs too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For they were yellow in the sun and brown in rain</a:t>
            </a:r>
            <a:r>
              <a:rPr lang="en-GB" sz="12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6636C73-155F-4ECB-88E4-B4E3309A8180}"/>
              </a:ext>
            </a:extLst>
          </p:cNvPr>
          <p:cNvSpPr/>
          <p:nvPr/>
        </p:nvSpPr>
        <p:spPr>
          <a:xfrm>
            <a:off x="4328160" y="75664"/>
            <a:ext cx="4572000" cy="2839239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GB" sz="1050" dirty="0"/>
            </a:br>
            <a:r>
              <a:rPr lang="en-GB" dirty="0">
                <a:latin typeface="Times New Roman" panose="02020603050405020304" pitchFamily="18" charset="0"/>
              </a:rPr>
              <a:t>Then one hot day when fields were rank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With </a:t>
            </a:r>
            <a:r>
              <a:rPr lang="en-GB" dirty="0" err="1">
                <a:latin typeface="Times New Roman" panose="02020603050405020304" pitchFamily="18" charset="0"/>
              </a:rPr>
              <a:t>cowdung</a:t>
            </a:r>
            <a:r>
              <a:rPr lang="en-GB" dirty="0">
                <a:latin typeface="Times New Roman" panose="02020603050405020304" pitchFamily="18" charset="0"/>
              </a:rPr>
              <a:t> in the grass the angry frogs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Invaded the flax-dam; I ducked through hedges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To a coarse croaking that I had not heard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Before. The air was thick with a bass chorus.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Right down the dam gross-bellied frogs were cocked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On sods; their loose necks pulsed like sails. Some hopped: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The slap and plop were obscene threats. Some sat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Poised like mud grenades, their blunt heads farting.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I sickened, turned, and ran. The great slime kings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Were gathered there for vengeance and I knew</a:t>
            </a:r>
            <a:br>
              <a:rPr lang="en-GB" dirty="0"/>
            </a:br>
            <a:r>
              <a:rPr lang="en-GB" dirty="0">
                <a:latin typeface="Times New Roman" panose="02020603050405020304" pitchFamily="18" charset="0"/>
              </a:rPr>
              <a:t>That if I dipped my hand the spawn would clutch it. 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882022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9FCE6A3-4687-4693-A34B-41178C435F85}"/>
              </a:ext>
            </a:extLst>
          </p:cNvPr>
          <p:cNvSpPr/>
          <p:nvPr/>
        </p:nvSpPr>
        <p:spPr>
          <a:xfrm>
            <a:off x="0" y="0"/>
            <a:ext cx="4572000" cy="547842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To Autumn by John Keats </a:t>
            </a:r>
          </a:p>
          <a:p>
            <a:pPr fontAlgn="base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Season of mists and mellow fruitfulness,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Close bosom-friend of the maturing sun;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Conspiring with him how to load and bless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With fruit the vines that round the thatch-eves run;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To bend with apples the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moss'd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cottage-trees,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And fill all fruit with ripeness to the core;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To swell the gourd, and plump the hazel shells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With a sweet kernel; to set budding more,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still more, later flowers for the bees,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Until they think warm days will never cease,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For summer has o'er-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brimm'd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their clammy cells.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Who hath not seen thee oft amid thy store?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Sometimes whoever seeks abroad may find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Thee sitting careless on a granary floor,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Thy hair soft-lifted by the winnowing wind;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Or on a half-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reap'd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furrow sound asleep,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Drows'd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with the fume of poppies, while thy hook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Spares the next swath and all its twined flowers: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sometimes like a gleaner thou dost keep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Steady thy laden head across a brook;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Or by a cyder-press, with patient look,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Thou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watchest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the last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oozings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hours by hours.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435AD3-321A-4122-8895-50C02C232A04}"/>
              </a:ext>
            </a:extLst>
          </p:cNvPr>
          <p:cNvSpPr/>
          <p:nvPr/>
        </p:nvSpPr>
        <p:spPr>
          <a:xfrm>
            <a:off x="4404360" y="0"/>
            <a:ext cx="4572000" cy="24622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Where are the songs of spring? Ay, Where are they?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Think not of them, thou hast thy music too,—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While barred clouds bloom the soft-dying day,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And touch the stubble-plains with rosy hue;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Then in a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wailful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choir the small gnats mourn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Among the river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sallows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borne aloft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Or sinking as the light wind lives or dies;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And full-grown lambs loud bleat from hilly bourn;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Hedge-crickets sing; and now with treble soft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The red-breast whistles from a garden-croft;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      And gathering swallows twitter in the skies.</a:t>
            </a:r>
          </a:p>
        </p:txBody>
      </p:sp>
      <p:sp>
        <p:nvSpPr>
          <p:cNvPr id="6" name="Minus Sign 5">
            <a:extLst>
              <a:ext uri="{FF2B5EF4-FFF2-40B4-BE49-F238E27FC236}">
                <a16:creationId xmlns:a16="http://schemas.microsoft.com/office/drawing/2014/main" id="{1FD656DF-38F1-4FB1-9DBF-13EDDFEEF5DB}"/>
              </a:ext>
            </a:extLst>
          </p:cNvPr>
          <p:cNvSpPr/>
          <p:nvPr/>
        </p:nvSpPr>
        <p:spPr>
          <a:xfrm>
            <a:off x="1318260" y="68580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Minus Sign 6">
            <a:extLst>
              <a:ext uri="{FF2B5EF4-FFF2-40B4-BE49-F238E27FC236}">
                <a16:creationId xmlns:a16="http://schemas.microsoft.com/office/drawing/2014/main" id="{1098A537-273E-4739-AA85-74F56A9A815E}"/>
              </a:ext>
            </a:extLst>
          </p:cNvPr>
          <p:cNvSpPr/>
          <p:nvPr/>
        </p:nvSpPr>
        <p:spPr>
          <a:xfrm>
            <a:off x="1783080" y="1341120"/>
            <a:ext cx="226314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Minus Sign 7">
            <a:extLst>
              <a:ext uri="{FF2B5EF4-FFF2-40B4-BE49-F238E27FC236}">
                <a16:creationId xmlns:a16="http://schemas.microsoft.com/office/drawing/2014/main" id="{1F955054-8B67-4422-8BFC-23C5E99F93DB}"/>
              </a:ext>
            </a:extLst>
          </p:cNvPr>
          <p:cNvSpPr/>
          <p:nvPr/>
        </p:nvSpPr>
        <p:spPr>
          <a:xfrm>
            <a:off x="289560" y="2167710"/>
            <a:ext cx="2476500" cy="697409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Minus Sign 8">
            <a:extLst>
              <a:ext uri="{FF2B5EF4-FFF2-40B4-BE49-F238E27FC236}">
                <a16:creationId xmlns:a16="http://schemas.microsoft.com/office/drawing/2014/main" id="{8F9D80BE-DE58-46DD-8CA7-39A5074DA792}"/>
              </a:ext>
            </a:extLst>
          </p:cNvPr>
          <p:cNvSpPr/>
          <p:nvPr/>
        </p:nvSpPr>
        <p:spPr>
          <a:xfrm>
            <a:off x="1649730" y="2613660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Minus Sign 9">
            <a:extLst>
              <a:ext uri="{FF2B5EF4-FFF2-40B4-BE49-F238E27FC236}">
                <a16:creationId xmlns:a16="http://schemas.microsoft.com/office/drawing/2014/main" id="{F9F1E4D3-DC52-4BD5-B67D-9A146F7037DA}"/>
              </a:ext>
            </a:extLst>
          </p:cNvPr>
          <p:cNvSpPr/>
          <p:nvPr/>
        </p:nvSpPr>
        <p:spPr>
          <a:xfrm>
            <a:off x="1798320" y="3246120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inus Sign 10">
            <a:extLst>
              <a:ext uri="{FF2B5EF4-FFF2-40B4-BE49-F238E27FC236}">
                <a16:creationId xmlns:a16="http://schemas.microsoft.com/office/drawing/2014/main" id="{1EC43A4D-7ABD-417D-A008-26022977C9E0}"/>
              </a:ext>
            </a:extLst>
          </p:cNvPr>
          <p:cNvSpPr/>
          <p:nvPr/>
        </p:nvSpPr>
        <p:spPr>
          <a:xfrm>
            <a:off x="1249680" y="3684089"/>
            <a:ext cx="166116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inus Sign 11">
            <a:extLst>
              <a:ext uri="{FF2B5EF4-FFF2-40B4-BE49-F238E27FC236}">
                <a16:creationId xmlns:a16="http://schemas.microsoft.com/office/drawing/2014/main" id="{9CFA0335-4FF3-4340-B0BC-B59D494CE6C7}"/>
              </a:ext>
            </a:extLst>
          </p:cNvPr>
          <p:cNvSpPr/>
          <p:nvPr/>
        </p:nvSpPr>
        <p:spPr>
          <a:xfrm>
            <a:off x="1451610" y="4733478"/>
            <a:ext cx="213360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inus Sign 12">
            <a:extLst>
              <a:ext uri="{FF2B5EF4-FFF2-40B4-BE49-F238E27FC236}">
                <a16:creationId xmlns:a16="http://schemas.microsoft.com/office/drawing/2014/main" id="{8618783C-3838-4906-AF25-7D2F32E246F1}"/>
              </a:ext>
            </a:extLst>
          </p:cNvPr>
          <p:cNvSpPr/>
          <p:nvPr/>
        </p:nvSpPr>
        <p:spPr>
          <a:xfrm>
            <a:off x="5577840" y="68580"/>
            <a:ext cx="293370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inus Sign 13">
            <a:extLst>
              <a:ext uri="{FF2B5EF4-FFF2-40B4-BE49-F238E27FC236}">
                <a16:creationId xmlns:a16="http://schemas.microsoft.com/office/drawing/2014/main" id="{19E12A3A-DA4B-4E44-A1D0-2045E88F7CEE}"/>
              </a:ext>
            </a:extLst>
          </p:cNvPr>
          <p:cNvSpPr/>
          <p:nvPr/>
        </p:nvSpPr>
        <p:spPr>
          <a:xfrm>
            <a:off x="5692140" y="1120140"/>
            <a:ext cx="230124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inus Sign 14">
            <a:extLst>
              <a:ext uri="{FF2B5EF4-FFF2-40B4-BE49-F238E27FC236}">
                <a16:creationId xmlns:a16="http://schemas.microsoft.com/office/drawing/2014/main" id="{390F0A83-7836-4872-B952-A40926AA2314}"/>
              </a:ext>
            </a:extLst>
          </p:cNvPr>
          <p:cNvSpPr/>
          <p:nvPr/>
        </p:nvSpPr>
        <p:spPr>
          <a:xfrm>
            <a:off x="4274820" y="1576685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inus Sign 15">
            <a:extLst>
              <a:ext uri="{FF2B5EF4-FFF2-40B4-BE49-F238E27FC236}">
                <a16:creationId xmlns:a16="http://schemas.microsoft.com/office/drawing/2014/main" id="{F16BB93A-8959-4376-8F74-F63BB995C039}"/>
              </a:ext>
            </a:extLst>
          </p:cNvPr>
          <p:cNvSpPr/>
          <p:nvPr/>
        </p:nvSpPr>
        <p:spPr>
          <a:xfrm>
            <a:off x="6214110" y="1965305"/>
            <a:ext cx="1935480" cy="640080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Shape 67">
            <a:extLst>
              <a:ext uri="{FF2B5EF4-FFF2-40B4-BE49-F238E27FC236}">
                <a16:creationId xmlns:a16="http://schemas.microsoft.com/office/drawing/2014/main" id="{CE7D3B81-D97E-4362-B37F-12F41A2333DE}"/>
              </a:ext>
            </a:extLst>
          </p:cNvPr>
          <p:cNvSpPr txBox="1"/>
          <p:nvPr/>
        </p:nvSpPr>
        <p:spPr>
          <a:xfrm>
            <a:off x="5379720" y="3364230"/>
            <a:ext cx="2613660" cy="1085850"/>
          </a:xfrm>
          <a:prstGeom prst="rect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latin typeface="Bangers"/>
                <a:ea typeface="Bangers"/>
                <a:cs typeface="Bangers"/>
                <a:sym typeface="Bangers"/>
              </a:rPr>
              <a:t>Write one to eleven in your books, and then fill in the gaps</a:t>
            </a:r>
            <a:endParaRPr sz="2000" dirty="0">
              <a:latin typeface="Bangers"/>
              <a:ea typeface="Bangers"/>
              <a:cs typeface="Bangers"/>
              <a:sym typeface="Bangers"/>
            </a:endParaRPr>
          </a:p>
        </p:txBody>
      </p:sp>
    </p:spTree>
    <p:extLst>
      <p:ext uri="{BB962C8B-B14F-4D97-AF65-F5344CB8AC3E}">
        <p14:creationId xmlns:p14="http://schemas.microsoft.com/office/powerpoint/2010/main" val="497585674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3448</Words>
  <Application>Microsoft Office PowerPoint</Application>
  <PresentationFormat>On-screen Show (16:9)</PresentationFormat>
  <Paragraphs>592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Bangers</vt:lpstr>
      <vt:lpstr>Calibri</vt:lpstr>
      <vt:lpstr>Programme</vt:lpstr>
      <vt:lpstr>Raleway</vt:lpstr>
      <vt:lpstr>Roboto</vt:lpstr>
      <vt:lpstr>Times New Roman</vt:lpstr>
      <vt:lpstr>vag</vt:lpstr>
      <vt:lpstr>Simple Light</vt:lpstr>
      <vt:lpstr>Blanked out copies of The Eduqas Anthology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Peel sessions</dc:title>
  <dc:creator>Susan</dc:creator>
  <cp:lastModifiedBy>susansenglish@outlook.com</cp:lastModifiedBy>
  <cp:revision>9</cp:revision>
  <dcterms:modified xsi:type="dcterms:W3CDTF">2018-03-24T08:10:35Z</dcterms:modified>
</cp:coreProperties>
</file>