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9" r:id="rId2"/>
    <p:sldId id="261" r:id="rId3"/>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d Grimmett" initials="" lastIdx="1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41" autoAdjust="0"/>
    <p:restoredTop sz="86323" autoAdjust="0"/>
  </p:normalViewPr>
  <p:slideViewPr>
    <p:cSldViewPr>
      <p:cViewPr varScale="1">
        <p:scale>
          <a:sx n="73" d="100"/>
          <a:sy n="73" d="100"/>
        </p:scale>
        <p:origin x="786"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3713"/>
          </a:xfrm>
          <a:prstGeom prst="rect">
            <a:avLst/>
          </a:prstGeom>
        </p:spPr>
        <p:txBody>
          <a:bodyPr vert="horz" lIns="91440" tIns="45720" rIns="91440" bIns="45720" rtlCol="0"/>
          <a:lstStyle>
            <a:lvl1pPr algn="r">
              <a:defRPr sz="1200"/>
            </a:lvl1pPr>
          </a:lstStyle>
          <a:p>
            <a:fld id="{A6A82492-FC06-4363-AE43-AC559A16B0D9}" type="datetimeFigureOut">
              <a:rPr lang="en-GB" smtClean="0"/>
              <a:t>30/10/2017</a:t>
            </a:fld>
            <a:endParaRPr lang="en-GB"/>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690269"/>
            <a:ext cx="5438140" cy="4443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824"/>
            <a:ext cx="2945659" cy="49371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8824"/>
            <a:ext cx="2945659" cy="493713"/>
          </a:xfrm>
          <a:prstGeom prst="rect">
            <a:avLst/>
          </a:prstGeom>
        </p:spPr>
        <p:txBody>
          <a:bodyPr vert="horz" lIns="91440" tIns="45720" rIns="91440" bIns="45720" rtlCol="0" anchor="b"/>
          <a:lstStyle>
            <a:lvl1pPr algn="r">
              <a:defRPr sz="1200"/>
            </a:lvl1pPr>
          </a:lstStyle>
          <a:p>
            <a:fld id="{1F97FBC0-F76C-4DD0-AD80-35641C49C161}" type="slidenum">
              <a:rPr lang="en-GB" smtClean="0"/>
              <a:t>‹#›</a:t>
            </a:fld>
            <a:endParaRPr lang="en-GB"/>
          </a:p>
        </p:txBody>
      </p:sp>
    </p:spTree>
    <p:extLst>
      <p:ext uri="{BB962C8B-B14F-4D97-AF65-F5344CB8AC3E}">
        <p14:creationId xmlns:p14="http://schemas.microsoft.com/office/powerpoint/2010/main" val="23375496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F97FBC0-F76C-4DD0-AD80-35641C49C161}" type="slidenum">
              <a:rPr lang="en-GB" smtClean="0"/>
              <a:t>1</a:t>
            </a:fld>
            <a:endParaRPr lang="en-GB"/>
          </a:p>
        </p:txBody>
      </p:sp>
    </p:spTree>
    <p:extLst>
      <p:ext uri="{BB962C8B-B14F-4D97-AF65-F5344CB8AC3E}">
        <p14:creationId xmlns:p14="http://schemas.microsoft.com/office/powerpoint/2010/main" val="660625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7720615-E322-40CD-9A2C-6B4A4B09B07F}" type="datetimeFigureOut">
              <a:rPr lang="en-GB" smtClean="0"/>
              <a:t>30/10/2017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2419932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720615-E322-40CD-9A2C-6B4A4B09B07F}" type="datetimeFigureOut">
              <a:rPr lang="en-GB" smtClean="0"/>
              <a:t>30/10/2017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3037276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720615-E322-40CD-9A2C-6B4A4B09B07F}" type="datetimeFigureOut">
              <a:rPr lang="en-GB" smtClean="0"/>
              <a:t>30/10/2017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4042161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720615-E322-40CD-9A2C-6B4A4B09B07F}" type="datetimeFigureOut">
              <a:rPr lang="en-GB" smtClean="0"/>
              <a:t>30/10/2017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4144260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720615-E322-40CD-9A2C-6B4A4B09B07F}" type="datetimeFigureOut">
              <a:rPr lang="en-GB" smtClean="0"/>
              <a:t>30/10/2017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1741742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7720615-E322-40CD-9A2C-6B4A4B09B07F}" type="datetimeFigureOut">
              <a:rPr lang="en-GB" smtClean="0"/>
              <a:t>30/10/2017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3246711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7720615-E322-40CD-9A2C-6B4A4B09B07F}" type="datetimeFigureOut">
              <a:rPr lang="en-GB" smtClean="0"/>
              <a:t>30/10/2017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358860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7720615-E322-40CD-9A2C-6B4A4B09B07F}" type="datetimeFigureOut">
              <a:rPr lang="en-GB" smtClean="0"/>
              <a:t>30/10/2017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685570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720615-E322-40CD-9A2C-6B4A4B09B07F}" type="datetimeFigureOut">
              <a:rPr lang="en-GB" smtClean="0"/>
              <a:t>30/10/2017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1187816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720615-E322-40CD-9A2C-6B4A4B09B07F}" type="datetimeFigureOut">
              <a:rPr lang="en-GB" smtClean="0"/>
              <a:t>30/10/2017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2459838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720615-E322-40CD-9A2C-6B4A4B09B07F}" type="datetimeFigureOut">
              <a:rPr lang="en-GB" smtClean="0"/>
              <a:t>30/10/2017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DAFC780-8A23-49D4-BAAA-B9E18888C21C}" type="slidenum">
              <a:rPr lang="en-GB" smtClean="0"/>
              <a:t>‹#›</a:t>
            </a:fld>
            <a:endParaRPr lang="en-GB"/>
          </a:p>
        </p:txBody>
      </p:sp>
    </p:spTree>
    <p:extLst>
      <p:ext uri="{BB962C8B-B14F-4D97-AF65-F5344CB8AC3E}">
        <p14:creationId xmlns:p14="http://schemas.microsoft.com/office/powerpoint/2010/main" val="2788285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720615-E322-40CD-9A2C-6B4A4B09B07F}" type="datetimeFigureOut">
              <a:rPr lang="en-GB" smtClean="0"/>
              <a:t>30/10/2017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FC780-8A23-49D4-BAAA-B9E18888C21C}" type="slidenum">
              <a:rPr lang="en-GB" smtClean="0"/>
              <a:t>‹#›</a:t>
            </a:fld>
            <a:endParaRPr lang="en-GB"/>
          </a:p>
        </p:txBody>
      </p:sp>
    </p:spTree>
    <p:extLst>
      <p:ext uri="{BB962C8B-B14F-4D97-AF65-F5344CB8AC3E}">
        <p14:creationId xmlns:p14="http://schemas.microsoft.com/office/powerpoint/2010/main" val="73894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39635"/>
            <a:ext cx="3560048" cy="369332"/>
          </a:xfrm>
          <a:prstGeom prst="rect">
            <a:avLst/>
          </a:prstGeom>
          <a:solidFill>
            <a:schemeClr val="tx2">
              <a:lumMod val="60000"/>
              <a:lumOff val="40000"/>
            </a:schemeClr>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b="1" dirty="0" smtClean="0"/>
              <a:t>A Christmas Carol </a:t>
            </a:r>
            <a:r>
              <a:rPr lang="en-GB" sz="1600" b="1" dirty="0" smtClean="0"/>
              <a:t>CORE KNOWLEDGE</a:t>
            </a:r>
            <a:endParaRPr lang="en-GB" sz="1600" b="1" dirty="0"/>
          </a:p>
        </p:txBody>
      </p:sp>
      <p:graphicFrame>
        <p:nvGraphicFramePr>
          <p:cNvPr id="6" name="Table 5"/>
          <p:cNvGraphicFramePr>
            <a:graphicFrameLocks noGrp="1"/>
          </p:cNvGraphicFramePr>
          <p:nvPr>
            <p:extLst>
              <p:ext uri="{D42A27DB-BD31-4B8C-83A1-F6EECF244321}">
                <p14:modId xmlns:p14="http://schemas.microsoft.com/office/powerpoint/2010/main" val="868520777"/>
              </p:ext>
            </p:extLst>
          </p:nvPr>
        </p:nvGraphicFramePr>
        <p:xfrm>
          <a:off x="33576" y="620688"/>
          <a:ext cx="3707904" cy="6070828"/>
        </p:xfrm>
        <a:graphic>
          <a:graphicData uri="http://schemas.openxmlformats.org/drawingml/2006/table">
            <a:tbl>
              <a:tblPr firstRow="1" bandRow="1">
                <a:tableStyleId>{93296810-A885-4BE3-A3E7-6D5BEEA58F35}</a:tableStyleId>
              </a:tblPr>
              <a:tblGrid>
                <a:gridCol w="1115616">
                  <a:extLst>
                    <a:ext uri="{9D8B030D-6E8A-4147-A177-3AD203B41FA5}">
                      <a16:colId xmlns:a16="http://schemas.microsoft.com/office/drawing/2014/main" val="20000"/>
                    </a:ext>
                  </a:extLst>
                </a:gridCol>
                <a:gridCol w="2592288">
                  <a:extLst>
                    <a:ext uri="{9D8B030D-6E8A-4147-A177-3AD203B41FA5}">
                      <a16:colId xmlns:a16="http://schemas.microsoft.com/office/drawing/2014/main" val="20001"/>
                    </a:ext>
                  </a:extLst>
                </a:gridCol>
              </a:tblGrid>
              <a:tr h="241646">
                <a:tc>
                  <a:txBody>
                    <a:bodyPr/>
                    <a:lstStyle/>
                    <a:p>
                      <a:pPr algn="l"/>
                      <a:r>
                        <a:rPr lang="en-GB" sz="1100" dirty="0" smtClean="0">
                          <a:solidFill>
                            <a:srgbClr val="000000"/>
                          </a:solidFill>
                        </a:rPr>
                        <a:t>Vocabulary</a:t>
                      </a:r>
                      <a:endParaRPr lang="en-GB" sz="1100" dirty="0">
                        <a:solidFill>
                          <a:srgbClr val="000000"/>
                        </a:solidFill>
                      </a:endParaRPr>
                    </a:p>
                  </a:txBody>
                  <a:tcPr>
                    <a:solidFill>
                      <a:srgbClr val="558ED5"/>
                    </a:solidFill>
                  </a:tcPr>
                </a:tc>
                <a:tc>
                  <a:txBody>
                    <a:bodyPr/>
                    <a:lstStyle/>
                    <a:p>
                      <a:pPr algn="l"/>
                      <a:r>
                        <a:rPr lang="en-GB" sz="1100" dirty="0" smtClean="0">
                          <a:solidFill>
                            <a:srgbClr val="000000"/>
                          </a:solidFill>
                        </a:rPr>
                        <a:t>Definition</a:t>
                      </a:r>
                      <a:r>
                        <a:rPr lang="en-GB" sz="1100" baseline="0" dirty="0" smtClean="0">
                          <a:solidFill>
                            <a:srgbClr val="000000"/>
                          </a:solidFill>
                        </a:rPr>
                        <a:t> </a:t>
                      </a:r>
                      <a:endParaRPr lang="en-GB" sz="1100" dirty="0">
                        <a:solidFill>
                          <a:srgbClr val="000000"/>
                        </a:solidFill>
                      </a:endParaRPr>
                    </a:p>
                  </a:txBody>
                  <a:tcPr>
                    <a:solidFill>
                      <a:srgbClr val="558ED5"/>
                    </a:solidFill>
                  </a:tcPr>
                </a:tc>
                <a:extLst>
                  <a:ext uri="{0D108BD9-81ED-4DB2-BD59-A6C34878D82A}">
                    <a16:rowId xmlns:a16="http://schemas.microsoft.com/office/drawing/2014/main" val="10000"/>
                  </a:ext>
                </a:extLst>
              </a:tr>
              <a:tr h="213217">
                <a:tc>
                  <a:txBody>
                    <a:bodyPr/>
                    <a:lstStyle/>
                    <a:p>
                      <a:pPr algn="l"/>
                      <a:r>
                        <a:rPr lang="en-GB" sz="800" dirty="0" smtClean="0"/>
                        <a:t>Hardship</a:t>
                      </a:r>
                      <a:endParaRPr lang="en-GB" sz="800" dirty="0"/>
                    </a:p>
                  </a:txBody>
                  <a:tcPr>
                    <a:solidFill>
                      <a:srgbClr val="8EB4E3"/>
                    </a:solidFill>
                  </a:tcPr>
                </a:tc>
                <a:tc>
                  <a:txBody>
                    <a:bodyPr/>
                    <a:lstStyle/>
                    <a:p>
                      <a:pPr algn="l"/>
                      <a:r>
                        <a:rPr lang="en-GB" sz="700" dirty="0" smtClean="0">
                          <a:solidFill>
                            <a:srgbClr val="000000"/>
                          </a:solidFill>
                        </a:rPr>
                        <a:t>Severe</a:t>
                      </a:r>
                      <a:r>
                        <a:rPr lang="en-GB" sz="700" baseline="0" dirty="0" smtClean="0">
                          <a:solidFill>
                            <a:srgbClr val="000000"/>
                          </a:solidFill>
                        </a:rPr>
                        <a:t> suffering or going without things</a:t>
                      </a:r>
                      <a:endParaRPr lang="en-GB" sz="700" dirty="0">
                        <a:solidFill>
                          <a:srgbClr val="000000"/>
                        </a:solidFill>
                      </a:endParaRPr>
                    </a:p>
                  </a:txBody>
                  <a:tcPr>
                    <a:solidFill>
                      <a:srgbClr val="8EB4E3"/>
                    </a:solidFill>
                  </a:tcPr>
                </a:tc>
                <a:extLst>
                  <a:ext uri="{0D108BD9-81ED-4DB2-BD59-A6C34878D82A}">
                    <a16:rowId xmlns:a16="http://schemas.microsoft.com/office/drawing/2014/main" val="10001"/>
                  </a:ext>
                </a:extLst>
              </a:tr>
              <a:tr h="246183">
                <a:tc>
                  <a:txBody>
                    <a:bodyPr/>
                    <a:lstStyle/>
                    <a:p>
                      <a:pPr algn="l"/>
                      <a:r>
                        <a:rPr lang="en-GB" sz="800" dirty="0" smtClean="0"/>
                        <a:t>Transformation</a:t>
                      </a:r>
                      <a:endParaRPr lang="en-GB" sz="800" dirty="0"/>
                    </a:p>
                  </a:txBody>
                  <a:tcPr>
                    <a:solidFill>
                      <a:srgbClr val="8EB4E3"/>
                    </a:solidFill>
                  </a:tcPr>
                </a:tc>
                <a:tc>
                  <a:txBody>
                    <a:bodyPr/>
                    <a:lstStyle/>
                    <a:p>
                      <a:pPr algn="l"/>
                      <a:r>
                        <a:rPr lang="en-GB" sz="700" dirty="0" smtClean="0">
                          <a:solidFill>
                            <a:srgbClr val="000000"/>
                          </a:solidFill>
                        </a:rPr>
                        <a:t>A marked change </a:t>
                      </a:r>
                      <a:endParaRPr lang="en-GB" sz="700" dirty="0">
                        <a:solidFill>
                          <a:srgbClr val="000000"/>
                        </a:solidFill>
                      </a:endParaRPr>
                    </a:p>
                  </a:txBody>
                  <a:tcPr>
                    <a:solidFill>
                      <a:srgbClr val="8EB4E3"/>
                    </a:solidFill>
                  </a:tcPr>
                </a:tc>
                <a:extLst>
                  <a:ext uri="{0D108BD9-81ED-4DB2-BD59-A6C34878D82A}">
                    <a16:rowId xmlns:a16="http://schemas.microsoft.com/office/drawing/2014/main" val="10002"/>
                  </a:ext>
                </a:extLst>
              </a:tr>
              <a:tr h="180899">
                <a:tc>
                  <a:txBody>
                    <a:bodyPr/>
                    <a:lstStyle/>
                    <a:p>
                      <a:pPr algn="l"/>
                      <a:r>
                        <a:rPr lang="en-GB" sz="800" dirty="0" smtClean="0"/>
                        <a:t>Welfare</a:t>
                      </a:r>
                      <a:endParaRPr lang="en-GB" sz="800" dirty="0"/>
                    </a:p>
                  </a:txBody>
                  <a:tcPr>
                    <a:solidFill>
                      <a:srgbClr val="8EB4E3"/>
                    </a:solidFill>
                  </a:tcPr>
                </a:tc>
                <a:tc>
                  <a:txBody>
                    <a:bodyPr/>
                    <a:lstStyle/>
                    <a:p>
                      <a:pPr>
                        <a:lnSpc>
                          <a:spcPct val="115000"/>
                        </a:lnSpc>
                        <a:spcAft>
                          <a:spcPts val="1000"/>
                        </a:spcAft>
                      </a:pPr>
                      <a:r>
                        <a:rPr lang="en-US" sz="700" dirty="0" smtClean="0">
                          <a:solidFill>
                            <a:srgbClr val="000000"/>
                          </a:solidFill>
                          <a:effectLst/>
                          <a:latin typeface="Calibri"/>
                          <a:ea typeface="Calibri"/>
                          <a:cs typeface="Times New Roman"/>
                        </a:rPr>
                        <a:t>T</a:t>
                      </a:r>
                      <a:r>
                        <a:rPr lang="en-GB" sz="700" dirty="0" smtClean="0">
                          <a:solidFill>
                            <a:srgbClr val="000000"/>
                          </a:solidFill>
                          <a:effectLst/>
                          <a:latin typeface="Calibri"/>
                          <a:ea typeface="Calibri"/>
                          <a:cs typeface="Times New Roman"/>
                        </a:rPr>
                        <a:t>he health, happiness</a:t>
                      </a:r>
                      <a:r>
                        <a:rPr lang="en-GB" sz="700" baseline="0" dirty="0" smtClean="0">
                          <a:solidFill>
                            <a:srgbClr val="000000"/>
                          </a:solidFill>
                          <a:effectLst/>
                          <a:latin typeface="Calibri"/>
                          <a:ea typeface="Calibri"/>
                          <a:cs typeface="Times New Roman"/>
                        </a:rPr>
                        <a:t> and fortunes of a person or group</a:t>
                      </a:r>
                      <a:endParaRPr lang="en-GB" sz="700" dirty="0">
                        <a:solidFill>
                          <a:srgbClr val="000000"/>
                        </a:solidFill>
                        <a:effectLst/>
                        <a:latin typeface="Calibri"/>
                        <a:ea typeface="Calibri"/>
                        <a:cs typeface="Times New Roman"/>
                      </a:endParaRPr>
                    </a:p>
                  </a:txBody>
                  <a:tcPr marL="68580" marR="68580" marT="0" marB="0">
                    <a:solidFill>
                      <a:srgbClr val="8EB4E3"/>
                    </a:solidFill>
                  </a:tcPr>
                </a:tc>
                <a:extLst>
                  <a:ext uri="{0D108BD9-81ED-4DB2-BD59-A6C34878D82A}">
                    <a16:rowId xmlns:a16="http://schemas.microsoft.com/office/drawing/2014/main" val="10003"/>
                  </a:ext>
                </a:extLst>
              </a:tr>
              <a:tr h="215525">
                <a:tc>
                  <a:txBody>
                    <a:bodyPr/>
                    <a:lstStyle/>
                    <a:p>
                      <a:pPr algn="l"/>
                      <a:r>
                        <a:rPr lang="en-GB" sz="800" dirty="0" smtClean="0"/>
                        <a:t>Redemption</a:t>
                      </a:r>
                      <a:endParaRPr lang="en-GB" sz="800" dirty="0"/>
                    </a:p>
                  </a:txBody>
                  <a:tcPr>
                    <a:solidFill>
                      <a:srgbClr val="8EB4E3"/>
                    </a:solidFill>
                  </a:tcPr>
                </a:tc>
                <a:tc>
                  <a:txBody>
                    <a:bodyPr/>
                    <a:lstStyle/>
                    <a:p>
                      <a:pPr algn="l"/>
                      <a:r>
                        <a:rPr lang="en-US" sz="700" dirty="0" smtClean="0">
                          <a:solidFill>
                            <a:srgbClr val="000000"/>
                          </a:solidFill>
                        </a:rPr>
                        <a:t>T</a:t>
                      </a:r>
                      <a:r>
                        <a:rPr lang="en-GB" sz="700" dirty="0" smtClean="0">
                          <a:solidFill>
                            <a:srgbClr val="000000"/>
                          </a:solidFill>
                        </a:rPr>
                        <a:t>he action of saving</a:t>
                      </a:r>
                      <a:r>
                        <a:rPr lang="en-GB" sz="700" baseline="0" dirty="0" smtClean="0">
                          <a:solidFill>
                            <a:srgbClr val="000000"/>
                          </a:solidFill>
                        </a:rPr>
                        <a:t> or being saved from sin, error or evil</a:t>
                      </a:r>
                      <a:endParaRPr lang="en-GB" sz="700" dirty="0">
                        <a:solidFill>
                          <a:srgbClr val="000000"/>
                        </a:solidFill>
                      </a:endParaRPr>
                    </a:p>
                  </a:txBody>
                  <a:tcPr>
                    <a:solidFill>
                      <a:srgbClr val="8EB4E3"/>
                    </a:solidFill>
                  </a:tcPr>
                </a:tc>
                <a:extLst>
                  <a:ext uri="{0D108BD9-81ED-4DB2-BD59-A6C34878D82A}">
                    <a16:rowId xmlns:a16="http://schemas.microsoft.com/office/drawing/2014/main" val="10004"/>
                  </a:ext>
                </a:extLst>
              </a:tr>
              <a:tr h="225757">
                <a:tc>
                  <a:txBody>
                    <a:bodyPr/>
                    <a:lstStyle/>
                    <a:p>
                      <a:pPr algn="l"/>
                      <a:r>
                        <a:rPr lang="en-GB" sz="800" dirty="0" smtClean="0"/>
                        <a:t>Mankind</a:t>
                      </a:r>
                      <a:endParaRPr lang="en-GB" sz="800" dirty="0"/>
                    </a:p>
                  </a:txBody>
                  <a:tcPr>
                    <a:solidFill>
                      <a:srgbClr val="8EB4E3"/>
                    </a:solidFill>
                  </a:tcPr>
                </a:tc>
                <a:tc>
                  <a:txBody>
                    <a:bodyPr/>
                    <a:lstStyle/>
                    <a:p>
                      <a:pPr algn="l"/>
                      <a:r>
                        <a:rPr lang="en-GB" sz="700" dirty="0" smtClean="0">
                          <a:solidFill>
                            <a:srgbClr val="000000"/>
                          </a:solidFill>
                        </a:rPr>
                        <a:t>The human race</a:t>
                      </a:r>
                      <a:endParaRPr lang="en-GB" sz="700" dirty="0">
                        <a:solidFill>
                          <a:srgbClr val="000000"/>
                        </a:solidFill>
                      </a:endParaRPr>
                    </a:p>
                  </a:txBody>
                  <a:tcPr>
                    <a:solidFill>
                      <a:srgbClr val="8EB4E3"/>
                    </a:solidFill>
                  </a:tcPr>
                </a:tc>
                <a:extLst>
                  <a:ext uri="{0D108BD9-81ED-4DB2-BD59-A6C34878D82A}">
                    <a16:rowId xmlns:a16="http://schemas.microsoft.com/office/drawing/2014/main" val="10006"/>
                  </a:ext>
                </a:extLst>
              </a:tr>
              <a:tr h="190839">
                <a:tc>
                  <a:txBody>
                    <a:bodyPr/>
                    <a:lstStyle/>
                    <a:p>
                      <a:pPr algn="l"/>
                      <a:r>
                        <a:rPr lang="en-GB" sz="800" dirty="0" smtClean="0"/>
                        <a:t>Festive</a:t>
                      </a:r>
                      <a:endParaRPr lang="en-GB" sz="800" dirty="0"/>
                    </a:p>
                  </a:txBody>
                  <a:tcPr>
                    <a:solidFill>
                      <a:srgbClr val="8EB4E3"/>
                    </a:solidFill>
                  </a:tcPr>
                </a:tc>
                <a:tc>
                  <a:txBody>
                    <a:bodyPr/>
                    <a:lstStyle/>
                    <a:p>
                      <a:pPr algn="l"/>
                      <a:r>
                        <a:rPr lang="en-US" sz="700" dirty="0" smtClean="0">
                          <a:solidFill>
                            <a:srgbClr val="000000"/>
                          </a:solidFill>
                        </a:rPr>
                        <a:t>R</a:t>
                      </a:r>
                      <a:r>
                        <a:rPr lang="en-GB" sz="700" dirty="0" smtClean="0">
                          <a:solidFill>
                            <a:srgbClr val="000000"/>
                          </a:solidFill>
                        </a:rPr>
                        <a:t>elating</a:t>
                      </a:r>
                      <a:r>
                        <a:rPr lang="en-GB" sz="700" baseline="0" dirty="0" smtClean="0">
                          <a:solidFill>
                            <a:srgbClr val="000000"/>
                          </a:solidFill>
                        </a:rPr>
                        <a:t> to a festival, usually Christmas. Also cheerful.</a:t>
                      </a:r>
                      <a:endParaRPr lang="en-GB" sz="700" dirty="0">
                        <a:solidFill>
                          <a:srgbClr val="000000"/>
                        </a:solidFill>
                      </a:endParaRPr>
                    </a:p>
                  </a:txBody>
                  <a:tcPr>
                    <a:solidFill>
                      <a:srgbClr val="8EB4E3"/>
                    </a:solidFill>
                  </a:tcPr>
                </a:tc>
                <a:extLst>
                  <a:ext uri="{0D108BD9-81ED-4DB2-BD59-A6C34878D82A}">
                    <a16:rowId xmlns:a16="http://schemas.microsoft.com/office/drawing/2014/main" val="10007"/>
                  </a:ext>
                </a:extLst>
              </a:tr>
              <a:tr h="302985">
                <a:tc>
                  <a:txBody>
                    <a:bodyPr/>
                    <a:lstStyle/>
                    <a:p>
                      <a:pPr algn="l"/>
                      <a:r>
                        <a:rPr lang="en-GB" sz="800" dirty="0" smtClean="0"/>
                        <a:t>Miser</a:t>
                      </a:r>
                      <a:endParaRPr lang="en-GB" sz="800" dirty="0"/>
                    </a:p>
                  </a:txBody>
                  <a:tcPr>
                    <a:solidFill>
                      <a:srgbClr val="8EB4E3"/>
                    </a:solidFill>
                  </a:tcPr>
                </a:tc>
                <a:tc>
                  <a:txBody>
                    <a:bodyPr/>
                    <a:lstStyle/>
                    <a:p>
                      <a:pPr algn="l"/>
                      <a:r>
                        <a:rPr lang="en-GB" sz="700" dirty="0" smtClean="0">
                          <a:solidFill>
                            <a:srgbClr val="000000"/>
                          </a:solidFill>
                        </a:rPr>
                        <a:t>A person who hoards wealth and spends</a:t>
                      </a:r>
                      <a:r>
                        <a:rPr lang="en-GB" sz="700" baseline="0" dirty="0" smtClean="0">
                          <a:solidFill>
                            <a:srgbClr val="000000"/>
                          </a:solidFill>
                        </a:rPr>
                        <a:t> as little as possible</a:t>
                      </a:r>
                      <a:endParaRPr lang="en-GB" sz="700" dirty="0">
                        <a:solidFill>
                          <a:srgbClr val="000000"/>
                        </a:solidFill>
                      </a:endParaRPr>
                    </a:p>
                  </a:txBody>
                  <a:tcPr>
                    <a:solidFill>
                      <a:srgbClr val="8EB4E3"/>
                    </a:solidFill>
                  </a:tcPr>
                </a:tc>
                <a:extLst>
                  <a:ext uri="{0D108BD9-81ED-4DB2-BD59-A6C34878D82A}">
                    <a16:rowId xmlns:a16="http://schemas.microsoft.com/office/drawing/2014/main" val="10008"/>
                  </a:ext>
                </a:extLst>
              </a:tr>
              <a:tr h="213217">
                <a:tc>
                  <a:txBody>
                    <a:bodyPr/>
                    <a:lstStyle/>
                    <a:p>
                      <a:pPr algn="l"/>
                      <a:r>
                        <a:rPr lang="en-GB" sz="800" dirty="0" smtClean="0"/>
                        <a:t>Ignorance</a:t>
                      </a:r>
                      <a:endParaRPr lang="en-GB" sz="800" dirty="0"/>
                    </a:p>
                  </a:txBody>
                  <a:tcPr>
                    <a:solidFill>
                      <a:srgbClr val="8EB4E3"/>
                    </a:solidFill>
                  </a:tcPr>
                </a:tc>
                <a:tc>
                  <a:txBody>
                    <a:bodyPr/>
                    <a:lstStyle/>
                    <a:p>
                      <a:pPr algn="l"/>
                      <a:r>
                        <a:rPr lang="en-GB" sz="700" dirty="0" smtClean="0">
                          <a:solidFill>
                            <a:srgbClr val="000000"/>
                          </a:solidFill>
                        </a:rPr>
                        <a:t>A lack of knowledge</a:t>
                      </a:r>
                      <a:r>
                        <a:rPr lang="en-GB" sz="700" baseline="0" dirty="0" smtClean="0">
                          <a:solidFill>
                            <a:srgbClr val="000000"/>
                          </a:solidFill>
                        </a:rPr>
                        <a:t> or education </a:t>
                      </a:r>
                      <a:r>
                        <a:rPr lang="en-GB" sz="700" dirty="0" smtClean="0">
                          <a:solidFill>
                            <a:srgbClr val="000000"/>
                          </a:solidFill>
                        </a:rPr>
                        <a:t>on a topic</a:t>
                      </a:r>
                      <a:endParaRPr lang="en-GB" sz="700" dirty="0">
                        <a:solidFill>
                          <a:srgbClr val="000000"/>
                        </a:solidFill>
                      </a:endParaRPr>
                    </a:p>
                  </a:txBody>
                  <a:tcPr>
                    <a:solidFill>
                      <a:srgbClr val="8EB4E3"/>
                    </a:solidFill>
                  </a:tcPr>
                </a:tc>
                <a:extLst>
                  <a:ext uri="{0D108BD9-81ED-4DB2-BD59-A6C34878D82A}">
                    <a16:rowId xmlns:a16="http://schemas.microsoft.com/office/drawing/2014/main" val="10009"/>
                  </a:ext>
                </a:extLst>
              </a:tr>
              <a:tr h="347326">
                <a:tc>
                  <a:txBody>
                    <a:bodyPr/>
                    <a:lstStyle/>
                    <a:p>
                      <a:pPr algn="l"/>
                      <a:r>
                        <a:rPr lang="en-GB" sz="800" dirty="0" smtClean="0"/>
                        <a:t>Free Will</a:t>
                      </a:r>
                      <a:endParaRPr lang="en-GB" sz="800" dirty="0"/>
                    </a:p>
                  </a:txBody>
                  <a:tcPr>
                    <a:solidFill>
                      <a:srgbClr val="8EB4E3"/>
                    </a:solidFill>
                  </a:tcPr>
                </a:tc>
                <a:tc>
                  <a:txBody>
                    <a:bodyPr/>
                    <a:lstStyle/>
                    <a:p>
                      <a:pPr algn="l"/>
                      <a:r>
                        <a:rPr lang="en-US" sz="700" dirty="0" smtClean="0">
                          <a:solidFill>
                            <a:srgbClr val="000000"/>
                          </a:solidFill>
                        </a:rPr>
                        <a:t>The ability to choose between</a:t>
                      </a:r>
                      <a:r>
                        <a:rPr lang="en-US" sz="700" baseline="0" dirty="0" smtClean="0">
                          <a:solidFill>
                            <a:srgbClr val="000000"/>
                          </a:solidFill>
                        </a:rPr>
                        <a:t> different courses of action in your life</a:t>
                      </a:r>
                      <a:endParaRPr lang="en-GB" sz="700" dirty="0" smtClean="0">
                        <a:solidFill>
                          <a:srgbClr val="000000"/>
                        </a:solidFill>
                      </a:endParaRPr>
                    </a:p>
                  </a:txBody>
                  <a:tcPr>
                    <a:solidFill>
                      <a:srgbClr val="8EB4E3"/>
                    </a:solidFill>
                  </a:tcPr>
                </a:tc>
                <a:extLst>
                  <a:ext uri="{0D108BD9-81ED-4DB2-BD59-A6C34878D82A}">
                    <a16:rowId xmlns:a16="http://schemas.microsoft.com/office/drawing/2014/main" val="10015"/>
                  </a:ext>
                </a:extLst>
              </a:tr>
              <a:tr h="523338">
                <a:tc>
                  <a:txBody>
                    <a:bodyPr/>
                    <a:lstStyle/>
                    <a:p>
                      <a:pPr algn="l"/>
                      <a:r>
                        <a:rPr lang="en-GB" sz="800" dirty="0" smtClean="0"/>
                        <a:t>Capitalism</a:t>
                      </a:r>
                      <a:endParaRPr lang="en-GB" sz="800" dirty="0"/>
                    </a:p>
                  </a:txBody>
                  <a:tcPr>
                    <a:solidFill>
                      <a:srgbClr val="8EB4E3"/>
                    </a:solidFill>
                  </a:tcPr>
                </a:tc>
                <a:tc>
                  <a:txBody>
                    <a:bodyPr/>
                    <a:lstStyle/>
                    <a:p>
                      <a:pPr algn="l"/>
                      <a:r>
                        <a:rPr lang="en-GB" sz="700" dirty="0" smtClean="0">
                          <a:solidFill>
                            <a:srgbClr val="000000"/>
                          </a:solidFill>
                        </a:rPr>
                        <a:t>An economic</a:t>
                      </a:r>
                      <a:r>
                        <a:rPr lang="en-GB" sz="700" baseline="0" dirty="0" smtClean="0">
                          <a:solidFill>
                            <a:srgbClr val="000000"/>
                          </a:solidFill>
                        </a:rPr>
                        <a:t> system built around market forces and aimed at profit and wealth creation. Government intervention is minimal. Private companies largely in charge. </a:t>
                      </a:r>
                      <a:endParaRPr lang="en-GB" sz="700" dirty="0">
                        <a:solidFill>
                          <a:srgbClr val="000000"/>
                        </a:solidFill>
                      </a:endParaRPr>
                    </a:p>
                  </a:txBody>
                  <a:tcPr>
                    <a:solidFill>
                      <a:srgbClr val="8EB4E3"/>
                    </a:solidFill>
                  </a:tcPr>
                </a:tc>
                <a:extLst>
                  <a:ext uri="{0D108BD9-81ED-4DB2-BD59-A6C34878D82A}">
                    <a16:rowId xmlns:a16="http://schemas.microsoft.com/office/drawing/2014/main" val="10022"/>
                  </a:ext>
                </a:extLst>
              </a:tr>
              <a:tr h="175102">
                <a:tc>
                  <a:txBody>
                    <a:bodyPr/>
                    <a:lstStyle/>
                    <a:p>
                      <a:pPr algn="l"/>
                      <a:r>
                        <a:rPr lang="en-GB" sz="800" dirty="0" smtClean="0"/>
                        <a:t>Epiphany</a:t>
                      </a:r>
                      <a:endParaRPr lang="en-GB" sz="800" dirty="0"/>
                    </a:p>
                  </a:txBody>
                  <a:tcPr>
                    <a:solidFill>
                      <a:srgbClr val="8EB4E3"/>
                    </a:solidFill>
                  </a:tcPr>
                </a:tc>
                <a:tc>
                  <a:txBody>
                    <a:bodyPr/>
                    <a:lstStyle/>
                    <a:p>
                      <a:pPr algn="l"/>
                      <a:r>
                        <a:rPr lang="en-GB" sz="700" dirty="0" smtClean="0">
                          <a:solidFill>
                            <a:srgbClr val="000000"/>
                          </a:solidFill>
                        </a:rPr>
                        <a:t>A moment of sudden and great revelation or realisation</a:t>
                      </a:r>
                      <a:endParaRPr lang="en-GB" sz="700" dirty="0">
                        <a:solidFill>
                          <a:srgbClr val="000000"/>
                        </a:solidFill>
                      </a:endParaRPr>
                    </a:p>
                  </a:txBody>
                  <a:tcPr>
                    <a:solidFill>
                      <a:srgbClr val="8EB4E3"/>
                    </a:solidFill>
                  </a:tcPr>
                </a:tc>
                <a:extLst>
                  <a:ext uri="{0D108BD9-81ED-4DB2-BD59-A6C34878D82A}">
                    <a16:rowId xmlns:a16="http://schemas.microsoft.com/office/drawing/2014/main" val="10023"/>
                  </a:ext>
                </a:extLst>
              </a:tr>
              <a:tr h="160149">
                <a:tc>
                  <a:txBody>
                    <a:bodyPr/>
                    <a:lstStyle/>
                    <a:p>
                      <a:pPr algn="l"/>
                      <a:r>
                        <a:rPr lang="en-GB" sz="800" dirty="0" smtClean="0"/>
                        <a:t>Solitude</a:t>
                      </a:r>
                      <a:endParaRPr lang="en-GB" sz="800" dirty="0"/>
                    </a:p>
                  </a:txBody>
                  <a:tcPr>
                    <a:solidFill>
                      <a:srgbClr val="8EB4E3"/>
                    </a:solidFill>
                  </a:tcPr>
                </a:tc>
                <a:tc>
                  <a:txBody>
                    <a:bodyPr/>
                    <a:lstStyle/>
                    <a:p>
                      <a:pPr algn="l"/>
                      <a:r>
                        <a:rPr lang="en-GB" sz="700" dirty="0" smtClean="0">
                          <a:solidFill>
                            <a:srgbClr val="000000"/>
                          </a:solidFill>
                        </a:rPr>
                        <a:t>The state of being alone</a:t>
                      </a:r>
                      <a:endParaRPr lang="en-GB" sz="700" dirty="0">
                        <a:solidFill>
                          <a:srgbClr val="000000"/>
                        </a:solidFill>
                      </a:endParaRPr>
                    </a:p>
                  </a:txBody>
                  <a:tcPr>
                    <a:solidFill>
                      <a:srgbClr val="8EB4E3"/>
                    </a:solidFill>
                  </a:tcPr>
                </a:tc>
                <a:extLst>
                  <a:ext uri="{0D108BD9-81ED-4DB2-BD59-A6C34878D82A}">
                    <a16:rowId xmlns:a16="http://schemas.microsoft.com/office/drawing/2014/main" val="10010"/>
                  </a:ext>
                </a:extLst>
              </a:tr>
              <a:tr h="213217">
                <a:tc>
                  <a:txBody>
                    <a:bodyPr/>
                    <a:lstStyle/>
                    <a:p>
                      <a:pPr algn="l"/>
                      <a:r>
                        <a:rPr lang="en-GB" sz="800" dirty="0" smtClean="0"/>
                        <a:t>Humility</a:t>
                      </a:r>
                      <a:endParaRPr lang="en-GB" sz="800" dirty="0"/>
                    </a:p>
                  </a:txBody>
                  <a:tcPr>
                    <a:solidFill>
                      <a:srgbClr val="8EB4E3"/>
                    </a:solidFill>
                  </a:tcPr>
                </a:tc>
                <a:tc>
                  <a:txBody>
                    <a:bodyPr/>
                    <a:lstStyle/>
                    <a:p>
                      <a:pPr algn="l"/>
                      <a:r>
                        <a:rPr lang="en-GB" sz="700" dirty="0" smtClean="0">
                          <a:solidFill>
                            <a:srgbClr val="000000"/>
                          </a:solidFill>
                        </a:rPr>
                        <a:t>Having a modest or low view of your own importance</a:t>
                      </a:r>
                      <a:endParaRPr lang="en-GB" sz="700" dirty="0">
                        <a:solidFill>
                          <a:srgbClr val="000000"/>
                        </a:solidFill>
                      </a:endParaRPr>
                    </a:p>
                  </a:txBody>
                  <a:tcPr>
                    <a:solidFill>
                      <a:srgbClr val="8EB4E3"/>
                    </a:solidFill>
                  </a:tcPr>
                </a:tc>
                <a:extLst>
                  <a:ext uri="{0D108BD9-81ED-4DB2-BD59-A6C34878D82A}">
                    <a16:rowId xmlns:a16="http://schemas.microsoft.com/office/drawing/2014/main" val="10011"/>
                  </a:ext>
                </a:extLst>
              </a:tr>
              <a:tr h="209570">
                <a:tc>
                  <a:txBody>
                    <a:bodyPr/>
                    <a:lstStyle/>
                    <a:p>
                      <a:pPr algn="l"/>
                      <a:r>
                        <a:rPr lang="en-GB" sz="800" dirty="0" smtClean="0"/>
                        <a:t>Nostalgia</a:t>
                      </a:r>
                      <a:endParaRPr lang="en-GB" sz="800" dirty="0"/>
                    </a:p>
                  </a:txBody>
                  <a:tcPr>
                    <a:solidFill>
                      <a:srgbClr val="8EB4E3"/>
                    </a:solidFill>
                  </a:tcPr>
                </a:tc>
                <a:tc>
                  <a:txBody>
                    <a:bodyPr/>
                    <a:lstStyle/>
                    <a:p>
                      <a:pPr algn="l"/>
                      <a:r>
                        <a:rPr lang="en-GB" sz="700" dirty="0" smtClean="0">
                          <a:solidFill>
                            <a:srgbClr val="000000"/>
                          </a:solidFill>
                        </a:rPr>
                        <a:t>A sentimental longing for the past</a:t>
                      </a:r>
                      <a:endParaRPr lang="en-GB" sz="700" dirty="0">
                        <a:solidFill>
                          <a:srgbClr val="000000"/>
                        </a:solidFill>
                      </a:endParaRPr>
                    </a:p>
                  </a:txBody>
                  <a:tcPr>
                    <a:solidFill>
                      <a:srgbClr val="8EB4E3"/>
                    </a:solidFill>
                  </a:tcPr>
                </a:tc>
                <a:extLst>
                  <a:ext uri="{0D108BD9-81ED-4DB2-BD59-A6C34878D82A}">
                    <a16:rowId xmlns:a16="http://schemas.microsoft.com/office/drawing/2014/main" val="10012"/>
                  </a:ext>
                </a:extLst>
              </a:tr>
              <a:tr h="209570">
                <a:tc>
                  <a:txBody>
                    <a:bodyPr/>
                    <a:lstStyle/>
                    <a:p>
                      <a:pPr algn="l"/>
                      <a:r>
                        <a:rPr lang="en-GB" sz="800" dirty="0" smtClean="0"/>
                        <a:t>Apparition/Spectre</a:t>
                      </a:r>
                      <a:endParaRPr lang="en-GB" sz="800" dirty="0"/>
                    </a:p>
                  </a:txBody>
                  <a:tcPr>
                    <a:solidFill>
                      <a:srgbClr val="8EB4E3"/>
                    </a:solidFill>
                  </a:tcPr>
                </a:tc>
                <a:tc>
                  <a:txBody>
                    <a:bodyPr/>
                    <a:lstStyle/>
                    <a:p>
                      <a:pPr algn="l"/>
                      <a:r>
                        <a:rPr lang="en-GB" sz="700" dirty="0" smtClean="0">
                          <a:solidFill>
                            <a:srgbClr val="000000"/>
                          </a:solidFill>
                        </a:rPr>
                        <a:t>A ghost</a:t>
                      </a:r>
                      <a:endParaRPr lang="en-GB" sz="700" dirty="0">
                        <a:solidFill>
                          <a:srgbClr val="000000"/>
                        </a:solidFill>
                      </a:endParaRPr>
                    </a:p>
                  </a:txBody>
                  <a:tcPr>
                    <a:solidFill>
                      <a:srgbClr val="8EB4E3"/>
                    </a:solidFill>
                  </a:tcPr>
                </a:tc>
                <a:extLst>
                  <a:ext uri="{0D108BD9-81ED-4DB2-BD59-A6C34878D82A}">
                    <a16:rowId xmlns:a16="http://schemas.microsoft.com/office/drawing/2014/main" val="10013"/>
                  </a:ext>
                </a:extLst>
              </a:tr>
              <a:tr h="150401">
                <a:tc>
                  <a:txBody>
                    <a:bodyPr/>
                    <a:lstStyle/>
                    <a:p>
                      <a:pPr algn="l"/>
                      <a:r>
                        <a:rPr lang="en-GB" sz="800" dirty="0" smtClean="0"/>
                        <a:t>Deference</a:t>
                      </a:r>
                      <a:endParaRPr lang="en-GB" sz="800" dirty="0"/>
                    </a:p>
                  </a:txBody>
                  <a:tcPr>
                    <a:solidFill>
                      <a:srgbClr val="8EB4E3"/>
                    </a:solidFill>
                  </a:tcPr>
                </a:tc>
                <a:tc>
                  <a:txBody>
                    <a:bodyPr/>
                    <a:lstStyle/>
                    <a:p>
                      <a:pPr algn="l"/>
                      <a:r>
                        <a:rPr lang="en-GB" sz="700" dirty="0" smtClean="0">
                          <a:solidFill>
                            <a:srgbClr val="000000"/>
                          </a:solidFill>
                        </a:rPr>
                        <a:t>Polite submission and respect</a:t>
                      </a:r>
                      <a:endParaRPr lang="en-GB" sz="700" dirty="0">
                        <a:solidFill>
                          <a:srgbClr val="000000"/>
                        </a:solidFill>
                      </a:endParaRPr>
                    </a:p>
                  </a:txBody>
                  <a:tcPr>
                    <a:solidFill>
                      <a:srgbClr val="8EB4E3"/>
                    </a:solidFill>
                  </a:tcPr>
                </a:tc>
                <a:extLst>
                  <a:ext uri="{0D108BD9-81ED-4DB2-BD59-A6C34878D82A}">
                    <a16:rowId xmlns:a16="http://schemas.microsoft.com/office/drawing/2014/main" val="10014"/>
                  </a:ext>
                </a:extLst>
              </a:tr>
              <a:tr h="212613">
                <a:tc>
                  <a:txBody>
                    <a:bodyPr/>
                    <a:lstStyle/>
                    <a:p>
                      <a:pPr algn="l"/>
                      <a:r>
                        <a:rPr lang="en-GB" sz="800" dirty="0" smtClean="0"/>
                        <a:t>Parable</a:t>
                      </a:r>
                      <a:endParaRPr lang="en-GB" sz="800" dirty="0"/>
                    </a:p>
                  </a:txBody>
                  <a:tcPr>
                    <a:solidFill>
                      <a:srgbClr val="8EB4E3"/>
                    </a:solidFill>
                  </a:tcPr>
                </a:tc>
                <a:tc>
                  <a:txBody>
                    <a:bodyPr/>
                    <a:lstStyle/>
                    <a:p>
                      <a:pPr algn="l"/>
                      <a:r>
                        <a:rPr lang="en-GB" sz="700" dirty="0" smtClean="0">
                          <a:solidFill>
                            <a:srgbClr val="000000"/>
                          </a:solidFill>
                        </a:rPr>
                        <a:t>A simple story used to illustrate a moral or spiritual lesson</a:t>
                      </a:r>
                      <a:endParaRPr lang="en-GB" sz="700" dirty="0">
                        <a:solidFill>
                          <a:srgbClr val="000000"/>
                        </a:solidFill>
                      </a:endParaRPr>
                    </a:p>
                  </a:txBody>
                  <a:tcPr>
                    <a:solidFill>
                      <a:srgbClr val="8EB4E3"/>
                    </a:solidFill>
                  </a:tcPr>
                </a:tc>
                <a:extLst>
                  <a:ext uri="{0D108BD9-81ED-4DB2-BD59-A6C34878D82A}">
                    <a16:rowId xmlns:a16="http://schemas.microsoft.com/office/drawing/2014/main" val="10016"/>
                  </a:ext>
                </a:extLst>
              </a:tr>
              <a:tr h="302985">
                <a:tc>
                  <a:txBody>
                    <a:bodyPr/>
                    <a:lstStyle/>
                    <a:p>
                      <a:pPr algn="l"/>
                      <a:r>
                        <a:rPr lang="en-GB" sz="800" dirty="0" smtClean="0"/>
                        <a:t>Philanthropy</a:t>
                      </a:r>
                      <a:endParaRPr lang="en-GB" sz="800" dirty="0"/>
                    </a:p>
                  </a:txBody>
                  <a:tcPr>
                    <a:solidFill>
                      <a:srgbClr val="8EB4E3"/>
                    </a:solidFill>
                  </a:tcPr>
                </a:tc>
                <a:tc>
                  <a:txBody>
                    <a:bodyPr/>
                    <a:lstStyle/>
                    <a:p>
                      <a:pPr algn="l"/>
                      <a:r>
                        <a:rPr lang="en-GB" sz="700" dirty="0" smtClean="0">
                          <a:solidFill>
                            <a:srgbClr val="000000"/>
                          </a:solidFill>
                        </a:rPr>
                        <a:t>A desire to promote the welfare of others, especially by generous donations to good causes</a:t>
                      </a:r>
                      <a:endParaRPr lang="en-GB" sz="700" dirty="0">
                        <a:solidFill>
                          <a:srgbClr val="000000"/>
                        </a:solidFill>
                      </a:endParaRPr>
                    </a:p>
                  </a:txBody>
                  <a:tcPr>
                    <a:solidFill>
                      <a:srgbClr val="8EB4E3"/>
                    </a:solidFill>
                  </a:tcPr>
                </a:tc>
                <a:extLst>
                  <a:ext uri="{0D108BD9-81ED-4DB2-BD59-A6C34878D82A}">
                    <a16:rowId xmlns:a16="http://schemas.microsoft.com/office/drawing/2014/main" val="10017"/>
                  </a:ext>
                </a:extLst>
              </a:tr>
              <a:tr h="302985">
                <a:tc>
                  <a:txBody>
                    <a:bodyPr/>
                    <a:lstStyle/>
                    <a:p>
                      <a:pPr algn="l"/>
                      <a:r>
                        <a:rPr lang="en-GB" sz="800" dirty="0" smtClean="0"/>
                        <a:t>Pathetic</a:t>
                      </a:r>
                      <a:r>
                        <a:rPr lang="en-GB" sz="800" baseline="0" dirty="0" smtClean="0"/>
                        <a:t> Fallacy</a:t>
                      </a:r>
                      <a:endParaRPr lang="en-GB" sz="800" dirty="0"/>
                    </a:p>
                  </a:txBody>
                  <a:tcPr>
                    <a:solidFill>
                      <a:srgbClr val="8EB4E3"/>
                    </a:solidFill>
                  </a:tcPr>
                </a:tc>
                <a:tc>
                  <a:txBody>
                    <a:bodyPr/>
                    <a:lstStyle/>
                    <a:p>
                      <a:pPr algn="l"/>
                      <a:r>
                        <a:rPr lang="en-GB" sz="700" dirty="0" smtClean="0">
                          <a:solidFill>
                            <a:srgbClr val="000000"/>
                          </a:solidFill>
                        </a:rPr>
                        <a:t>Linking of nature and weather to human emotions/moods</a:t>
                      </a:r>
                      <a:endParaRPr lang="en-GB" sz="700" dirty="0">
                        <a:solidFill>
                          <a:srgbClr val="000000"/>
                        </a:solidFill>
                      </a:endParaRPr>
                    </a:p>
                  </a:txBody>
                  <a:tcPr>
                    <a:solidFill>
                      <a:srgbClr val="8EB4E3"/>
                    </a:solidFill>
                  </a:tcPr>
                </a:tc>
                <a:extLst>
                  <a:ext uri="{0D108BD9-81ED-4DB2-BD59-A6C34878D82A}">
                    <a16:rowId xmlns:a16="http://schemas.microsoft.com/office/drawing/2014/main" val="10018"/>
                  </a:ext>
                </a:extLst>
              </a:tr>
              <a:tr h="236558">
                <a:tc>
                  <a:txBody>
                    <a:bodyPr/>
                    <a:lstStyle/>
                    <a:p>
                      <a:pPr algn="l"/>
                      <a:r>
                        <a:rPr lang="en-GB" sz="800" dirty="0" smtClean="0"/>
                        <a:t>Metaphor</a:t>
                      </a:r>
                      <a:endParaRPr lang="en-GB" sz="800" dirty="0"/>
                    </a:p>
                  </a:txBody>
                  <a:tcPr>
                    <a:solidFill>
                      <a:srgbClr val="8EB4E3"/>
                    </a:solidFill>
                  </a:tcPr>
                </a:tc>
                <a:tc>
                  <a:txBody>
                    <a:bodyPr/>
                    <a:lstStyle/>
                    <a:p>
                      <a:pPr algn="l"/>
                      <a:r>
                        <a:rPr lang="en-GB" sz="700" dirty="0" smtClean="0">
                          <a:solidFill>
                            <a:srgbClr val="000000"/>
                          </a:solidFill>
                        </a:rPr>
                        <a:t>Where one thing</a:t>
                      </a:r>
                      <a:r>
                        <a:rPr lang="en-GB" sz="700" baseline="0" dirty="0" smtClean="0">
                          <a:solidFill>
                            <a:srgbClr val="000000"/>
                          </a:solidFill>
                        </a:rPr>
                        <a:t> becomes another in a comparison</a:t>
                      </a:r>
                      <a:endParaRPr lang="en-GB" sz="700" dirty="0">
                        <a:solidFill>
                          <a:srgbClr val="000000"/>
                        </a:solidFill>
                      </a:endParaRPr>
                    </a:p>
                  </a:txBody>
                  <a:tcPr>
                    <a:solidFill>
                      <a:srgbClr val="8EB4E3"/>
                    </a:solidFill>
                  </a:tcPr>
                </a:tc>
                <a:extLst>
                  <a:ext uri="{0D108BD9-81ED-4DB2-BD59-A6C34878D82A}">
                    <a16:rowId xmlns:a16="http://schemas.microsoft.com/office/drawing/2014/main" val="10019"/>
                  </a:ext>
                </a:extLst>
              </a:tr>
              <a:tr h="302131">
                <a:tc>
                  <a:txBody>
                    <a:bodyPr/>
                    <a:lstStyle/>
                    <a:p>
                      <a:pPr algn="l"/>
                      <a:r>
                        <a:rPr lang="en-GB" sz="900" dirty="0" smtClean="0"/>
                        <a:t>Simile</a:t>
                      </a:r>
                      <a:endParaRPr lang="en-GB" sz="900" dirty="0"/>
                    </a:p>
                  </a:txBody>
                  <a:tcPr>
                    <a:solidFill>
                      <a:srgbClr val="8EB4E3"/>
                    </a:solidFill>
                  </a:tcPr>
                </a:tc>
                <a:tc>
                  <a:txBody>
                    <a:bodyPr/>
                    <a:lstStyle/>
                    <a:p>
                      <a:pPr algn="l"/>
                      <a:r>
                        <a:rPr lang="en-GB" sz="700" dirty="0" smtClean="0">
                          <a:solidFill>
                            <a:srgbClr val="000000"/>
                          </a:solidFill>
                        </a:rPr>
                        <a:t>A comparison using like or as</a:t>
                      </a:r>
                      <a:endParaRPr lang="en-GB" sz="700" dirty="0">
                        <a:solidFill>
                          <a:srgbClr val="000000"/>
                        </a:solidFill>
                      </a:endParaRPr>
                    </a:p>
                  </a:txBody>
                  <a:tcPr>
                    <a:solidFill>
                      <a:srgbClr val="8EB4E3"/>
                    </a:solidFill>
                  </a:tcPr>
                </a:tc>
                <a:extLst>
                  <a:ext uri="{0D108BD9-81ED-4DB2-BD59-A6C34878D82A}">
                    <a16:rowId xmlns:a16="http://schemas.microsoft.com/office/drawing/2014/main" val="10020"/>
                  </a:ext>
                </a:extLst>
              </a:tr>
              <a:tr h="209570">
                <a:tc>
                  <a:txBody>
                    <a:bodyPr/>
                    <a:lstStyle/>
                    <a:p>
                      <a:pPr algn="l"/>
                      <a:r>
                        <a:rPr lang="en-GB" sz="900" dirty="0" smtClean="0"/>
                        <a:t>Allegory</a:t>
                      </a:r>
                      <a:endParaRPr lang="en-GB" sz="900" dirty="0"/>
                    </a:p>
                  </a:txBody>
                  <a:tcPr>
                    <a:solidFill>
                      <a:srgbClr val="8EB4E3"/>
                    </a:solidFill>
                  </a:tcPr>
                </a:tc>
                <a:tc>
                  <a:txBody>
                    <a:bodyPr/>
                    <a:lstStyle/>
                    <a:p>
                      <a:pPr>
                        <a:lnSpc>
                          <a:spcPct val="115000"/>
                        </a:lnSpc>
                        <a:spcAft>
                          <a:spcPts val="1000"/>
                        </a:spcAft>
                      </a:pPr>
                      <a:r>
                        <a:rPr lang="en-GB" sz="700" dirty="0" smtClean="0">
                          <a:effectLst/>
                          <a:latin typeface="Calibri"/>
                          <a:ea typeface="Calibri"/>
                          <a:cs typeface="Times New Roman"/>
                        </a:rPr>
                        <a:t>A story that holds</a:t>
                      </a:r>
                      <a:r>
                        <a:rPr lang="en-GB" sz="700" baseline="0" dirty="0" smtClean="0">
                          <a:effectLst/>
                          <a:latin typeface="Calibri"/>
                          <a:ea typeface="Calibri"/>
                          <a:cs typeface="Times New Roman"/>
                        </a:rPr>
                        <a:t> a deeper, moral or political meaning</a:t>
                      </a:r>
                      <a:endParaRPr lang="en-GB" sz="700" dirty="0">
                        <a:effectLst/>
                        <a:latin typeface="Calibri"/>
                        <a:ea typeface="Calibri"/>
                        <a:cs typeface="Times New Roman"/>
                      </a:endParaRPr>
                    </a:p>
                  </a:txBody>
                  <a:tcPr marL="68580" marR="68580" marT="0" marB="0">
                    <a:solidFill>
                      <a:srgbClr val="8EB4E3"/>
                    </a:solidFill>
                  </a:tcPr>
                </a:tc>
                <a:extLst>
                  <a:ext uri="{0D108BD9-81ED-4DB2-BD59-A6C34878D82A}">
                    <a16:rowId xmlns:a16="http://schemas.microsoft.com/office/drawing/2014/main" val="10021"/>
                  </a:ext>
                </a:extLst>
              </a:tr>
              <a:tr h="209570">
                <a:tc>
                  <a:txBody>
                    <a:bodyPr/>
                    <a:lstStyle/>
                    <a:p>
                      <a:pPr algn="l"/>
                      <a:r>
                        <a:rPr lang="en-GB" sz="900" dirty="0" smtClean="0"/>
                        <a:t>Description</a:t>
                      </a:r>
                      <a:endParaRPr lang="en-GB" sz="900" dirty="0"/>
                    </a:p>
                  </a:txBody>
                  <a:tcPr>
                    <a:solidFill>
                      <a:srgbClr val="8EB4E3"/>
                    </a:solidFill>
                  </a:tcPr>
                </a:tc>
                <a:tc>
                  <a:txBody>
                    <a:bodyPr/>
                    <a:lstStyle/>
                    <a:p>
                      <a:pPr>
                        <a:lnSpc>
                          <a:spcPct val="115000"/>
                        </a:lnSpc>
                        <a:spcAft>
                          <a:spcPts val="1000"/>
                        </a:spcAft>
                      </a:pPr>
                      <a:r>
                        <a:rPr lang="en-GB" sz="700" dirty="0" smtClean="0">
                          <a:effectLst/>
                          <a:latin typeface="Calibri"/>
                          <a:ea typeface="Calibri"/>
                          <a:cs typeface="Times New Roman"/>
                        </a:rPr>
                        <a:t>A spoken/written</a:t>
                      </a:r>
                      <a:r>
                        <a:rPr lang="en-GB" sz="700" baseline="0" dirty="0" smtClean="0">
                          <a:effectLst/>
                          <a:latin typeface="Calibri"/>
                          <a:ea typeface="Calibri"/>
                          <a:cs typeface="Times New Roman"/>
                        </a:rPr>
                        <a:t> account of a person, action or event</a:t>
                      </a:r>
                      <a:endParaRPr lang="en-GB" sz="700" dirty="0">
                        <a:effectLst/>
                        <a:latin typeface="Calibri"/>
                        <a:ea typeface="Calibri"/>
                        <a:cs typeface="Times New Roman"/>
                      </a:endParaRPr>
                    </a:p>
                  </a:txBody>
                  <a:tcPr marL="68580" marR="68580" marT="0" marB="0">
                    <a:solidFill>
                      <a:srgbClr val="8EB4E3"/>
                    </a:solidFill>
                  </a:tcPr>
                </a:tc>
                <a:extLst>
                  <a:ext uri="{0D108BD9-81ED-4DB2-BD59-A6C34878D82A}">
                    <a16:rowId xmlns:a16="http://schemas.microsoft.com/office/drawing/2014/main" val="1002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231390318"/>
              </p:ext>
            </p:extLst>
          </p:nvPr>
        </p:nvGraphicFramePr>
        <p:xfrm>
          <a:off x="3736816" y="1"/>
          <a:ext cx="3779911" cy="2476500"/>
        </p:xfrm>
        <a:graphic>
          <a:graphicData uri="http://schemas.openxmlformats.org/drawingml/2006/table">
            <a:tbl>
              <a:tblPr firstRow="1" bandRow="1">
                <a:tableStyleId>{93296810-A885-4BE3-A3E7-6D5BEEA58F35}</a:tableStyleId>
              </a:tblPr>
              <a:tblGrid>
                <a:gridCol w="3779911">
                  <a:extLst>
                    <a:ext uri="{9D8B030D-6E8A-4147-A177-3AD203B41FA5}">
                      <a16:colId xmlns:a16="http://schemas.microsoft.com/office/drawing/2014/main" val="20000"/>
                    </a:ext>
                  </a:extLst>
                </a:gridCol>
              </a:tblGrid>
              <a:tr h="169025">
                <a:tc>
                  <a:txBody>
                    <a:bodyPr/>
                    <a:lstStyle/>
                    <a:p>
                      <a:pPr algn="ctr"/>
                      <a:r>
                        <a:rPr lang="en-GB" sz="1050" dirty="0" smtClean="0">
                          <a:solidFill>
                            <a:schemeClr val="tx1"/>
                          </a:solidFill>
                        </a:rPr>
                        <a:t>SKILLS</a:t>
                      </a:r>
                      <a:endParaRPr lang="en-GB" sz="1050" dirty="0">
                        <a:solidFill>
                          <a:schemeClr val="tx1"/>
                        </a:solidFill>
                      </a:endParaRPr>
                    </a:p>
                  </a:txBody>
                  <a:tcPr>
                    <a:solidFill>
                      <a:srgbClr val="558ED5"/>
                    </a:solidFill>
                  </a:tcPr>
                </a:tc>
                <a:extLst>
                  <a:ext uri="{0D108BD9-81ED-4DB2-BD59-A6C34878D82A}">
                    <a16:rowId xmlns:a16="http://schemas.microsoft.com/office/drawing/2014/main" val="10000"/>
                  </a:ext>
                </a:extLst>
              </a:tr>
              <a:tr h="2107847">
                <a:tc>
                  <a:txBody>
                    <a:bodyPr/>
                    <a:lstStyle/>
                    <a:p>
                      <a:pPr algn="l"/>
                      <a:r>
                        <a:rPr lang="en-GB" sz="1000" b="1" dirty="0" smtClean="0"/>
                        <a:t>Analysis Points:</a:t>
                      </a:r>
                      <a:r>
                        <a:rPr lang="en-GB" sz="1000" b="1" baseline="0" dirty="0" smtClean="0"/>
                        <a:t> </a:t>
                      </a:r>
                    </a:p>
                    <a:p>
                      <a:pPr marL="0" indent="0" algn="l">
                        <a:buFont typeface="Arial" panose="020B0604020202020204" pitchFamily="34" charset="0"/>
                        <a:buNone/>
                      </a:pPr>
                      <a:r>
                        <a:rPr lang="en-GB" sz="1000" b="1" dirty="0" smtClean="0">
                          <a:solidFill>
                            <a:srgbClr val="FF0000"/>
                          </a:solidFill>
                        </a:rPr>
                        <a:t>Link to the question</a:t>
                      </a:r>
                    </a:p>
                    <a:p>
                      <a:pPr marL="0" indent="0" algn="l">
                        <a:buFont typeface="Arial" panose="020B0604020202020204" pitchFamily="34" charset="0"/>
                        <a:buNone/>
                      </a:pPr>
                      <a:r>
                        <a:rPr lang="en-GB" sz="1000" b="1" dirty="0" smtClean="0">
                          <a:solidFill>
                            <a:schemeClr val="accent6">
                              <a:lumMod val="75000"/>
                            </a:schemeClr>
                          </a:solidFill>
                        </a:rPr>
                        <a:t>Link to the terminology (Lang/Structure – evaluating choice) </a:t>
                      </a:r>
                    </a:p>
                    <a:p>
                      <a:pPr marL="0" indent="0" algn="l">
                        <a:buFont typeface="Arial" panose="020B0604020202020204" pitchFamily="34" charset="0"/>
                        <a:buNone/>
                      </a:pPr>
                      <a:r>
                        <a:rPr lang="en-GB" sz="1000" b="1" dirty="0" smtClean="0">
                          <a:solidFill>
                            <a:srgbClr val="FF0000"/>
                          </a:solidFill>
                        </a:rPr>
                        <a:t>Short Quote(s) -or Moment</a:t>
                      </a:r>
                    </a:p>
                    <a:p>
                      <a:pPr marL="0" indent="0" algn="l">
                        <a:buFont typeface="Arial" panose="020B0604020202020204" pitchFamily="34" charset="0"/>
                        <a:buNone/>
                      </a:pPr>
                      <a:r>
                        <a:rPr lang="en-GB" sz="1000" b="1" dirty="0" smtClean="0">
                          <a:solidFill>
                            <a:srgbClr val="FF0000"/>
                          </a:solidFill>
                        </a:rPr>
                        <a:t>Explain meaning and effect – both obvious and hidden (explicit and implicit) </a:t>
                      </a:r>
                    </a:p>
                    <a:p>
                      <a:pPr marL="0" indent="0" algn="l">
                        <a:buFont typeface="Arial" panose="020B0604020202020204" pitchFamily="34" charset="0"/>
                        <a:buNone/>
                      </a:pPr>
                      <a:r>
                        <a:rPr lang="en-GB" sz="1000" b="1" dirty="0" smtClean="0">
                          <a:solidFill>
                            <a:schemeClr val="accent6">
                              <a:lumMod val="75000"/>
                            </a:schemeClr>
                          </a:solidFill>
                        </a:rPr>
                        <a:t>Zoom in on words/explore connotations and effect</a:t>
                      </a:r>
                    </a:p>
                    <a:p>
                      <a:pPr marL="0" indent="0" algn="l">
                        <a:buFont typeface="Arial" panose="020B0604020202020204" pitchFamily="34" charset="0"/>
                        <a:buNone/>
                      </a:pPr>
                      <a:r>
                        <a:rPr lang="en-GB" sz="1000" b="1" dirty="0" smtClean="0">
                          <a:solidFill>
                            <a:srgbClr val="00B050"/>
                          </a:solidFill>
                        </a:rPr>
                        <a:t>Suggest what other readers might think/feel (offering an alternative opinion)</a:t>
                      </a:r>
                    </a:p>
                    <a:p>
                      <a:pPr marL="0" indent="0" algn="l">
                        <a:buFont typeface="Arial" panose="020B0604020202020204" pitchFamily="34" charset="0"/>
                        <a:buNone/>
                      </a:pPr>
                      <a:r>
                        <a:rPr lang="en-GB" sz="1000" b="1" dirty="0" smtClean="0">
                          <a:solidFill>
                            <a:srgbClr val="00B050"/>
                          </a:solidFill>
                        </a:rPr>
                        <a:t>Link to the writer’s intentions (step out from the close analysis to give an overview of meaning)</a:t>
                      </a:r>
                    </a:p>
                    <a:p>
                      <a:pPr marL="0" indent="0" algn="l">
                        <a:buFont typeface="Arial" panose="020B0604020202020204" pitchFamily="34" charset="0"/>
                        <a:buNone/>
                      </a:pPr>
                      <a:r>
                        <a:rPr lang="en-GB" sz="1000" b="1" dirty="0" smtClean="0">
                          <a:solidFill>
                            <a:srgbClr val="00B050"/>
                          </a:solidFill>
                        </a:rPr>
                        <a:t>Explore a linking quote/supporting idea</a:t>
                      </a:r>
                    </a:p>
                    <a:p>
                      <a:pPr marL="0" indent="0" algn="l">
                        <a:buFont typeface="Arial" panose="020B0604020202020204" pitchFamily="34" charset="0"/>
                        <a:buNone/>
                      </a:pPr>
                      <a:endParaRPr lang="en-GB" sz="1000" b="1" dirty="0" smtClean="0">
                        <a:solidFill>
                          <a:srgbClr val="00B050"/>
                        </a:solidFill>
                      </a:endParaRPr>
                    </a:p>
                    <a:p>
                      <a:pPr marL="0" indent="0" algn="l">
                        <a:buFont typeface="Arial" panose="020B0604020202020204" pitchFamily="34" charset="0"/>
                        <a:buNone/>
                      </a:pPr>
                      <a:r>
                        <a:rPr lang="en-GB" sz="1000" b="1" dirty="0" smtClean="0">
                          <a:solidFill>
                            <a:srgbClr val="00B050"/>
                          </a:solidFill>
                        </a:rPr>
                        <a:t>  </a:t>
                      </a:r>
                      <a:r>
                        <a:rPr lang="en-GB" sz="1000" b="1" dirty="0" smtClean="0">
                          <a:solidFill>
                            <a:srgbClr val="FF0000"/>
                          </a:solidFill>
                        </a:rPr>
                        <a:t> ***DON’T FORGET CONTEXT FOR THIS MODULE!***</a:t>
                      </a:r>
                    </a:p>
                  </a:txBody>
                  <a:tcPr>
                    <a:solidFill>
                      <a:schemeClr val="tx2">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340490660"/>
              </p:ext>
            </p:extLst>
          </p:nvPr>
        </p:nvGraphicFramePr>
        <p:xfrm>
          <a:off x="3779912" y="3356993"/>
          <a:ext cx="3744416" cy="3413630"/>
        </p:xfrm>
        <a:graphic>
          <a:graphicData uri="http://schemas.openxmlformats.org/drawingml/2006/table">
            <a:tbl>
              <a:tblPr firstRow="1" bandRow="1">
                <a:tableStyleId>{93296810-A885-4BE3-A3E7-6D5BEEA58F35}</a:tableStyleId>
              </a:tblPr>
              <a:tblGrid>
                <a:gridCol w="3744416">
                  <a:extLst>
                    <a:ext uri="{9D8B030D-6E8A-4147-A177-3AD203B41FA5}">
                      <a16:colId xmlns:a16="http://schemas.microsoft.com/office/drawing/2014/main" val="20000"/>
                    </a:ext>
                  </a:extLst>
                </a:gridCol>
              </a:tblGrid>
              <a:tr h="229826">
                <a:tc>
                  <a:txBody>
                    <a:bodyPr/>
                    <a:lstStyle/>
                    <a:p>
                      <a:pPr algn="ctr"/>
                      <a:r>
                        <a:rPr lang="en-GB" sz="1100" dirty="0" smtClean="0">
                          <a:solidFill>
                            <a:schemeClr val="tx1"/>
                          </a:solidFill>
                        </a:rPr>
                        <a:t>EXAM</a:t>
                      </a:r>
                      <a:r>
                        <a:rPr lang="en-GB" sz="1100" baseline="0" dirty="0" smtClean="0">
                          <a:solidFill>
                            <a:schemeClr val="tx1"/>
                          </a:solidFill>
                        </a:rPr>
                        <a:t> REQUIREMENTS</a:t>
                      </a:r>
                      <a:endParaRPr lang="en-GB" sz="1100" dirty="0">
                        <a:solidFill>
                          <a:schemeClr val="tx1"/>
                        </a:solidFill>
                      </a:endParaRPr>
                    </a:p>
                  </a:txBody>
                  <a:tcPr>
                    <a:solidFill>
                      <a:srgbClr val="558ED5"/>
                    </a:solidFill>
                  </a:tcPr>
                </a:tc>
                <a:extLst>
                  <a:ext uri="{0D108BD9-81ED-4DB2-BD59-A6C34878D82A}">
                    <a16:rowId xmlns:a16="http://schemas.microsoft.com/office/drawing/2014/main" val="10000"/>
                  </a:ext>
                </a:extLst>
              </a:tr>
              <a:tr h="3154550">
                <a:tc>
                  <a:txBody>
                    <a:bodyPr/>
                    <a:lstStyle/>
                    <a:p>
                      <a:pPr algn="ctr"/>
                      <a:r>
                        <a:rPr lang="en-GB" sz="1050" b="1" i="0" u="sng" dirty="0" smtClean="0">
                          <a:solidFill>
                            <a:schemeClr val="tx1"/>
                          </a:solidFill>
                        </a:rPr>
                        <a:t>ESSAY QUESTION</a:t>
                      </a:r>
                      <a:r>
                        <a:rPr lang="en-GB" sz="1050" b="1" i="0" u="sng" baseline="0" dirty="0" smtClean="0">
                          <a:solidFill>
                            <a:schemeClr val="tx1"/>
                          </a:solidFill>
                        </a:rPr>
                        <a:t>– 45 mins (including planning time)</a:t>
                      </a:r>
                      <a:endParaRPr lang="en-GB" sz="1050" b="1" i="0" u="sng" dirty="0" smtClean="0">
                        <a:solidFill>
                          <a:schemeClr val="tx1"/>
                        </a:solidFill>
                      </a:endParaRPr>
                    </a:p>
                    <a:p>
                      <a:endParaRPr lang="en-GB" sz="900" b="0" i="0" u="sng" dirty="0" smtClean="0">
                        <a:solidFill>
                          <a:schemeClr val="tx1"/>
                        </a:solidFill>
                      </a:endParaRPr>
                    </a:p>
                    <a:p>
                      <a:r>
                        <a:rPr lang="en-GB" sz="900" b="0" i="0" u="none" dirty="0" smtClean="0">
                          <a:solidFill>
                            <a:schemeClr val="tx1"/>
                          </a:solidFill>
                        </a:rPr>
                        <a:t>Brief</a:t>
                      </a:r>
                      <a:r>
                        <a:rPr lang="en-GB" sz="900" b="0" i="0" u="none" baseline="0" dirty="0" smtClean="0">
                          <a:solidFill>
                            <a:schemeClr val="tx1"/>
                          </a:solidFill>
                        </a:rPr>
                        <a:t> i</a:t>
                      </a:r>
                      <a:r>
                        <a:rPr lang="en-GB" sz="900" b="0" i="0" u="none" dirty="0" smtClean="0">
                          <a:solidFill>
                            <a:schemeClr val="tx1"/>
                          </a:solidFill>
                        </a:rPr>
                        <a:t>ntroduction – Mention</a:t>
                      </a:r>
                      <a:r>
                        <a:rPr lang="en-GB" sz="900" b="0" i="0" u="none" baseline="0" dirty="0" smtClean="0">
                          <a:solidFill>
                            <a:schemeClr val="tx1"/>
                          </a:solidFill>
                        </a:rPr>
                        <a:t> where extract is from in the novel / Offer an overall link to the question covering the novel as a whole.</a:t>
                      </a:r>
                      <a:endParaRPr lang="en-GB" sz="900" b="0" i="0" u="none" dirty="0" smtClean="0">
                        <a:solidFill>
                          <a:schemeClr val="tx1"/>
                        </a:solidFill>
                      </a:endParaRPr>
                    </a:p>
                    <a:p>
                      <a:r>
                        <a:rPr lang="en-GB" sz="900" b="0" i="0" u="none" dirty="0" smtClean="0">
                          <a:solidFill>
                            <a:schemeClr val="tx1"/>
                          </a:solidFill>
                        </a:rPr>
                        <a:t>Extract</a:t>
                      </a:r>
                      <a:r>
                        <a:rPr lang="en-GB" sz="900" b="0" i="0" u="none" baseline="0" dirty="0" smtClean="0">
                          <a:solidFill>
                            <a:schemeClr val="tx1"/>
                          </a:solidFill>
                        </a:rPr>
                        <a:t> Focus – 1 paragraph – Link to Question. Aim for up to 6 quotes covered</a:t>
                      </a:r>
                    </a:p>
                    <a:p>
                      <a:r>
                        <a:rPr lang="en-GB" sz="900" b="0" i="0" u="none" baseline="0" dirty="0" smtClean="0">
                          <a:solidFill>
                            <a:schemeClr val="tx1"/>
                          </a:solidFill>
                        </a:rPr>
                        <a:t>Whole Novel Focus -2 paragraphs </a:t>
                      </a:r>
                      <a:r>
                        <a:rPr lang="en-US" sz="900" b="0" i="0" u="none" baseline="0" dirty="0" smtClean="0">
                          <a:solidFill>
                            <a:schemeClr val="tx1"/>
                          </a:solidFill>
                        </a:rPr>
                        <a:t>–</a:t>
                      </a:r>
                      <a:r>
                        <a:rPr lang="en-GB" sz="900" b="0" i="0" u="none" baseline="0" dirty="0" smtClean="0">
                          <a:solidFill>
                            <a:schemeClr val="tx1"/>
                          </a:solidFill>
                        </a:rPr>
                        <a:t> Link to how question can be answered in other key moments/quotes throughout the novel</a:t>
                      </a:r>
                    </a:p>
                    <a:p>
                      <a:r>
                        <a:rPr lang="en-GB" sz="900" b="0" i="0" u="none" baseline="0" dirty="0" smtClean="0">
                          <a:solidFill>
                            <a:schemeClr val="tx1"/>
                          </a:solidFill>
                        </a:rPr>
                        <a:t>Brief Conclusion – Link back to the question </a:t>
                      </a:r>
                    </a:p>
                    <a:p>
                      <a:endParaRPr lang="en-GB" sz="900" b="0" i="0" u="none" baseline="0" dirty="0" smtClean="0">
                        <a:solidFill>
                          <a:schemeClr val="tx1"/>
                        </a:solidFill>
                      </a:endParaRPr>
                    </a:p>
                    <a:p>
                      <a:r>
                        <a:rPr lang="en-GB" sz="900" b="0" i="0" u="none" baseline="0" dirty="0" smtClean="0">
                          <a:solidFill>
                            <a:schemeClr val="tx1"/>
                          </a:solidFill>
                        </a:rPr>
                        <a:t>EMBED CONTEXT THROUGHOUT THE ESSAY</a:t>
                      </a:r>
                      <a:endParaRPr lang="en-GB" sz="900" b="0" i="0" u="none" dirty="0" smtClean="0">
                        <a:solidFill>
                          <a:schemeClr val="tx1"/>
                        </a:solidFill>
                      </a:endParaRPr>
                    </a:p>
                    <a:p>
                      <a:endParaRPr lang="en-GB" sz="900" b="0" i="0" u="sng" dirty="0" smtClean="0">
                        <a:solidFill>
                          <a:schemeClr val="tx1"/>
                        </a:solidFill>
                      </a:endParaRPr>
                    </a:p>
                    <a:p>
                      <a:r>
                        <a:rPr lang="en-GB" sz="900" b="0" i="0" u="sng" dirty="0" smtClean="0">
                          <a:solidFill>
                            <a:schemeClr val="tx1"/>
                          </a:solidFill>
                        </a:rPr>
                        <a:t>Typical</a:t>
                      </a:r>
                      <a:r>
                        <a:rPr lang="en-GB" sz="900" b="0" i="0" u="sng" baseline="0" dirty="0" smtClean="0">
                          <a:solidFill>
                            <a:schemeClr val="tx1"/>
                          </a:solidFill>
                        </a:rPr>
                        <a:t> Questions</a:t>
                      </a:r>
                    </a:p>
                    <a:p>
                      <a:r>
                        <a:rPr lang="en-GB" sz="900" b="0" i="0" u="none" baseline="0" dirty="0" smtClean="0">
                          <a:solidFill>
                            <a:schemeClr val="tx1"/>
                          </a:solidFill>
                        </a:rPr>
                        <a:t>Write about Scrooge and the way he changes through the novel.</a:t>
                      </a:r>
                    </a:p>
                    <a:p>
                      <a:pPr algn="ctr"/>
                      <a:r>
                        <a:rPr lang="en-GB" sz="900" b="0" i="0" u="none" baseline="0" dirty="0" smtClean="0">
                          <a:solidFill>
                            <a:schemeClr val="tx1"/>
                          </a:solidFill>
                        </a:rPr>
                        <a:t>OR</a:t>
                      </a:r>
                    </a:p>
                    <a:p>
                      <a:r>
                        <a:rPr lang="en-GB" sz="900" b="0" i="0" u="none" baseline="0" dirty="0" smtClean="0">
                          <a:solidFill>
                            <a:schemeClr val="tx1"/>
                          </a:solidFill>
                        </a:rPr>
                        <a:t>Write about the theme of self-interest and how this is presented in the novel.</a:t>
                      </a:r>
                    </a:p>
                    <a:p>
                      <a:endParaRPr lang="en-GB" sz="900" b="0" i="0" u="none" baseline="0" dirty="0" smtClean="0">
                        <a:solidFill>
                          <a:schemeClr val="tx1"/>
                        </a:solidFill>
                      </a:endParaRPr>
                    </a:p>
                    <a:p>
                      <a:pPr marL="171450" indent="-171450">
                        <a:buFont typeface="Arial" panose="020B0604020202020204" pitchFamily="34" charset="0"/>
                        <a:buChar char="•"/>
                      </a:pPr>
                      <a:r>
                        <a:rPr lang="en-GB" sz="900" b="0" i="0" u="none" baseline="0" dirty="0" smtClean="0">
                          <a:solidFill>
                            <a:schemeClr val="tx1"/>
                          </a:solidFill>
                        </a:rPr>
                        <a:t>Refer to the extract and the novel as a whole</a:t>
                      </a:r>
                    </a:p>
                    <a:p>
                      <a:pPr marL="171450" indent="-171450">
                        <a:buFont typeface="Arial" panose="020B0604020202020204" pitchFamily="34" charset="0"/>
                        <a:buChar char="•"/>
                      </a:pPr>
                      <a:r>
                        <a:rPr lang="en-GB" sz="900" b="0" i="0" u="none" baseline="0" dirty="0" smtClean="0">
                          <a:solidFill>
                            <a:schemeClr val="tx1"/>
                          </a:solidFill>
                        </a:rPr>
                        <a:t>Show your understanding of characters and events in the novel</a:t>
                      </a:r>
                    </a:p>
                    <a:p>
                      <a:pPr marL="171450" indent="-171450">
                        <a:buFont typeface="Arial" panose="020B0604020202020204" pitchFamily="34" charset="0"/>
                        <a:buChar char="•"/>
                      </a:pPr>
                      <a:r>
                        <a:rPr lang="en-GB" sz="900" b="0" i="0" u="none" baseline="0" dirty="0" smtClean="0">
                          <a:solidFill>
                            <a:schemeClr val="tx1"/>
                          </a:solidFill>
                        </a:rPr>
                        <a:t>Refer to the context of the novel</a:t>
                      </a:r>
                      <a:endParaRPr lang="en-GB" sz="900" b="0" i="0" u="sng" dirty="0" smtClean="0">
                        <a:solidFill>
                          <a:schemeClr val="tx1"/>
                        </a:solidFill>
                      </a:endParaRPr>
                    </a:p>
                  </a:txBody>
                  <a:tcPr>
                    <a:solidFill>
                      <a:srgbClr val="95B3D7"/>
                    </a:solidFill>
                  </a:tcPr>
                </a:tc>
                <a:extLst>
                  <a:ext uri="{0D108BD9-81ED-4DB2-BD59-A6C34878D82A}">
                    <a16:rowId xmlns:a16="http://schemas.microsoft.com/office/drawing/2014/main" val="10001"/>
                  </a:ext>
                </a:extLst>
              </a:tr>
            </a:tbl>
          </a:graphicData>
        </a:graphic>
      </p:graphicFrame>
      <p:sp>
        <p:nvSpPr>
          <p:cNvPr id="3" name="TextBox 2"/>
          <p:cNvSpPr txBox="1"/>
          <p:nvPr/>
        </p:nvSpPr>
        <p:spPr>
          <a:xfrm>
            <a:off x="7521259" y="39635"/>
            <a:ext cx="1597333" cy="6370975"/>
          </a:xfrm>
          <a:prstGeom prst="rect">
            <a:avLst/>
          </a:prstGeom>
          <a:solidFill>
            <a:schemeClr val="accent1">
              <a:lumMod val="60000"/>
              <a:lumOff val="40000"/>
            </a:schemeClr>
          </a:solidFill>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GB" sz="1000" b="1" u="sng" dirty="0" smtClean="0"/>
              <a:t>Context Features</a:t>
            </a:r>
          </a:p>
          <a:p>
            <a:endParaRPr lang="en-GB" sz="800" dirty="0" smtClean="0"/>
          </a:p>
          <a:p>
            <a:pPr marL="171450" indent="-171450">
              <a:buFont typeface="Arial" panose="020B0604020202020204" pitchFamily="34" charset="0"/>
              <a:buChar char="•"/>
            </a:pPr>
            <a:r>
              <a:rPr lang="en-GB" sz="750" dirty="0" smtClean="0"/>
              <a:t>Dickens used conventions from the Gothic genre –death, spirits, supernatural, </a:t>
            </a:r>
          </a:p>
          <a:p>
            <a:pPr marL="171450" indent="-171450">
              <a:buFont typeface="Arial" panose="020B0604020202020204" pitchFamily="34" charset="0"/>
              <a:buChar char="•"/>
            </a:pPr>
            <a:endParaRPr lang="en-GB" sz="750" dirty="0"/>
          </a:p>
          <a:p>
            <a:pPr marL="171450" indent="-171450">
              <a:buFont typeface="Arial" panose="020B0604020202020204" pitchFamily="34" charset="0"/>
              <a:buChar char="•"/>
            </a:pPr>
            <a:r>
              <a:rPr lang="en-GB" sz="750" dirty="0" smtClean="0"/>
              <a:t>Huge population increase in London in Victorian Britain. Overcrowding. Large supply of labour meant employers could pay low wages.</a:t>
            </a:r>
          </a:p>
          <a:p>
            <a:pPr marL="171450" indent="-171450">
              <a:buFont typeface="Arial" panose="020B0604020202020204" pitchFamily="34" charset="0"/>
              <a:buChar char="•"/>
            </a:pPr>
            <a:endParaRPr lang="en-GB" sz="750" dirty="0" smtClean="0"/>
          </a:p>
          <a:p>
            <a:pPr marL="171450" indent="-171450">
              <a:buFont typeface="Arial" panose="020B0604020202020204" pitchFamily="34" charset="0"/>
              <a:buChar char="•"/>
            </a:pPr>
            <a:r>
              <a:rPr lang="en-GB" sz="750" dirty="0" smtClean="0"/>
              <a:t> ¼ of population living in poverty</a:t>
            </a:r>
            <a:r>
              <a:rPr lang="en-GB" sz="750" dirty="0"/>
              <a:t>. No welfare state to provide benefits for poor. Charity was vital</a:t>
            </a:r>
            <a:r>
              <a:rPr lang="en-GB" sz="750" dirty="0" smtClean="0"/>
              <a:t>.</a:t>
            </a:r>
          </a:p>
          <a:p>
            <a:pPr marL="171450" indent="-171450">
              <a:buFont typeface="Arial" panose="020B0604020202020204" pitchFamily="34" charset="0"/>
              <a:buChar char="•"/>
            </a:pPr>
            <a:endParaRPr lang="en-GB" sz="750" dirty="0"/>
          </a:p>
          <a:p>
            <a:pPr marL="171450" indent="-171450">
              <a:buFont typeface="Arial" panose="020B0604020202020204" pitchFamily="34" charset="0"/>
              <a:buChar char="•"/>
            </a:pPr>
            <a:r>
              <a:rPr lang="en-GB" sz="750" dirty="0" smtClean="0"/>
              <a:t>Many children died in childbirth/infancy</a:t>
            </a:r>
          </a:p>
          <a:p>
            <a:pPr marL="171450" indent="-171450">
              <a:buFont typeface="Arial" panose="020B0604020202020204" pitchFamily="34" charset="0"/>
              <a:buChar char="•"/>
            </a:pPr>
            <a:endParaRPr lang="en-GB" sz="750" dirty="0"/>
          </a:p>
          <a:p>
            <a:pPr marL="171450" indent="-171450">
              <a:buFont typeface="Arial" panose="020B0604020202020204" pitchFamily="34" charset="0"/>
              <a:buChar char="•"/>
            </a:pPr>
            <a:r>
              <a:rPr lang="en-GB" sz="750" dirty="0" smtClean="0"/>
              <a:t>No printers or copiers in 19</a:t>
            </a:r>
            <a:r>
              <a:rPr lang="en-GB" sz="750" baseline="30000" dirty="0" smtClean="0"/>
              <a:t>th</a:t>
            </a:r>
            <a:r>
              <a:rPr lang="en-GB" sz="750" dirty="0" smtClean="0"/>
              <a:t> century. Clerks wrote everything out by hand.</a:t>
            </a:r>
          </a:p>
          <a:p>
            <a:pPr marL="171450" indent="-171450">
              <a:buFont typeface="Arial" panose="020B0604020202020204" pitchFamily="34" charset="0"/>
              <a:buChar char="•"/>
            </a:pPr>
            <a:endParaRPr lang="en-GB" sz="750" dirty="0"/>
          </a:p>
          <a:p>
            <a:pPr marL="171450" indent="-171450">
              <a:buFont typeface="Arial" panose="020B0604020202020204" pitchFamily="34" charset="0"/>
              <a:buChar char="•"/>
            </a:pPr>
            <a:r>
              <a:rPr lang="en-GB" sz="750" dirty="0" smtClean="0"/>
              <a:t>Dickens’ father ran up huge debts, and got sent to a debtors’ prison. </a:t>
            </a:r>
          </a:p>
          <a:p>
            <a:pPr marL="171450" indent="-171450">
              <a:buFont typeface="Arial" panose="020B0604020202020204" pitchFamily="34" charset="0"/>
              <a:buChar char="•"/>
            </a:pPr>
            <a:endParaRPr lang="en-GB" sz="750" dirty="0"/>
          </a:p>
          <a:p>
            <a:pPr marL="171450" indent="-171450">
              <a:buFont typeface="Arial" panose="020B0604020202020204" pitchFamily="34" charset="0"/>
              <a:buChar char="•"/>
            </a:pPr>
            <a:r>
              <a:rPr lang="en-GB" sz="750" dirty="0" smtClean="0"/>
              <a:t>Dickens then taken out of school and sent to a Blacking factory at age 12.Terrible conditions. Cruel employers. Low pay. </a:t>
            </a:r>
          </a:p>
          <a:p>
            <a:pPr marL="171450" indent="-171450">
              <a:buFont typeface="Arial" panose="020B0604020202020204" pitchFamily="34" charset="0"/>
              <a:buChar char="•"/>
            </a:pPr>
            <a:endParaRPr lang="en-GB" sz="750" dirty="0"/>
          </a:p>
          <a:p>
            <a:pPr marL="171450" indent="-171450">
              <a:buFont typeface="Arial" panose="020B0604020202020204" pitchFamily="34" charset="0"/>
              <a:buChar char="•"/>
            </a:pPr>
            <a:r>
              <a:rPr lang="en-GB" sz="750" dirty="0" smtClean="0"/>
              <a:t>Poor Children sent to terrible evening ‘ragged schools’ where they were neglected, and not educated well which meant they would stay poor.</a:t>
            </a:r>
            <a:r>
              <a:rPr lang="en-GB" sz="750" dirty="0"/>
              <a:t> Education wasn’t compulsory. Only rich children enjoyed good schools. </a:t>
            </a:r>
          </a:p>
          <a:p>
            <a:pPr marL="171450" indent="-171450">
              <a:buFont typeface="Arial" panose="020B0604020202020204" pitchFamily="34" charset="0"/>
              <a:buChar char="•"/>
            </a:pPr>
            <a:endParaRPr lang="en-GB" sz="750" dirty="0" smtClean="0"/>
          </a:p>
          <a:p>
            <a:pPr marL="171450" indent="-171450">
              <a:buFont typeface="Arial" panose="020B0604020202020204" pitchFamily="34" charset="0"/>
              <a:buChar char="•"/>
            </a:pPr>
            <a:r>
              <a:rPr lang="en-GB" sz="750" dirty="0" smtClean="0"/>
              <a:t>Dickens visited ragged schools – ones for the poor</a:t>
            </a:r>
          </a:p>
          <a:p>
            <a:pPr marL="171450" indent="-171450">
              <a:buFont typeface="Arial" panose="020B0604020202020204" pitchFamily="34" charset="0"/>
              <a:buChar char="•"/>
            </a:pPr>
            <a:endParaRPr lang="en-GB" sz="750" dirty="0"/>
          </a:p>
          <a:p>
            <a:pPr marL="171450" indent="-171450">
              <a:buFont typeface="Arial" panose="020B0604020202020204" pitchFamily="34" charset="0"/>
              <a:buChar char="•"/>
            </a:pPr>
            <a:r>
              <a:rPr lang="en-GB" sz="750" dirty="0" smtClean="0"/>
              <a:t>Religious society –most went to church, and believed in after life and knew Christian message of forgiveness.</a:t>
            </a:r>
          </a:p>
          <a:p>
            <a:pPr marL="171450" indent="-171450">
              <a:buFont typeface="Arial" panose="020B0604020202020204" pitchFamily="34" charset="0"/>
              <a:buChar char="•"/>
            </a:pPr>
            <a:endParaRPr lang="en-GB" sz="750" dirty="0"/>
          </a:p>
          <a:p>
            <a:pPr marL="171450" indent="-171450">
              <a:buFont typeface="Arial" panose="020B0604020202020204" pitchFamily="34" charset="0"/>
              <a:buChar char="•"/>
            </a:pPr>
            <a:r>
              <a:rPr lang="en-GB" sz="750" dirty="0" smtClean="0"/>
              <a:t>Dickens was inspired to write the book by insomnia filled night walks in London</a:t>
            </a:r>
          </a:p>
        </p:txBody>
      </p:sp>
      <p:graphicFrame>
        <p:nvGraphicFramePr>
          <p:cNvPr id="2" name="Table 1"/>
          <p:cNvGraphicFramePr>
            <a:graphicFrameLocks noGrp="1"/>
          </p:cNvGraphicFramePr>
          <p:nvPr>
            <p:extLst>
              <p:ext uri="{D42A27DB-BD31-4B8C-83A1-F6EECF244321}">
                <p14:modId xmlns:p14="http://schemas.microsoft.com/office/powerpoint/2010/main" val="2051590803"/>
              </p:ext>
            </p:extLst>
          </p:nvPr>
        </p:nvGraphicFramePr>
        <p:xfrm>
          <a:off x="3849032" y="2564904"/>
          <a:ext cx="3672408" cy="770734"/>
        </p:xfrm>
        <a:graphic>
          <a:graphicData uri="http://schemas.openxmlformats.org/drawingml/2006/table">
            <a:tbl>
              <a:tblPr firstRow="1" bandRow="1">
                <a:tableStyleId>{5C22544A-7EE6-4342-B048-85BDC9FD1C3A}</a:tableStyleId>
              </a:tblPr>
              <a:tblGrid>
                <a:gridCol w="3672408">
                  <a:extLst>
                    <a:ext uri="{9D8B030D-6E8A-4147-A177-3AD203B41FA5}">
                      <a16:colId xmlns:a16="http://schemas.microsoft.com/office/drawing/2014/main" val="20000"/>
                    </a:ext>
                  </a:extLst>
                </a:gridCol>
              </a:tblGrid>
              <a:tr h="2160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dirty="0" smtClean="0">
                          <a:solidFill>
                            <a:schemeClr val="tx1"/>
                          </a:solidFill>
                        </a:rPr>
                        <a:t>KEY THEMES </a:t>
                      </a:r>
                    </a:p>
                  </a:txBody>
                  <a:tcPr>
                    <a:solidFill>
                      <a:schemeClr val="tx2">
                        <a:lumMod val="60000"/>
                        <a:lumOff val="40000"/>
                      </a:schemeClr>
                    </a:solidFill>
                  </a:tcPr>
                </a:tc>
                <a:extLst>
                  <a:ext uri="{0D108BD9-81ED-4DB2-BD59-A6C34878D82A}">
                    <a16:rowId xmlns:a16="http://schemas.microsoft.com/office/drawing/2014/main" val="10000"/>
                  </a:ext>
                </a:extLst>
              </a:tr>
              <a:tr h="465934">
                <a:tc>
                  <a:txBody>
                    <a:bodyPr/>
                    <a:lstStyle/>
                    <a:p>
                      <a:pPr algn="ctr"/>
                      <a:r>
                        <a:rPr lang="en-GB" sz="1000" dirty="0" smtClean="0"/>
                        <a:t>Family, Christmas, Poverty and Wealth, </a:t>
                      </a:r>
                    </a:p>
                    <a:p>
                      <a:pPr algn="ctr"/>
                      <a:r>
                        <a:rPr lang="en-GB" sz="1000" dirty="0" smtClean="0"/>
                        <a:t>The Past, Change, Food, Love, Death, Compassion</a:t>
                      </a:r>
                    </a:p>
                  </a:txBody>
                  <a:tcPr>
                    <a:solidFill>
                      <a:srgbClr val="95B3D7"/>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66469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484691550"/>
              </p:ext>
            </p:extLst>
          </p:nvPr>
        </p:nvGraphicFramePr>
        <p:xfrm>
          <a:off x="0" y="22847"/>
          <a:ext cx="9144000" cy="5123503"/>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gridCol w="1016000">
                  <a:extLst>
                    <a:ext uri="{9D8B030D-6E8A-4147-A177-3AD203B41FA5}">
                      <a16:colId xmlns:a16="http://schemas.microsoft.com/office/drawing/2014/main" val="20006"/>
                    </a:ext>
                  </a:extLst>
                </a:gridCol>
                <a:gridCol w="1016000">
                  <a:extLst>
                    <a:ext uri="{9D8B030D-6E8A-4147-A177-3AD203B41FA5}">
                      <a16:colId xmlns:a16="http://schemas.microsoft.com/office/drawing/2014/main" val="20007"/>
                    </a:ext>
                  </a:extLst>
                </a:gridCol>
                <a:gridCol w="1016000">
                  <a:extLst>
                    <a:ext uri="{9D8B030D-6E8A-4147-A177-3AD203B41FA5}">
                      <a16:colId xmlns:a16="http://schemas.microsoft.com/office/drawing/2014/main" val="20008"/>
                    </a:ext>
                  </a:extLst>
                </a:gridCol>
              </a:tblGrid>
              <a:tr h="237801">
                <a:tc gridSpan="9">
                  <a:txBody>
                    <a:bodyPr/>
                    <a:lstStyle/>
                    <a:p>
                      <a:pPr algn="ctr"/>
                      <a:r>
                        <a:rPr lang="en-US" sz="1400" dirty="0" smtClean="0">
                          <a:solidFill>
                            <a:srgbClr val="000000"/>
                          </a:solidFill>
                        </a:rPr>
                        <a:t>Key </a:t>
                      </a:r>
                      <a:r>
                        <a:rPr lang="en-US" sz="1200" dirty="0" smtClean="0">
                          <a:solidFill>
                            <a:srgbClr val="000000"/>
                          </a:solidFill>
                        </a:rPr>
                        <a:t>Quotes</a:t>
                      </a:r>
                      <a:endParaRPr lang="en-US" sz="1400" dirty="0">
                        <a:solidFill>
                          <a:srgbClr val="000000"/>
                        </a:solidFill>
                      </a:endParaRPr>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extLst>
                  <a:ext uri="{0D108BD9-81ED-4DB2-BD59-A6C34878D82A}">
                    <a16:rowId xmlns:a16="http://schemas.microsoft.com/office/drawing/2014/main" val="10000"/>
                  </a:ext>
                </a:extLst>
              </a:tr>
              <a:tr h="509065">
                <a:tc>
                  <a:txBody>
                    <a:bodyPr/>
                    <a:lstStyle/>
                    <a:p>
                      <a:r>
                        <a:rPr lang="en-US" sz="1050" b="1" dirty="0" smtClean="0"/>
                        <a:t>Scrooge</a:t>
                      </a:r>
                      <a:endParaRPr lang="en-US" sz="1050" b="1" dirty="0"/>
                    </a:p>
                  </a:txBody>
                  <a:tcPr/>
                </a:tc>
                <a:tc>
                  <a:txBody>
                    <a:bodyPr/>
                    <a:lstStyle/>
                    <a:p>
                      <a:r>
                        <a:rPr lang="en-US" sz="1050" b="1" dirty="0" smtClean="0"/>
                        <a:t>Bob </a:t>
                      </a:r>
                      <a:r>
                        <a:rPr lang="en-US" sz="1050" b="1" dirty="0" err="1" smtClean="0"/>
                        <a:t>Cratchit</a:t>
                      </a:r>
                      <a:r>
                        <a:rPr lang="en-US" sz="1050" b="1" dirty="0" smtClean="0"/>
                        <a:t>.</a:t>
                      </a:r>
                    </a:p>
                    <a:p>
                      <a:r>
                        <a:rPr lang="en-US" sz="1050" b="1" dirty="0" err="1" smtClean="0"/>
                        <a:t>Cratchit</a:t>
                      </a:r>
                      <a:r>
                        <a:rPr lang="en-US" sz="1050" b="1" baseline="0" dirty="0" smtClean="0"/>
                        <a:t> Family</a:t>
                      </a:r>
                      <a:endParaRPr lang="en-US" sz="1050" b="1" dirty="0"/>
                    </a:p>
                  </a:txBody>
                  <a:tcPr/>
                </a:tc>
                <a:tc>
                  <a:txBody>
                    <a:bodyPr/>
                    <a:lstStyle/>
                    <a:p>
                      <a:r>
                        <a:rPr lang="en-US" sz="1050" b="1" dirty="0" smtClean="0"/>
                        <a:t>Jacob Marley</a:t>
                      </a:r>
                      <a:endParaRPr lang="en-US" sz="1050" b="1" dirty="0"/>
                    </a:p>
                  </a:txBody>
                  <a:tcPr/>
                </a:tc>
                <a:tc>
                  <a:txBody>
                    <a:bodyPr/>
                    <a:lstStyle/>
                    <a:p>
                      <a:r>
                        <a:rPr lang="en-US" sz="1050" b="1" dirty="0" smtClean="0"/>
                        <a:t>The Ghost of</a:t>
                      </a:r>
                      <a:r>
                        <a:rPr lang="en-US" sz="1050" b="1" baseline="0" dirty="0" smtClean="0"/>
                        <a:t> Christmas Past</a:t>
                      </a:r>
                      <a:endParaRPr lang="en-US" sz="1050" b="1" dirty="0"/>
                    </a:p>
                  </a:txBody>
                  <a:tcPr/>
                </a:tc>
                <a:tc>
                  <a:txBody>
                    <a:bodyPr/>
                    <a:lstStyle/>
                    <a:p>
                      <a:r>
                        <a:rPr lang="en-US" sz="1050" b="1" dirty="0" smtClean="0"/>
                        <a:t>The Ghost of Christmas Present</a:t>
                      </a:r>
                      <a:endParaRPr lang="en-US" sz="1050" b="1" dirty="0"/>
                    </a:p>
                  </a:txBody>
                  <a:tcPr/>
                </a:tc>
                <a:tc>
                  <a:txBody>
                    <a:bodyPr/>
                    <a:lstStyle/>
                    <a:p>
                      <a:r>
                        <a:rPr lang="en-US" sz="1050" b="1" dirty="0" smtClean="0"/>
                        <a:t>The Ghost of Christmas Yet to Come</a:t>
                      </a:r>
                      <a:endParaRPr lang="en-US" sz="1050" b="1" dirty="0"/>
                    </a:p>
                  </a:txBody>
                  <a:tcPr/>
                </a:tc>
                <a:tc>
                  <a:txBody>
                    <a:bodyPr/>
                    <a:lstStyle/>
                    <a:p>
                      <a:r>
                        <a:rPr lang="en-US" sz="1050" b="1" dirty="0" smtClean="0"/>
                        <a:t>Belle</a:t>
                      </a:r>
                      <a:endParaRPr lang="en-US" sz="1050" b="1" dirty="0"/>
                    </a:p>
                  </a:txBody>
                  <a:tcPr/>
                </a:tc>
                <a:tc>
                  <a:txBody>
                    <a:bodyPr/>
                    <a:lstStyle/>
                    <a:p>
                      <a:r>
                        <a:rPr lang="en-US" sz="1050" b="1" dirty="0" smtClean="0"/>
                        <a:t>Fred</a:t>
                      </a:r>
                      <a:endParaRPr lang="en-US" sz="1050" b="1" dirty="0"/>
                    </a:p>
                  </a:txBody>
                  <a:tcPr/>
                </a:tc>
                <a:tc>
                  <a:txBody>
                    <a:bodyPr/>
                    <a:lstStyle/>
                    <a:p>
                      <a:r>
                        <a:rPr lang="en-US" sz="1050" b="1" dirty="0" smtClean="0"/>
                        <a:t>Minor</a:t>
                      </a:r>
                      <a:r>
                        <a:rPr lang="en-US" sz="1050" b="1" baseline="0" dirty="0" smtClean="0"/>
                        <a:t> Characters</a:t>
                      </a:r>
                      <a:endParaRPr lang="en-US" sz="1050" b="1" dirty="0"/>
                    </a:p>
                  </a:txBody>
                  <a:tcPr/>
                </a:tc>
                <a:extLst>
                  <a:ext uri="{0D108BD9-81ED-4DB2-BD59-A6C34878D82A}">
                    <a16:rowId xmlns:a16="http://schemas.microsoft.com/office/drawing/2014/main" val="10001"/>
                  </a:ext>
                </a:extLst>
              </a:tr>
              <a:tr h="482198">
                <a:tc>
                  <a:txBody>
                    <a:bodyPr/>
                    <a:lstStyle/>
                    <a:p>
                      <a:r>
                        <a:rPr lang="en-US" sz="700" dirty="0" smtClean="0"/>
                        <a:t>Protagonist</a:t>
                      </a:r>
                      <a:r>
                        <a:rPr lang="en-US" sz="700" baseline="0" dirty="0" smtClean="0"/>
                        <a:t> –An old miser who discovers the message of Christmas</a:t>
                      </a:r>
                      <a:endParaRPr lang="en-US" sz="700" dirty="0"/>
                    </a:p>
                  </a:txBody>
                  <a:tcPr/>
                </a:tc>
                <a:tc>
                  <a:txBody>
                    <a:bodyPr/>
                    <a:lstStyle/>
                    <a:p>
                      <a:r>
                        <a:rPr lang="en-US" sz="700" dirty="0" smtClean="0"/>
                        <a:t>Scrooge’s long</a:t>
                      </a:r>
                      <a:r>
                        <a:rPr lang="en-US" sz="700" baseline="0" dirty="0" smtClean="0"/>
                        <a:t> suffering clerk. His family survive on very little but are close and happy.</a:t>
                      </a:r>
                      <a:endParaRPr lang="en-US" sz="700" dirty="0"/>
                    </a:p>
                  </a:txBody>
                  <a:tcPr/>
                </a:tc>
                <a:tc>
                  <a:txBody>
                    <a:bodyPr/>
                    <a:lstStyle/>
                    <a:p>
                      <a:r>
                        <a:rPr lang="en-US" sz="700" dirty="0" smtClean="0"/>
                        <a:t>Scrooge’s former business partner,</a:t>
                      </a:r>
                      <a:r>
                        <a:rPr lang="en-US" sz="700" baseline="0" dirty="0" smtClean="0"/>
                        <a:t> now deceased. He appears as a ghost.</a:t>
                      </a:r>
                      <a:endParaRPr lang="en-US" sz="700" dirty="0"/>
                    </a:p>
                  </a:txBody>
                  <a:tcPr/>
                </a:tc>
                <a:tc>
                  <a:txBody>
                    <a:bodyPr/>
                    <a:lstStyle/>
                    <a:p>
                      <a:r>
                        <a:rPr lang="en-US" sz="700" dirty="0" smtClean="0"/>
                        <a:t>The ghost that arrives in</a:t>
                      </a:r>
                      <a:r>
                        <a:rPr lang="en-US" sz="700" baseline="0" dirty="0" smtClean="0"/>
                        <a:t> great light</a:t>
                      </a:r>
                      <a:endParaRPr lang="en-US" sz="700" dirty="0"/>
                    </a:p>
                  </a:txBody>
                  <a:tcPr/>
                </a:tc>
                <a:tc>
                  <a:txBody>
                    <a:bodyPr/>
                    <a:lstStyle/>
                    <a:p>
                      <a:r>
                        <a:rPr lang="en-US" sz="700" dirty="0" smtClean="0"/>
                        <a:t>The ghost that resembles a jolly giant</a:t>
                      </a:r>
                      <a:endParaRPr lang="en-US" sz="700" dirty="0"/>
                    </a:p>
                  </a:txBody>
                  <a:tcPr/>
                </a:tc>
                <a:tc>
                  <a:txBody>
                    <a:bodyPr/>
                    <a:lstStyle/>
                    <a:p>
                      <a:r>
                        <a:rPr lang="en-US" sz="700" dirty="0" smtClean="0"/>
                        <a:t>The ghost that resembles the grim reaper</a:t>
                      </a:r>
                      <a:endParaRPr lang="en-US" sz="700" dirty="0"/>
                    </a:p>
                  </a:txBody>
                  <a:tcPr/>
                </a:tc>
                <a:tc>
                  <a:txBody>
                    <a:bodyPr/>
                    <a:lstStyle/>
                    <a:p>
                      <a:r>
                        <a:rPr lang="en-US" sz="700" dirty="0" smtClean="0"/>
                        <a:t>Scrooge’s one time </a:t>
                      </a:r>
                      <a:r>
                        <a:rPr lang="en-US" sz="700" dirty="0" err="1" smtClean="0"/>
                        <a:t>fiancee</a:t>
                      </a:r>
                      <a:r>
                        <a:rPr lang="en-US" sz="700" dirty="0" smtClean="0"/>
                        <a:t> who left him due to his obsession</a:t>
                      </a:r>
                      <a:r>
                        <a:rPr lang="en-US" sz="700" baseline="0" dirty="0" smtClean="0"/>
                        <a:t> with money</a:t>
                      </a:r>
                      <a:endParaRPr lang="en-US" sz="700" dirty="0"/>
                    </a:p>
                  </a:txBody>
                  <a:tcPr/>
                </a:tc>
                <a:tc>
                  <a:txBody>
                    <a:bodyPr/>
                    <a:lstStyle/>
                    <a:p>
                      <a:r>
                        <a:rPr lang="en-US" sz="700" dirty="0" smtClean="0"/>
                        <a:t>Scrooge’s nephew. Fan’s son.</a:t>
                      </a:r>
                      <a:endParaRPr lang="en-US" sz="700" dirty="0"/>
                    </a:p>
                  </a:txBody>
                  <a:tcPr/>
                </a:tc>
                <a:tc>
                  <a:txBody>
                    <a:bodyPr/>
                    <a:lstStyle/>
                    <a:p>
                      <a:r>
                        <a:rPr lang="en-US" sz="700" dirty="0" err="1" smtClean="0"/>
                        <a:t>Fezziwig</a:t>
                      </a:r>
                      <a:r>
                        <a:rPr lang="en-US" sz="700" dirty="0" smtClean="0"/>
                        <a:t> –Scrooge’s old boss</a:t>
                      </a:r>
                    </a:p>
                    <a:p>
                      <a:r>
                        <a:rPr lang="en-US" sz="700" dirty="0" smtClean="0"/>
                        <a:t>Fan – Scrooge’s sister</a:t>
                      </a:r>
                    </a:p>
                    <a:p>
                      <a:r>
                        <a:rPr lang="en-US" sz="700" dirty="0" err="1" smtClean="0"/>
                        <a:t>Mrs</a:t>
                      </a:r>
                      <a:r>
                        <a:rPr lang="en-US" sz="700" dirty="0" smtClean="0"/>
                        <a:t> </a:t>
                      </a:r>
                      <a:r>
                        <a:rPr lang="en-US" sz="700" dirty="0" err="1" smtClean="0"/>
                        <a:t>Dilber</a:t>
                      </a:r>
                      <a:r>
                        <a:rPr lang="en-US" sz="700" dirty="0" smtClean="0"/>
                        <a:t>, The Laundress</a:t>
                      </a:r>
                      <a:r>
                        <a:rPr lang="en-US" sz="700" baseline="0" dirty="0" smtClean="0"/>
                        <a:t> and Joe</a:t>
                      </a:r>
                      <a:endParaRPr lang="en-US" sz="700" dirty="0" smtClean="0"/>
                    </a:p>
                  </a:txBody>
                  <a:tcPr/>
                </a:tc>
                <a:extLst>
                  <a:ext uri="{0D108BD9-81ED-4DB2-BD59-A6C34878D82A}">
                    <a16:rowId xmlns:a16="http://schemas.microsoft.com/office/drawing/2014/main" val="10002"/>
                  </a:ext>
                </a:extLst>
              </a:tr>
              <a:tr h="3622363">
                <a:tc>
                  <a:txBody>
                    <a:bodyPr/>
                    <a:lstStyle/>
                    <a:p>
                      <a:r>
                        <a:rPr lang="en-US" sz="800" dirty="0" smtClean="0"/>
                        <a:t>‘</a:t>
                      </a:r>
                      <a:r>
                        <a:rPr lang="en-US" sz="650" dirty="0" smtClean="0"/>
                        <a:t>Hard and sharp as flint’</a:t>
                      </a:r>
                    </a:p>
                    <a:p>
                      <a:endParaRPr lang="en-US" sz="650" dirty="0" smtClean="0"/>
                    </a:p>
                    <a:p>
                      <a:r>
                        <a:rPr lang="en-US" sz="650" dirty="0" smtClean="0"/>
                        <a:t>‘Solitary as an oyster’</a:t>
                      </a:r>
                    </a:p>
                    <a:p>
                      <a:endParaRPr lang="en-US" sz="650" dirty="0" smtClean="0"/>
                    </a:p>
                    <a:p>
                      <a:r>
                        <a:rPr lang="en-US" sz="650" dirty="0" smtClean="0"/>
                        <a:t>‘Are</a:t>
                      </a:r>
                      <a:r>
                        <a:rPr lang="en-US" sz="650" baseline="0" dirty="0" smtClean="0"/>
                        <a:t> there no prisons? Are there no workhouses?’</a:t>
                      </a:r>
                    </a:p>
                    <a:p>
                      <a:endParaRPr lang="en-US" sz="650" baseline="0" dirty="0" smtClean="0"/>
                    </a:p>
                    <a:p>
                      <a:r>
                        <a:rPr lang="en-US" sz="650" baseline="0" dirty="0" smtClean="0"/>
                        <a:t>‘Every idiot who goes around with Merry Xmas on his lips…should be buried with a stake of holly through his heart’ </a:t>
                      </a:r>
                    </a:p>
                    <a:p>
                      <a:endParaRPr lang="en-US" sz="650" baseline="0" dirty="0" smtClean="0"/>
                    </a:p>
                    <a:p>
                      <a:r>
                        <a:rPr lang="en-US" sz="650" baseline="0" dirty="0" smtClean="0"/>
                        <a:t>‘If they would rather die, they had better do it, and decrease the surplus population’</a:t>
                      </a:r>
                    </a:p>
                    <a:p>
                      <a:endParaRPr lang="en-US" sz="650" baseline="0" dirty="0" smtClean="0"/>
                    </a:p>
                    <a:p>
                      <a:r>
                        <a:rPr lang="en-US" sz="650" baseline="0" dirty="0" smtClean="0"/>
                        <a:t>‘I will </a:t>
                      </a:r>
                      <a:r>
                        <a:rPr lang="en-US" sz="650" baseline="0" dirty="0" err="1" smtClean="0"/>
                        <a:t>honour</a:t>
                      </a:r>
                      <a:r>
                        <a:rPr lang="en-US" sz="650" baseline="0" dirty="0" smtClean="0"/>
                        <a:t> Christmas in my heart. I will live in the Past, the Present and the Future. I will not shut out the lessons that they teach’</a:t>
                      </a:r>
                    </a:p>
                    <a:p>
                      <a:endParaRPr lang="en-US" sz="650" baseline="0" dirty="0" smtClean="0"/>
                    </a:p>
                    <a:p>
                      <a:r>
                        <a:rPr lang="en-US" sz="650" baseline="0" dirty="0" smtClean="0"/>
                        <a:t>‘I am as happy as an angel’</a:t>
                      </a:r>
                    </a:p>
                    <a:p>
                      <a:endParaRPr lang="en-US" sz="650" baseline="0" dirty="0" smtClean="0"/>
                    </a:p>
                    <a:p>
                      <a:r>
                        <a:rPr lang="en-US" sz="650" baseline="0" dirty="0" smtClean="0"/>
                        <a:t>‘I’ll send it to Bob </a:t>
                      </a:r>
                      <a:r>
                        <a:rPr lang="en-US" sz="650" baseline="0" dirty="0" err="1" smtClean="0"/>
                        <a:t>Cratchit</a:t>
                      </a:r>
                      <a:r>
                        <a:rPr lang="en-US" sz="650" baseline="0" dirty="0" smtClean="0"/>
                        <a:t>’</a:t>
                      </a:r>
                    </a:p>
                    <a:p>
                      <a:endParaRPr lang="en-US" sz="700" dirty="0" smtClean="0"/>
                    </a:p>
                    <a:p>
                      <a:endParaRPr lang="en-US" sz="700" dirty="0"/>
                    </a:p>
                  </a:txBody>
                  <a:tcPr/>
                </a:tc>
                <a:tc>
                  <a:txBody>
                    <a:bodyPr/>
                    <a:lstStyle/>
                    <a:p>
                      <a:r>
                        <a:rPr lang="en-US" sz="800" dirty="0" smtClean="0"/>
                        <a:t>‘</a:t>
                      </a:r>
                      <a:r>
                        <a:rPr lang="en-US" sz="600" dirty="0" smtClean="0"/>
                        <a:t>The clerk’s fire was so very much smaller that it looked like only one coal’</a:t>
                      </a:r>
                    </a:p>
                    <a:p>
                      <a:endParaRPr lang="en-US" sz="600" dirty="0" smtClean="0"/>
                    </a:p>
                    <a:p>
                      <a:r>
                        <a:rPr lang="en-US" sz="600" dirty="0" smtClean="0"/>
                        <a:t>‘There’s another fellow, my clerk with fifteen shillings a week, a wife and family, talking about a merry Christmas. I’ll retire</a:t>
                      </a:r>
                      <a:r>
                        <a:rPr lang="en-US" sz="600" baseline="0" dirty="0" smtClean="0"/>
                        <a:t> to Bedlam.’</a:t>
                      </a:r>
                    </a:p>
                    <a:p>
                      <a:endParaRPr lang="en-US" sz="600" baseline="0" dirty="0" smtClean="0"/>
                    </a:p>
                    <a:p>
                      <a:r>
                        <a:rPr lang="en-US" sz="600" baseline="0" dirty="0" smtClean="0"/>
                        <a:t>‘Tiny Tim hoped the people saw him in the church because he was a cripple, and remember upon Christmas day, who made lame beggars walk and blind men see’</a:t>
                      </a:r>
                    </a:p>
                    <a:p>
                      <a:endParaRPr lang="en-US" sz="600" baseline="0" dirty="0" smtClean="0"/>
                    </a:p>
                    <a:p>
                      <a:r>
                        <a:rPr lang="en-US" sz="600" baseline="0" dirty="0" smtClean="0"/>
                        <a:t>‘’</a:t>
                      </a:r>
                      <a:r>
                        <a:rPr lang="en-US" sz="600" baseline="0" dirty="0" err="1" smtClean="0"/>
                        <a:t>Mrs</a:t>
                      </a:r>
                      <a:r>
                        <a:rPr lang="en-US" sz="600" baseline="0" dirty="0" smtClean="0"/>
                        <a:t> </a:t>
                      </a:r>
                      <a:r>
                        <a:rPr lang="en-US" sz="600" baseline="0" dirty="0" err="1" smtClean="0"/>
                        <a:t>Cratchit</a:t>
                      </a:r>
                      <a:r>
                        <a:rPr lang="en-US" sz="600" baseline="0" dirty="0" smtClean="0"/>
                        <a:t> made the gravy hissing hot…Miss Belinda sweetened up the apple sauce…There never was such a goose cooked’</a:t>
                      </a:r>
                    </a:p>
                    <a:p>
                      <a:endParaRPr lang="en-US" sz="600" baseline="0" dirty="0" smtClean="0"/>
                    </a:p>
                    <a:p>
                      <a:r>
                        <a:rPr lang="en-US" sz="600" baseline="0" dirty="0" smtClean="0"/>
                        <a:t>‘Eked out by apple-sauce and mashed potatoes’</a:t>
                      </a:r>
                    </a:p>
                    <a:p>
                      <a:endParaRPr lang="en-US" sz="600" baseline="0" dirty="0" smtClean="0"/>
                    </a:p>
                    <a:p>
                      <a:r>
                        <a:rPr lang="en-US" sz="600" baseline="0" dirty="0" smtClean="0"/>
                        <a:t>‘God bless us every one’</a:t>
                      </a:r>
                    </a:p>
                    <a:p>
                      <a:endParaRPr lang="en-US" sz="600" baseline="0" dirty="0" smtClean="0"/>
                    </a:p>
                    <a:p>
                      <a:r>
                        <a:rPr lang="en-US" sz="600" baseline="0" dirty="0" smtClean="0"/>
                        <a:t>‘</a:t>
                      </a:r>
                      <a:r>
                        <a:rPr lang="en-US" sz="600" baseline="0" dirty="0" err="1" smtClean="0"/>
                        <a:t>Mr</a:t>
                      </a:r>
                      <a:r>
                        <a:rPr lang="en-US" sz="600" baseline="0" dirty="0" smtClean="0"/>
                        <a:t> Scrooge. I’d give him a piece of my mind. An odious, stingy, hard , unfeeling man’  </a:t>
                      </a:r>
                      <a:endParaRPr lang="en-US" sz="600" dirty="0"/>
                    </a:p>
                  </a:txBody>
                  <a:tcPr/>
                </a:tc>
                <a:tc>
                  <a:txBody>
                    <a:bodyPr/>
                    <a:lstStyle/>
                    <a:p>
                      <a:r>
                        <a:rPr lang="en-US" sz="800" dirty="0" smtClean="0"/>
                        <a:t>‘</a:t>
                      </a:r>
                      <a:r>
                        <a:rPr lang="en-US" sz="700" dirty="0" smtClean="0"/>
                        <a:t>One the very day of the funeral, Scrooge </a:t>
                      </a:r>
                      <a:r>
                        <a:rPr lang="en-US" sz="700" dirty="0" err="1" smtClean="0"/>
                        <a:t>solemnised</a:t>
                      </a:r>
                      <a:r>
                        <a:rPr lang="en-US" sz="700" dirty="0" smtClean="0"/>
                        <a:t> it with an undoubted bargain’</a:t>
                      </a:r>
                    </a:p>
                    <a:p>
                      <a:endParaRPr lang="en-US" sz="700" dirty="0" smtClean="0"/>
                    </a:p>
                    <a:p>
                      <a:r>
                        <a:rPr lang="en-US" sz="700" dirty="0" smtClean="0"/>
                        <a:t>‘I wear the chain I forged</a:t>
                      </a:r>
                      <a:r>
                        <a:rPr lang="en-US" sz="700" baseline="0" dirty="0" smtClean="0"/>
                        <a:t> in life…The chain was made up of cash boxes…ledgers…heavy purses’</a:t>
                      </a:r>
                    </a:p>
                    <a:p>
                      <a:endParaRPr lang="en-US" sz="700" baseline="0" dirty="0" smtClean="0"/>
                    </a:p>
                    <a:p>
                      <a:r>
                        <a:rPr lang="en-US" sz="700" baseline="0" dirty="0" smtClean="0"/>
                        <a:t>‘My spirit never roved beyond the narrow limits of our money changing hole’</a:t>
                      </a:r>
                    </a:p>
                    <a:p>
                      <a:endParaRPr lang="en-US" sz="700" baseline="0" dirty="0" smtClean="0"/>
                    </a:p>
                    <a:p>
                      <a:r>
                        <a:rPr lang="en-US" sz="700" baseline="0" dirty="0" smtClean="0"/>
                        <a:t>‘Mankind was my business’ </a:t>
                      </a:r>
                      <a:endParaRPr lang="en-US" sz="700" dirty="0" smtClean="0"/>
                    </a:p>
                    <a:p>
                      <a:endParaRPr lang="en-US" sz="800" dirty="0" smtClean="0"/>
                    </a:p>
                    <a:p>
                      <a:endParaRPr lang="en-US" sz="800" dirty="0" smtClean="0"/>
                    </a:p>
                    <a:p>
                      <a:endParaRPr lang="en-US" sz="800" dirty="0" smtClean="0"/>
                    </a:p>
                    <a:p>
                      <a:endParaRPr lang="en-US" sz="800" dirty="0" smtClean="0"/>
                    </a:p>
                    <a:p>
                      <a:endParaRPr lang="en-US" sz="800" dirty="0" smtClean="0"/>
                    </a:p>
                    <a:p>
                      <a:endParaRPr lang="en-US" sz="800" dirty="0" smtClean="0"/>
                    </a:p>
                    <a:p>
                      <a:endParaRPr lang="en-US" sz="800" dirty="0"/>
                    </a:p>
                  </a:txBody>
                  <a:tcPr/>
                </a:tc>
                <a:tc>
                  <a:txBody>
                    <a:bodyPr/>
                    <a:lstStyle/>
                    <a:p>
                      <a:r>
                        <a:rPr lang="en-US" sz="800" dirty="0" smtClean="0"/>
                        <a:t>‘</a:t>
                      </a:r>
                      <a:r>
                        <a:rPr lang="en-US" sz="700" dirty="0" smtClean="0"/>
                        <a:t>Would you so soon put out the light I give?’</a:t>
                      </a:r>
                    </a:p>
                    <a:p>
                      <a:endParaRPr lang="en-US" sz="700" dirty="0" smtClean="0"/>
                    </a:p>
                    <a:p>
                      <a:r>
                        <a:rPr lang="en-US" sz="700" dirty="0" smtClean="0"/>
                        <a:t>‘Scrooge was conscious of a thousand </a:t>
                      </a:r>
                      <a:r>
                        <a:rPr lang="en-US" sz="700" dirty="0" err="1" smtClean="0"/>
                        <a:t>odours</a:t>
                      </a:r>
                      <a:r>
                        <a:rPr lang="en-US" sz="700" dirty="0" smtClean="0"/>
                        <a:t> floating in the air, each one connected with a thousand thoughts and hopes and joys long long forgotten’</a:t>
                      </a:r>
                    </a:p>
                    <a:p>
                      <a:endParaRPr lang="en-US" sz="700" dirty="0" smtClean="0"/>
                    </a:p>
                    <a:p>
                      <a:r>
                        <a:rPr lang="en-US" sz="700" dirty="0" smtClean="0"/>
                        <a:t>‘A solitary child, neglected by his friends is left there still – Scrooge sobbed’</a:t>
                      </a:r>
                    </a:p>
                    <a:p>
                      <a:endParaRPr lang="en-US" sz="700" dirty="0" smtClean="0"/>
                    </a:p>
                    <a:p>
                      <a:r>
                        <a:rPr lang="en-US" sz="700" dirty="0" smtClean="0"/>
                        <a:t>‘One child: true – your nephew!’</a:t>
                      </a:r>
                    </a:p>
                    <a:p>
                      <a:endParaRPr lang="en-US" sz="700" dirty="0" smtClean="0"/>
                    </a:p>
                    <a:p>
                      <a:r>
                        <a:rPr lang="en-US" sz="700" dirty="0" smtClean="0"/>
                        <a:t>‘A small</a:t>
                      </a:r>
                      <a:r>
                        <a:rPr lang="en-US" sz="700" baseline="0" dirty="0" smtClean="0"/>
                        <a:t> matter to make these folks so full of gratitude’</a:t>
                      </a:r>
                    </a:p>
                    <a:p>
                      <a:endParaRPr lang="en-US" sz="700" baseline="0" dirty="0" smtClean="0"/>
                    </a:p>
                    <a:p>
                      <a:r>
                        <a:rPr lang="en-US" sz="700" baseline="0" dirty="0" smtClean="0"/>
                        <a:t>‘I should like to be able to say a word or two to my clerk just now. That’s all.’</a:t>
                      </a:r>
                      <a:endParaRPr lang="en-US" sz="700" dirty="0"/>
                    </a:p>
                  </a:txBody>
                  <a:tcPr/>
                </a:tc>
                <a:tc>
                  <a:txBody>
                    <a:bodyPr/>
                    <a:lstStyle/>
                    <a:p>
                      <a:r>
                        <a:rPr lang="en-US" sz="800" dirty="0" smtClean="0"/>
                        <a:t>‘</a:t>
                      </a:r>
                      <a:r>
                        <a:rPr lang="en-US" sz="700" dirty="0" smtClean="0"/>
                        <a:t>A jolly giant who bore a glowing torch with a cheery voice and a joyful air’</a:t>
                      </a:r>
                    </a:p>
                    <a:p>
                      <a:endParaRPr lang="en-US" sz="700" dirty="0" smtClean="0"/>
                    </a:p>
                    <a:p>
                      <a:r>
                        <a:rPr lang="en-US" sz="700" dirty="0" smtClean="0"/>
                        <a:t>‘I see a vacant seat. The child will die’</a:t>
                      </a:r>
                    </a:p>
                    <a:p>
                      <a:endParaRPr lang="en-US" sz="700" dirty="0" smtClean="0"/>
                    </a:p>
                    <a:p>
                      <a:r>
                        <a:rPr lang="en-US" sz="700" dirty="0" smtClean="0"/>
                        <a:t>‘Scrooge was the ogre of the family and the mention of his name cast a dark shadow.’</a:t>
                      </a:r>
                    </a:p>
                    <a:p>
                      <a:endParaRPr lang="en-US" sz="700" dirty="0" smtClean="0"/>
                    </a:p>
                    <a:p>
                      <a:r>
                        <a:rPr lang="en-US" sz="700" dirty="0" smtClean="0"/>
                        <a:t>‘Even here…two men wished other Merry Christmas</a:t>
                      </a:r>
                      <a:r>
                        <a:rPr lang="en-US" sz="700" baseline="0" dirty="0" smtClean="0"/>
                        <a:t> in their can of grog’</a:t>
                      </a:r>
                    </a:p>
                    <a:p>
                      <a:endParaRPr lang="en-US" sz="700" baseline="0" dirty="0" smtClean="0"/>
                    </a:p>
                    <a:p>
                      <a:r>
                        <a:rPr lang="en-US" sz="700" baseline="0" dirty="0" smtClean="0"/>
                        <a:t>‘Yes/No game…a disagreeable, savage animal. It’s Uncle </a:t>
                      </a:r>
                      <a:r>
                        <a:rPr lang="en-US" sz="700" baseline="0" dirty="0" err="1" smtClean="0"/>
                        <a:t>Scro</a:t>
                      </a:r>
                      <a:r>
                        <a:rPr lang="en-US" sz="700" baseline="0" dirty="0" smtClean="0"/>
                        <a:t>-o-o-</a:t>
                      </a:r>
                      <a:r>
                        <a:rPr lang="en-US" sz="700" baseline="0" dirty="0" err="1" smtClean="0"/>
                        <a:t>oge</a:t>
                      </a:r>
                      <a:r>
                        <a:rPr lang="en-US" sz="700" baseline="0" dirty="0" smtClean="0"/>
                        <a:t>!’</a:t>
                      </a:r>
                    </a:p>
                    <a:p>
                      <a:endParaRPr lang="en-US" sz="700" baseline="0" dirty="0" smtClean="0"/>
                    </a:p>
                    <a:p>
                      <a:r>
                        <a:rPr lang="en-US" sz="700" baseline="0" dirty="0" smtClean="0"/>
                        <a:t>‘They are Man’s. This boy is ignorance. This girl is Want. Beware for I see that written which is Doom.’</a:t>
                      </a:r>
                      <a:endParaRPr lang="en-US" sz="700" dirty="0"/>
                    </a:p>
                  </a:txBody>
                  <a:tcPr/>
                </a:tc>
                <a:tc>
                  <a:txBody>
                    <a:bodyPr/>
                    <a:lstStyle/>
                    <a:p>
                      <a:r>
                        <a:rPr lang="en-US" sz="800" dirty="0" smtClean="0"/>
                        <a:t>‘</a:t>
                      </a:r>
                      <a:r>
                        <a:rPr lang="en-US" sz="700" dirty="0" smtClean="0"/>
                        <a:t>It was shrouded in a deep black garment…left nothing visible except one outstretched</a:t>
                      </a:r>
                      <a:r>
                        <a:rPr lang="en-US" sz="700" baseline="0" dirty="0" smtClean="0"/>
                        <a:t> hand.’</a:t>
                      </a:r>
                    </a:p>
                    <a:p>
                      <a:endParaRPr lang="en-US" sz="700" baseline="0" dirty="0" smtClean="0"/>
                    </a:p>
                    <a:p>
                      <a:r>
                        <a:rPr lang="en-US" sz="700" baseline="0" dirty="0" smtClean="0"/>
                        <a:t>‘Ghost of the Future. As I know your purpose it to do me good, I am prepared to bear you company with a thankful heart.’</a:t>
                      </a:r>
                    </a:p>
                    <a:p>
                      <a:endParaRPr lang="en-US" sz="700" baseline="0" dirty="0" smtClean="0"/>
                    </a:p>
                    <a:p>
                      <a:r>
                        <a:rPr lang="en-US" sz="700" baseline="0" dirty="0" smtClean="0"/>
                        <a:t>‘If there is any person in the town who feels emotion caused by this man’s death, show that person to me, Spirit, I beseech you!’</a:t>
                      </a:r>
                    </a:p>
                    <a:p>
                      <a:endParaRPr lang="en-US" sz="700" baseline="0" dirty="0" smtClean="0"/>
                    </a:p>
                    <a:p>
                      <a:r>
                        <a:rPr lang="en-US" sz="700" baseline="0" dirty="0" smtClean="0"/>
                        <a:t>‘I am sure we shall none of us forget Tiny Tim.’</a:t>
                      </a:r>
                    </a:p>
                    <a:p>
                      <a:endParaRPr lang="en-US" sz="700" baseline="0" dirty="0" smtClean="0"/>
                    </a:p>
                    <a:p>
                      <a:r>
                        <a:rPr lang="en-US" sz="700" baseline="0" dirty="0" smtClean="0"/>
                        <a:t>‘He read upon the stone of the neglected grave his own name, Ebenezer Scrooge.’ </a:t>
                      </a:r>
                      <a:endParaRPr lang="en-US" sz="700" dirty="0"/>
                    </a:p>
                  </a:txBody>
                  <a:tcPr/>
                </a:tc>
                <a:tc>
                  <a:txBody>
                    <a:bodyPr/>
                    <a:lstStyle/>
                    <a:p>
                      <a:r>
                        <a:rPr lang="en-US" sz="800" dirty="0" smtClean="0"/>
                        <a:t>‘</a:t>
                      </a:r>
                      <a:r>
                        <a:rPr lang="en-US" sz="700" dirty="0" smtClean="0"/>
                        <a:t>Another idol has displaced me…a golden one’</a:t>
                      </a:r>
                    </a:p>
                    <a:p>
                      <a:endParaRPr lang="en-US" sz="700" dirty="0" smtClean="0"/>
                    </a:p>
                    <a:p>
                      <a:r>
                        <a:rPr lang="en-US" sz="700" dirty="0" smtClean="0"/>
                        <a:t>‘I have seen your nobler aspirations fall off, until the master passion, Gain, engrosses you.’</a:t>
                      </a:r>
                    </a:p>
                    <a:p>
                      <a:endParaRPr lang="en-US" sz="700" dirty="0" smtClean="0"/>
                    </a:p>
                    <a:p>
                      <a:r>
                        <a:rPr lang="en-US" sz="700" dirty="0" smtClean="0"/>
                        <a:t>‘May</a:t>
                      </a:r>
                      <a:r>
                        <a:rPr lang="en-US" sz="700" baseline="0" dirty="0" smtClean="0"/>
                        <a:t> you be happy in the life you have chosen’</a:t>
                      </a:r>
                    </a:p>
                    <a:p>
                      <a:endParaRPr lang="en-US" sz="700" baseline="0" dirty="0" smtClean="0"/>
                    </a:p>
                    <a:p>
                      <a:r>
                        <a:rPr lang="en-US" sz="700" baseline="0" dirty="0" smtClean="0"/>
                        <a:t>‘Now a comely matron sitting opposite her daughter.’ </a:t>
                      </a:r>
                      <a:endParaRPr lang="en-US" sz="700" dirty="0"/>
                    </a:p>
                  </a:txBody>
                  <a:tcPr/>
                </a:tc>
                <a:tc>
                  <a:txBody>
                    <a:bodyPr/>
                    <a:lstStyle/>
                    <a:p>
                      <a:r>
                        <a:rPr lang="en-US" sz="800" dirty="0" smtClean="0"/>
                        <a:t>‘</a:t>
                      </a:r>
                      <a:r>
                        <a:rPr lang="en-US" sz="700" dirty="0" smtClean="0"/>
                        <a:t>I have always thought of Christmas as a good time, a kind, forgiving,</a:t>
                      </a:r>
                      <a:r>
                        <a:rPr lang="en-US" sz="700" baseline="0" dirty="0" smtClean="0"/>
                        <a:t> charitable, pleasant time.’</a:t>
                      </a:r>
                    </a:p>
                    <a:p>
                      <a:endParaRPr lang="en-US" sz="700" baseline="0" dirty="0" smtClean="0"/>
                    </a:p>
                    <a:p>
                      <a:r>
                        <a:rPr lang="en-US" sz="700" baseline="0" dirty="0" smtClean="0"/>
                        <a:t>‘Don’t be angry Uncle. Merry Christmas!’</a:t>
                      </a:r>
                    </a:p>
                    <a:p>
                      <a:endParaRPr lang="en-US" sz="700" baseline="0" dirty="0" smtClean="0"/>
                    </a:p>
                    <a:p>
                      <a:r>
                        <a:rPr lang="en-US" sz="700" baseline="0" dirty="0" smtClean="0"/>
                        <a:t>‘Scrooge’s offences carry their own punishment. Who suffers? Himself!’</a:t>
                      </a:r>
                      <a:endParaRPr lang="en-US" sz="700" dirty="0"/>
                    </a:p>
                  </a:txBody>
                  <a:tcPr/>
                </a:tc>
                <a:tc>
                  <a:txBody>
                    <a:bodyPr/>
                    <a:lstStyle/>
                    <a:p>
                      <a:r>
                        <a:rPr lang="en-US" sz="700" dirty="0" smtClean="0"/>
                        <a:t>FEZZIWIG –’He has the power to render us happy</a:t>
                      </a:r>
                      <a:r>
                        <a:rPr lang="en-US" sz="700" baseline="0" dirty="0" smtClean="0"/>
                        <a:t> or unhappy; to make our service light or burdensome. The happiness he gives is…as if it cost a fortune. ’</a:t>
                      </a:r>
                    </a:p>
                    <a:p>
                      <a:endParaRPr lang="en-US" sz="700" baseline="0" dirty="0" smtClean="0"/>
                    </a:p>
                    <a:p>
                      <a:r>
                        <a:rPr lang="en-US" sz="700" baseline="0" dirty="0" smtClean="0"/>
                        <a:t>FAN – ‘I have come to bring you home dear brother, home, home, home!’</a:t>
                      </a:r>
                    </a:p>
                    <a:p>
                      <a:endParaRPr lang="en-US" sz="700" baseline="0" dirty="0" smtClean="0"/>
                    </a:p>
                    <a:p>
                      <a:endParaRPr lang="en-US" sz="700" baseline="0" dirty="0" smtClean="0"/>
                    </a:p>
                    <a:p>
                      <a:r>
                        <a:rPr lang="en-US" sz="700" baseline="0" dirty="0" smtClean="0"/>
                        <a:t>LAUNDRESS</a:t>
                      </a:r>
                    </a:p>
                    <a:p>
                      <a:r>
                        <a:rPr lang="en-US" sz="700" baseline="0" dirty="0" smtClean="0"/>
                        <a:t>‘He’d have had somebody to look after him when he was struck by death, instead of lying gasping out his last there, along by himself’</a:t>
                      </a:r>
                    </a:p>
                  </a:txBody>
                  <a:tcPr/>
                </a:tc>
                <a:extLst>
                  <a:ext uri="{0D108BD9-81ED-4DB2-BD59-A6C34878D82A}">
                    <a16:rowId xmlns:a16="http://schemas.microsoft.com/office/drawing/2014/main" val="10003"/>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4289701481"/>
              </p:ext>
            </p:extLst>
          </p:nvPr>
        </p:nvGraphicFramePr>
        <p:xfrm>
          <a:off x="-35278" y="4797152"/>
          <a:ext cx="9179278" cy="2118360"/>
        </p:xfrm>
        <a:graphic>
          <a:graphicData uri="http://schemas.openxmlformats.org/drawingml/2006/table">
            <a:tbl>
              <a:tblPr firstRow="1" bandRow="1">
                <a:tableStyleId>{5C22544A-7EE6-4342-B048-85BDC9FD1C3A}</a:tableStyleId>
              </a:tblPr>
              <a:tblGrid>
                <a:gridCol w="646838">
                  <a:extLst>
                    <a:ext uri="{9D8B030D-6E8A-4147-A177-3AD203B41FA5}">
                      <a16:colId xmlns:a16="http://schemas.microsoft.com/office/drawing/2014/main" val="20000"/>
                    </a:ext>
                  </a:extLst>
                </a:gridCol>
                <a:gridCol w="8532440">
                  <a:extLst>
                    <a:ext uri="{9D8B030D-6E8A-4147-A177-3AD203B41FA5}">
                      <a16:colId xmlns:a16="http://schemas.microsoft.com/office/drawing/2014/main" val="20001"/>
                    </a:ext>
                  </a:extLst>
                </a:gridCol>
              </a:tblGrid>
              <a:tr h="0">
                <a:tc gridSpan="2">
                  <a:txBody>
                    <a:bodyPr/>
                    <a:lstStyle/>
                    <a:p>
                      <a:pPr algn="ctr"/>
                      <a:r>
                        <a:rPr lang="en-US" sz="1200" dirty="0" smtClean="0">
                          <a:solidFill>
                            <a:srgbClr val="000000"/>
                          </a:solidFill>
                        </a:rPr>
                        <a:t>The Plot</a:t>
                      </a:r>
                      <a:endParaRPr lang="en-US" sz="1200" dirty="0">
                        <a:solidFill>
                          <a:srgbClr val="000000"/>
                        </a:solidFill>
                      </a:endParaRPr>
                    </a:p>
                  </a:txBody>
                  <a:tcPr/>
                </a:tc>
                <a:tc hMerge="1">
                  <a:txBody>
                    <a:bodyPr/>
                    <a:lstStyle/>
                    <a:p>
                      <a:endParaRPr lang="en-US" dirty="0"/>
                    </a:p>
                  </a:txBody>
                  <a:tcPr/>
                </a:tc>
                <a:extLst>
                  <a:ext uri="{0D108BD9-81ED-4DB2-BD59-A6C34878D82A}">
                    <a16:rowId xmlns:a16="http://schemas.microsoft.com/office/drawing/2014/main" val="10000"/>
                  </a:ext>
                </a:extLst>
              </a:tr>
              <a:tr h="247568">
                <a:tc>
                  <a:txBody>
                    <a:bodyPr/>
                    <a:lstStyle/>
                    <a:p>
                      <a:r>
                        <a:rPr lang="en-US" sz="1200" dirty="0" smtClean="0"/>
                        <a:t>Stave 1</a:t>
                      </a:r>
                      <a:endParaRPr lang="en-US" sz="1200" dirty="0"/>
                    </a:p>
                  </a:txBody>
                  <a:tcPr/>
                </a:tc>
                <a:tc>
                  <a:txBody>
                    <a:bodyPr/>
                    <a:lstStyle/>
                    <a:p>
                      <a:r>
                        <a:rPr lang="en-US" sz="700" dirty="0" smtClean="0"/>
                        <a:t>Scrooge</a:t>
                      </a:r>
                      <a:r>
                        <a:rPr lang="en-US" sz="700" baseline="0" dirty="0" smtClean="0"/>
                        <a:t> sits in his counting house on a cold Christmas Eve, miserable and cursing everything to do with Xmas. His clerk, Bob shivers in the side room. Scrooge rejects his nephew Fred’s annual offer to come to their house for Christmas, and gives nothing but a lecture to two charity collectors. He is visited by Jacob Marley who warns him to take note of his condition and the 3 spirits which will visit him.</a:t>
                      </a:r>
                      <a:endParaRPr lang="en-US" sz="700" dirty="0"/>
                    </a:p>
                  </a:txBody>
                  <a:tcPr/>
                </a:tc>
                <a:extLst>
                  <a:ext uri="{0D108BD9-81ED-4DB2-BD59-A6C34878D82A}">
                    <a16:rowId xmlns:a16="http://schemas.microsoft.com/office/drawing/2014/main" val="10001"/>
                  </a:ext>
                </a:extLst>
              </a:tr>
              <a:tr h="284976">
                <a:tc>
                  <a:txBody>
                    <a:bodyPr/>
                    <a:lstStyle/>
                    <a:p>
                      <a:r>
                        <a:rPr lang="en-US" sz="1200" dirty="0" smtClean="0"/>
                        <a:t>Stave 2</a:t>
                      </a:r>
                      <a:endParaRPr lang="en-US" sz="1200" dirty="0"/>
                    </a:p>
                  </a:txBody>
                  <a:tcPr/>
                </a:tc>
                <a:tc>
                  <a:txBody>
                    <a:bodyPr/>
                    <a:lstStyle/>
                    <a:p>
                      <a:r>
                        <a:rPr lang="en-US" sz="700" dirty="0" smtClean="0"/>
                        <a:t>Scrooge is taken</a:t>
                      </a:r>
                      <a:r>
                        <a:rPr lang="en-US" sz="700" baseline="0" dirty="0" smtClean="0"/>
                        <a:t> by the Ghost of Xmas Past, a childlike ghost with a brightly glowing head, back in time to revisit his sad lonely boarding school days left on his own at Xmas, then a time when his sister Fan came to collect him and he was overjoyed. He is also shown a Christmas Eve when he was the apprentice of </a:t>
                      </a:r>
                      <a:r>
                        <a:rPr lang="en-US" sz="700" baseline="0" dirty="0" err="1" smtClean="0"/>
                        <a:t>Fezziwig</a:t>
                      </a:r>
                      <a:r>
                        <a:rPr lang="en-US" sz="700" baseline="0" dirty="0" smtClean="0"/>
                        <a:t>, a happy, caring boss. He is also shown the scene where his </a:t>
                      </a:r>
                      <a:r>
                        <a:rPr lang="en-US" sz="700" baseline="0" dirty="0" err="1" smtClean="0"/>
                        <a:t>fiancee</a:t>
                      </a:r>
                      <a:r>
                        <a:rPr lang="en-US" sz="700" baseline="0" dirty="0" smtClean="0"/>
                        <a:t>, Belle left him, and Belle has a new husband and daughter of her own. </a:t>
                      </a:r>
                      <a:endParaRPr lang="en-US" sz="700" dirty="0"/>
                    </a:p>
                  </a:txBody>
                  <a:tcPr/>
                </a:tc>
                <a:extLst>
                  <a:ext uri="{0D108BD9-81ED-4DB2-BD59-A6C34878D82A}">
                    <a16:rowId xmlns:a16="http://schemas.microsoft.com/office/drawing/2014/main" val="10002"/>
                  </a:ext>
                </a:extLst>
              </a:tr>
              <a:tr h="359641">
                <a:tc>
                  <a:txBody>
                    <a:bodyPr/>
                    <a:lstStyle/>
                    <a:p>
                      <a:r>
                        <a:rPr lang="en-US" sz="1200" dirty="0" smtClean="0"/>
                        <a:t>Stave 3</a:t>
                      </a:r>
                      <a:endParaRPr lang="en-US" sz="1200" dirty="0"/>
                    </a:p>
                  </a:txBody>
                  <a:tcPr/>
                </a:tc>
                <a:tc>
                  <a:txBody>
                    <a:bodyPr/>
                    <a:lstStyle/>
                    <a:p>
                      <a:r>
                        <a:rPr lang="en-US" sz="700" dirty="0" smtClean="0"/>
                        <a:t>Scrooge is next taken by the Ghost of Xmas</a:t>
                      </a:r>
                      <a:r>
                        <a:rPr lang="en-US" sz="700" baseline="0" dirty="0" smtClean="0"/>
                        <a:t> Present, a majestic giant wearing a green fur robe, through London to see Christmas as it will happen that year. He watches the </a:t>
                      </a:r>
                      <a:r>
                        <a:rPr lang="en-US" sz="700" baseline="0" dirty="0" err="1" smtClean="0"/>
                        <a:t>Cratchit</a:t>
                      </a:r>
                      <a:r>
                        <a:rPr lang="en-US" sz="700" baseline="0" dirty="0" smtClean="0"/>
                        <a:t> family prepare a miniature feast in their meager home. He discovers the courage and kindness of Tiny Tim, Bob </a:t>
                      </a:r>
                      <a:r>
                        <a:rPr lang="en-US" sz="700" baseline="0" dirty="0" err="1" smtClean="0"/>
                        <a:t>Cratchit’s</a:t>
                      </a:r>
                      <a:r>
                        <a:rPr lang="en-US" sz="700" baseline="0" dirty="0" smtClean="0"/>
                        <a:t> crippled son. He sees Fred’s Xmas party, and also countless people around the globe all celebrating Xmas with someone else, unlike Scrooge who appears doomed to spend it alone. The Ghost ages towards the end of the day, and reveals two starved children, Ignorance and Want, a warning to mankind of not caring for others in society.</a:t>
                      </a:r>
                      <a:endParaRPr lang="en-US" sz="700" dirty="0"/>
                    </a:p>
                  </a:txBody>
                  <a:tcPr/>
                </a:tc>
                <a:extLst>
                  <a:ext uri="{0D108BD9-81ED-4DB2-BD59-A6C34878D82A}">
                    <a16:rowId xmlns:a16="http://schemas.microsoft.com/office/drawing/2014/main" val="10003"/>
                  </a:ext>
                </a:extLst>
              </a:tr>
              <a:tr h="359641">
                <a:tc>
                  <a:txBody>
                    <a:bodyPr/>
                    <a:lstStyle/>
                    <a:p>
                      <a:r>
                        <a:rPr lang="en-US" sz="1200" dirty="0" smtClean="0"/>
                        <a:t>Stave 4</a:t>
                      </a:r>
                      <a:endParaRPr lang="en-US" sz="1200" dirty="0"/>
                    </a:p>
                  </a:txBody>
                  <a:tcPr/>
                </a:tc>
                <a:tc>
                  <a:txBody>
                    <a:bodyPr/>
                    <a:lstStyle/>
                    <a:p>
                      <a:r>
                        <a:rPr lang="en-US" sz="700" dirty="0" smtClean="0"/>
                        <a:t>The Ghost</a:t>
                      </a:r>
                      <a:r>
                        <a:rPr lang="en-US" sz="700" baseline="0" dirty="0" smtClean="0"/>
                        <a:t> of Xmas Yet to Come leads Scrooge through a series of mysterious scenes relating to an unnamed man’s recent death. Scrooge sees businessmen discussing the food at the funeral, some uncaring tramp like characters trading his belongings, and a poor couple expressing relief because their debt may be transferred to someone more merciful. Finally, the Ghost guides Scrooge to an abandoned old gravestone bearing the name of Ebenezer Scrooge. He begs and pleads with the silent spirit to change his fate, promising to change his ways.</a:t>
                      </a:r>
                      <a:endParaRPr lang="en-US" sz="700" dirty="0"/>
                    </a:p>
                  </a:txBody>
                  <a:tcPr/>
                </a:tc>
                <a:extLst>
                  <a:ext uri="{0D108BD9-81ED-4DB2-BD59-A6C34878D82A}">
                    <a16:rowId xmlns:a16="http://schemas.microsoft.com/office/drawing/2014/main" val="10004"/>
                  </a:ext>
                </a:extLst>
              </a:tr>
              <a:tr h="359641">
                <a:tc>
                  <a:txBody>
                    <a:bodyPr/>
                    <a:lstStyle/>
                    <a:p>
                      <a:r>
                        <a:rPr lang="en-US" sz="1200" dirty="0" smtClean="0"/>
                        <a:t>Stave 5</a:t>
                      </a:r>
                      <a:endParaRPr lang="en-US" sz="1200" dirty="0"/>
                    </a:p>
                  </a:txBody>
                  <a:tcPr/>
                </a:tc>
                <a:tc>
                  <a:txBody>
                    <a:bodyPr/>
                    <a:lstStyle/>
                    <a:p>
                      <a:r>
                        <a:rPr lang="en-US" sz="700" dirty="0" smtClean="0"/>
                        <a:t>Overwhelmed with</a:t>
                      </a:r>
                      <a:r>
                        <a:rPr lang="en-US" sz="700" baseline="0" dirty="0" smtClean="0"/>
                        <a:t> the chance to redeem himself, Scrooge rushes out on to the street to share his newfound Christmas spirit with bemused passers-by. He sends a giant Christmas turkey to the </a:t>
                      </a:r>
                      <a:r>
                        <a:rPr lang="en-US" sz="700" baseline="0" dirty="0" err="1" smtClean="0"/>
                        <a:t>Cratchits</a:t>
                      </a:r>
                      <a:r>
                        <a:rPr lang="en-US" sz="700" baseline="0" dirty="0" smtClean="0"/>
                        <a:t>, and raises Bob’s salary. He attends Fred’s Xmas party, and gives a generous sum to the charity collectors. As the years go by, he holds true to his promise and </a:t>
                      </a:r>
                      <a:r>
                        <a:rPr lang="en-US" sz="700" baseline="0" dirty="0" err="1" smtClean="0"/>
                        <a:t>honours</a:t>
                      </a:r>
                      <a:r>
                        <a:rPr lang="en-US" sz="700" baseline="0" dirty="0" smtClean="0"/>
                        <a:t> Christmas with all his heart, treating Tiny Tim as if he were his own child, providing for the poor, and treating fellow human beings with kindness, generosity and warmth. </a:t>
                      </a:r>
                      <a:endParaRPr lang="en-US" sz="7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36335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1101</TotalTime>
  <Words>2143</Words>
  <Application>Microsoft Office PowerPoint</Application>
  <PresentationFormat>On-screen Show (4:3)</PresentationFormat>
  <Paragraphs>229</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Office Theme</vt:lpstr>
      <vt:lpstr>PowerPoint Presentation</vt:lpstr>
      <vt:lpstr>PowerPoint Presentation</vt:lpstr>
    </vt:vector>
  </TitlesOfParts>
  <Company>Authorised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Anthology Poems at a glance: Meaning (M), Context (C), Quotes (Q), Language &amp; Structure (L/S)</dc:title>
  <dc:creator>Susan Strachan</dc:creator>
  <cp:lastModifiedBy>Susan Strachan</cp:lastModifiedBy>
  <cp:revision>80</cp:revision>
  <cp:lastPrinted>2017-07-18T10:38:17Z</cp:lastPrinted>
  <dcterms:created xsi:type="dcterms:W3CDTF">2017-03-29T19:17:23Z</dcterms:created>
  <dcterms:modified xsi:type="dcterms:W3CDTF">2017-10-30T08:02:12Z</dcterms:modified>
</cp:coreProperties>
</file>